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84" autoAdjust="0"/>
  </p:normalViewPr>
  <p:slideViewPr>
    <p:cSldViewPr>
      <p:cViewPr>
        <p:scale>
          <a:sx n="110" d="100"/>
          <a:sy n="110" d="100"/>
        </p:scale>
        <p:origin x="-204" y="6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242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63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60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711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387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686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093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402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237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038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530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3C2EC-690E-4918-99DB-28F5602EB76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6C0B-BAEB-4707-98CA-F9CD807C6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612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dy_beetle.jpg" TargetMode="External"/><Relationship Id="rId7" Type="http://schemas.openxmlformats.org/officeDocument/2006/relationships/hyperlink" Target="http://commons.wikimedia.org/wiki/File:Scarabaeidae_-_Goliathus_goliatus.JPG?uselang=cs" TargetMode="External"/><Relationship Id="rId2" Type="http://schemas.openxmlformats.org/officeDocument/2006/relationships/hyperlink" Target="http://en.wikipedia.org/wiki/File:Carabus_auratus_with_pre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Dynastes_hercules_ecuatorianus_MHNT.jpg" TargetMode="External"/><Relationship Id="rId5" Type="http://schemas.openxmlformats.org/officeDocument/2006/relationships/hyperlink" Target="http://cs.wikipedia.org/wiki/Soubor:Titanus_giganteus_MHNT_dos.jpg" TargetMode="External"/><Relationship Id="rId4" Type="http://schemas.openxmlformats.org/officeDocument/2006/relationships/hyperlink" Target="http://cs.wikipedia.org/wiki/Soubor:Colorado_potato_bee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291435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VY_32_INOVACE_15_03C_Brouci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653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57115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brouků.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brouky, dokáže popsat jejich anatomii a způsoby obživy.</a:t>
            </a:r>
          </a:p>
          <a:p>
            <a:r>
              <a:rPr lang="cs-CZ" dirty="0" smtClean="0"/>
              <a:t>Bude znát základní zástupce brouků a jejich rozmnožování a vývoj.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48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38200" y="2282825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Brouci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1031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980728"/>
            <a:ext cx="5942589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největší a nejrozmanitější řád hmyzu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stále objevovány nové druhy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 ČR cca 7000 druhů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velikost od 0,25 mm do 20 cm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první pár křídel přeměněn v krovky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ústní ústrojí většinou kousací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proměna dokonalá</a:t>
            </a:r>
          </a:p>
        </p:txBody>
      </p:sp>
    </p:spTree>
    <p:extLst>
      <p:ext uri="{BB962C8B-B14F-4D97-AF65-F5344CB8AC3E}">
        <p14:creationId xmlns:p14="http://schemas.microsoft.com/office/powerpoint/2010/main" val="189904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arabus auratus with pre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84976" cy="655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7071" y="6525344"/>
            <a:ext cx="618631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45199" y="5879014"/>
            <a:ext cx="6355009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ozmanitá potrava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predátoři, býložravci, mrchožrouti atd. …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7583" y="175915"/>
            <a:ext cx="218418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střevlík zlatitý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26266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390369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Význam pro člověka</a:t>
            </a:r>
            <a:endParaRPr lang="cs-CZ" sz="3600" dirty="0"/>
          </a:p>
        </p:txBody>
      </p:sp>
      <p:pic>
        <p:nvPicPr>
          <p:cNvPr id="2050" name="Picture 2" descr="Soubor:Lady beet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4608512" cy="29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93305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2052" name="Picture 4" descr="Soubor:Colorado potato beet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2" y="3587942"/>
            <a:ext cx="4235625" cy="3081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71626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65227" y="5445224"/>
            <a:ext cx="1231427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škůdci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1196752"/>
            <a:ext cx="289213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likvidace škůdců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7972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242771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Rekordmani</a:t>
            </a:r>
            <a:endParaRPr lang="cs-CZ" sz="3600" dirty="0"/>
          </a:p>
        </p:txBody>
      </p:sp>
      <p:pic>
        <p:nvPicPr>
          <p:cNvPr id="3074" name="Picture 2" descr="Soubor:Titanus giganteus MHNT do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07" y="1196752"/>
            <a:ext cx="4608512" cy="479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6165304"/>
            <a:ext cx="2556341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titán obrovský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207" y="600384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3" name="Pravá složená závorka 2"/>
          <p:cNvSpPr/>
          <p:nvPr/>
        </p:nvSpPr>
        <p:spPr>
          <a:xfrm>
            <a:off x="3851920" y="1700808"/>
            <a:ext cx="414074" cy="3816424"/>
          </a:xfrm>
          <a:prstGeom prst="rightBrace">
            <a:avLst>
              <a:gd name="adj1" fmla="val 8333"/>
              <a:gd name="adj2" fmla="val 49667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3284984"/>
            <a:ext cx="1196161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22 cm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2207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Dynastes hercules ecuatorianus MH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08" y="1340768"/>
            <a:ext cx="7620000" cy="501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153506"/>
            <a:ext cx="242771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Rekordmani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63509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6165304"/>
            <a:ext cx="296491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herkules</a:t>
            </a:r>
            <a:r>
              <a:rPr lang="cs-CZ" sz="3200" dirty="0" smtClean="0"/>
              <a:t> antilský</a:t>
            </a:r>
            <a:endParaRPr lang="cs-CZ" sz="3200" dirty="0"/>
          </a:p>
        </p:txBody>
      </p:sp>
      <p:sp>
        <p:nvSpPr>
          <p:cNvPr id="2" name="Pravá složená závorka 1"/>
          <p:cNvSpPr/>
          <p:nvPr/>
        </p:nvSpPr>
        <p:spPr>
          <a:xfrm rot="16200000">
            <a:off x="4657796" y="-754960"/>
            <a:ext cx="986829" cy="5898365"/>
          </a:xfrm>
          <a:prstGeom prst="righ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53129" y="846321"/>
            <a:ext cx="1196161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 cm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3641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Scarabaeidae - Goliathus golia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66328"/>
            <a:ext cx="76104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153506"/>
            <a:ext cx="242771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Rekordmani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017" y="63509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5950809"/>
            <a:ext cx="137377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goliáš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921" y="373940"/>
            <a:ext cx="2432461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váha až 100 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8761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173534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Zástupci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1" y="1124744"/>
            <a:ext cx="4720203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/>
              <a:t>s</a:t>
            </a:r>
            <a:r>
              <a:rPr lang="cs-CZ" sz="3200" dirty="0" smtClean="0"/>
              <a:t>třevlík fialový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r</a:t>
            </a:r>
            <a:r>
              <a:rPr lang="cs-CZ" sz="3200" dirty="0" smtClean="0"/>
              <a:t>oháč obecný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nosorožík kapucínek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t</a:t>
            </a:r>
            <a:r>
              <a:rPr lang="cs-CZ" sz="3200" dirty="0" smtClean="0"/>
              <a:t>esařík obrovský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s</a:t>
            </a:r>
            <a:r>
              <a:rPr lang="cs-CZ" sz="3200" dirty="0" smtClean="0"/>
              <a:t>lunéčko sedmitečné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kovařík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chrobák obecný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mandelinka bramborová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hrobařík</a:t>
            </a:r>
          </a:p>
        </p:txBody>
      </p:sp>
      <p:pic>
        <p:nvPicPr>
          <p:cNvPr id="6146" name="Picture 2" descr="Soubor:Lucanus cerv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102" y="260648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32102" y="598926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8273" y="5638179"/>
            <a:ext cx="2868093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Roháč obecný</a:t>
            </a:r>
          </a:p>
          <a:p>
            <a:r>
              <a:rPr lang="cs-CZ" sz="2400" dirty="0" smtClean="0"/>
              <a:t>- největší český brouk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523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21608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1" y="1124744"/>
            <a:ext cx="8908849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Charakterizuj brouky z hlediska početnosti a rozmanitosti.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ústní ústrojí mají brouci?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V jakých rozmezích se pohybuje velikost brouků?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Jaký typ proměny mají brouci?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Jmenuj užitečné a škodlivé brouky.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Jací brouci jsou na Zemi největší? Kde žijí?</a:t>
            </a:r>
          </a:p>
        </p:txBody>
      </p:sp>
    </p:spTree>
    <p:extLst>
      <p:ext uri="{BB962C8B-B14F-4D97-AF65-F5344CB8AC3E}">
        <p14:creationId xmlns:p14="http://schemas.microsoft.com/office/powerpoint/2010/main" val="2035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9034846" cy="12157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en.wikipedia.org/wiki/File:Carabus_auratus_with_prey.jpg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6.5.2013].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cs.wikipedia.org/wiki/Soubor:Lady_beetle.jpg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6.5.2013].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cs.wikipedia.org/wiki/Soubor:Colorado_potato_beetle.jpg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DESCOUENS, </a:t>
            </a:r>
            <a:r>
              <a:rPr lang="cs-CZ" sz="1050" dirty="0" err="1"/>
              <a:t>Didier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6.5.2013].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cs.wikipedia.org/wiki/Soubor:Titanus_giganteus_MHNT_dos.jpg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00" dirty="0"/>
              <a:t>DESCOUENS, </a:t>
            </a:r>
            <a:r>
              <a:rPr lang="cs-CZ" sz="1000" dirty="0" err="1"/>
              <a:t>Didier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6.5.2013].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cs.wikipedia.org/wiki/Soubor:Dynastes_hercules_ecuatorianus_MHNT.jpg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6.5.2013]. Dostupný na WWW: </a:t>
            </a:r>
            <a:r>
              <a:rPr lang="cs-CZ" sz="900" dirty="0">
                <a:hlinkClick r:id="rId7"/>
              </a:rPr>
              <a:t>http://commons.wikimedia.org/wiki/File:Scarabaeidae_-_</a:t>
            </a:r>
            <a:r>
              <a:rPr lang="cs-CZ" sz="900" dirty="0" smtClean="0">
                <a:hlinkClick r:id="rId7"/>
              </a:rPr>
              <a:t>Goliathus_goliatus.JPG?uselang=cs</a:t>
            </a:r>
            <a:endParaRPr lang="cs-CZ" sz="90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GAFFARD, </a:t>
            </a:r>
            <a:r>
              <a:rPr lang="cs-CZ" sz="1050" dirty="0" err="1"/>
              <a:t>J.f</a:t>
            </a:r>
            <a:r>
              <a:rPr lang="cs-CZ" sz="1050" dirty="0"/>
              <a:t>.. </a:t>
            </a:r>
            <a:r>
              <a:rPr lang="cs-CZ" sz="1050" i="1" dirty="0"/>
              <a:t>Wikipedia.org</a:t>
            </a:r>
            <a:r>
              <a:rPr lang="cs-CZ" sz="1050" dirty="0"/>
              <a:t> [online]. [cit. 6.5.2013]. Dostupný na WWW: http://cs.wikipedia.org/wiki/Soubor:Lucanus_cervus.jpg</a:t>
            </a:r>
          </a:p>
        </p:txBody>
      </p:sp>
    </p:spTree>
    <p:extLst>
      <p:ext uri="{BB962C8B-B14F-4D97-AF65-F5344CB8AC3E}">
        <p14:creationId xmlns:p14="http://schemas.microsoft.com/office/powerpoint/2010/main" val="105702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21632</TotalTime>
  <Words>259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9</cp:revision>
  <dcterms:created xsi:type="dcterms:W3CDTF">2013-05-30T13:49:12Z</dcterms:created>
  <dcterms:modified xsi:type="dcterms:W3CDTF">2013-05-06T13:10:36Z</dcterms:modified>
</cp:coreProperties>
</file>