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7" r:id="rId4"/>
    <p:sldId id="256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A257-7818-45B0-8F38-62E3BCBA964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53A49-FFBC-4848-93A9-1B7CC41F99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144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A257-7818-45B0-8F38-62E3BCBA964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53A49-FFBC-4848-93A9-1B7CC41F99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130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A257-7818-45B0-8F38-62E3BCBA964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53A49-FFBC-4848-93A9-1B7CC41F99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549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A257-7818-45B0-8F38-62E3BCBA964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53A49-FFBC-4848-93A9-1B7CC41F99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153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A257-7818-45B0-8F38-62E3BCBA964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53A49-FFBC-4848-93A9-1B7CC41F99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769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A257-7818-45B0-8F38-62E3BCBA964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53A49-FFBC-4848-93A9-1B7CC41F99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325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A257-7818-45B0-8F38-62E3BCBA964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53A49-FFBC-4848-93A9-1B7CC41F99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433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A257-7818-45B0-8F38-62E3BCBA964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53A49-FFBC-4848-93A9-1B7CC41F99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866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A257-7818-45B0-8F38-62E3BCBA964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53A49-FFBC-4848-93A9-1B7CC41F99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9530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A257-7818-45B0-8F38-62E3BCBA964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53A49-FFBC-4848-93A9-1B7CC41F99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475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A257-7818-45B0-8F38-62E3BCBA964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53A49-FFBC-4848-93A9-1B7CC41F99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703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92A257-7818-45B0-8F38-62E3BCBA9645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553A49-FFBC-4848-93A9-1B7CC41F99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375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agpfauenauge.jpg" TargetMode="External"/><Relationship Id="rId3" Type="http://schemas.openxmlformats.org/officeDocument/2006/relationships/hyperlink" Target="http://cs.wikipedia.org/wiki/Soubor:Lepidoptera_wing.jpg" TargetMode="External"/><Relationship Id="rId7" Type="http://schemas.openxmlformats.org/officeDocument/2006/relationships/hyperlink" Target="http://cs.wikipedia.org/wiki/Soubor:Kleiner_Fuchs_(Nymphalis_urticae).jpg" TargetMode="External"/><Relationship Id="rId12" Type="http://schemas.openxmlformats.org/officeDocument/2006/relationships/hyperlink" Target="http://commons.wikimedia.org/wiki/File:Acherontia_atropos,_emerged_DH_060_06_12_27-02_cr.jpg?uselang=cs" TargetMode="External"/><Relationship Id="rId2" Type="http://schemas.openxmlformats.org/officeDocument/2006/relationships/hyperlink" Target="http://cs.wikipedia.org/wiki/Soubor:LeopardMothBlueSpots_edit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Aglais_urticae_-_Puppe_Tag_3_-_2_(HS).jpg" TargetMode="External"/><Relationship Id="rId11" Type="http://schemas.openxmlformats.org/officeDocument/2006/relationships/hyperlink" Target="http://commons.wikimedia.org/wiki/File:Fesoj_-_Papilio_machaon_(by).jpg" TargetMode="External"/><Relationship Id="rId5" Type="http://schemas.openxmlformats.org/officeDocument/2006/relationships/hyperlink" Target="http://cs.wikipedia.org/wiki/Soubor:IMG_0368_caterpillar.jpg" TargetMode="External"/><Relationship Id="rId10" Type="http://schemas.openxmlformats.org/officeDocument/2006/relationships/hyperlink" Target="http://commons.wikimedia.org/wiki/File:Nymphalis_antiopa_Poland.jpg?uselang=cs" TargetMode="External"/><Relationship Id="rId4" Type="http://schemas.openxmlformats.org/officeDocument/2006/relationships/hyperlink" Target="http://cs.wikipedia.org/wiki/Soubor:Butterfly_tongue.jpg" TargetMode="External"/><Relationship Id="rId9" Type="http://schemas.openxmlformats.org/officeDocument/2006/relationships/hyperlink" Target="http://commons.wikimedia.org/wiki/File:Vanessa_atalanta1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7766166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VY_32_INOVACE_16_03C_Motýli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38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813357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motýlů.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motýli, </a:t>
            </a:r>
            <a:r>
              <a:rPr lang="cs-CZ" dirty="0" smtClean="0"/>
              <a:t>dokáže popsat jejich anatomii a způsob obživy.</a:t>
            </a:r>
          </a:p>
          <a:p>
            <a:r>
              <a:rPr lang="cs-CZ" dirty="0" smtClean="0"/>
              <a:t>Bude znát základní zástupce </a:t>
            </a:r>
            <a:r>
              <a:rPr lang="cs-CZ" dirty="0" smtClean="0"/>
              <a:t>motýlů </a:t>
            </a:r>
            <a:r>
              <a:rPr lang="cs-CZ" dirty="0" smtClean="0"/>
              <a:t>a jejich rozmnožování a vývoj.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9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015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000" dirty="0" smtClean="0"/>
              <a:t>Motýli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648336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1" y="153506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980728"/>
            <a:ext cx="7645106" cy="255454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druhý největší řád hmyzu (po broucích)</a:t>
            </a:r>
          </a:p>
          <a:p>
            <a:pPr marL="457200" indent="-457200">
              <a:buFontTx/>
              <a:buChar char="-"/>
            </a:pPr>
            <a:endParaRPr lang="cs-CZ" sz="3200" dirty="0"/>
          </a:p>
          <a:p>
            <a:pPr marL="457200" indent="-457200">
              <a:buFontTx/>
              <a:buChar char="-"/>
            </a:pPr>
            <a:r>
              <a:rPr lang="cs-CZ" sz="3200" dirty="0"/>
              <a:t>r</a:t>
            </a:r>
            <a:r>
              <a:rPr lang="cs-CZ" sz="3200" dirty="0" smtClean="0"/>
              <a:t>ozšíření po celém světě kromě Antarktidy</a:t>
            </a:r>
          </a:p>
          <a:p>
            <a:pPr marL="457200" indent="-457200">
              <a:buFontTx/>
              <a:buChar char="-"/>
            </a:pPr>
            <a:endParaRPr lang="cs-CZ" sz="3200" dirty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cca 180 000 druhů</a:t>
            </a:r>
          </a:p>
        </p:txBody>
      </p:sp>
      <p:pic>
        <p:nvPicPr>
          <p:cNvPr id="1026" name="Picture 2" descr="Soubor:LeopardMothBlueSpots edit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492" y="3717032"/>
            <a:ext cx="4260716" cy="2913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83492" y="6392361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67349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Lepidoptera w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6923586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4971366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86454" y="5224765"/>
            <a:ext cx="7216014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/>
              <a:t>d</a:t>
            </a:r>
            <a:r>
              <a:rPr lang="cs-CZ" sz="3200" dirty="0" smtClean="0"/>
              <a:t>va páry křídel pokrývají drobné šupinky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překrývají se jako tašky na střeše</a:t>
            </a:r>
          </a:p>
        </p:txBody>
      </p:sp>
    </p:spTree>
    <p:extLst>
      <p:ext uri="{BB962C8B-B14F-4D97-AF65-F5344CB8AC3E}">
        <p14:creationId xmlns:p14="http://schemas.microsoft.com/office/powerpoint/2010/main" val="3146021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Butterfly tongu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6048672" cy="4864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5024209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09726" y="4725144"/>
            <a:ext cx="4423199" cy="156966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sací ústní ústrojí (sosák)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Potravou je nektar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významní opylovači</a:t>
            </a:r>
          </a:p>
        </p:txBody>
      </p:sp>
    </p:spTree>
    <p:extLst>
      <p:ext uri="{BB962C8B-B14F-4D97-AF65-F5344CB8AC3E}">
        <p14:creationId xmlns:p14="http://schemas.microsoft.com/office/powerpoint/2010/main" val="372936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1" y="153506"/>
            <a:ext cx="683443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Rozmnožování – proměna dokonalá</a:t>
            </a:r>
            <a:endParaRPr lang="cs-CZ" sz="3600" dirty="0"/>
          </a:p>
        </p:txBody>
      </p:sp>
      <p:pic>
        <p:nvPicPr>
          <p:cNvPr id="4098" name="Picture 2" descr="Soubor:IMG 0368 caterpilla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908720"/>
            <a:ext cx="4392488" cy="2613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1" y="3536577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  <p:pic>
        <p:nvPicPr>
          <p:cNvPr id="4100" name="Picture 4" descr="Soubor:Aglais urticae - Puppe Tag 3 - 2 (HS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638" y="1124744"/>
            <a:ext cx="2874616" cy="383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76638" y="4960632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  <p:pic>
        <p:nvPicPr>
          <p:cNvPr id="4102" name="Picture 6" descr="Soubor:Kleiner Fuchs (Nymphalis urticae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707754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259632" y="6581001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  <p:sp>
        <p:nvSpPr>
          <p:cNvPr id="3" name="Šipka dolů 2"/>
          <p:cNvSpPr/>
          <p:nvPr/>
        </p:nvSpPr>
        <p:spPr>
          <a:xfrm rot="18533454">
            <a:off x="4708218" y="1899153"/>
            <a:ext cx="788614" cy="1744323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3805744">
            <a:off x="5093480" y="3803678"/>
            <a:ext cx="788614" cy="1744323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031389" y="1127284"/>
            <a:ext cx="99995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larva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40352" y="1569093"/>
            <a:ext cx="1059521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kukla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87833" y="5805264"/>
            <a:ext cx="1669047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dospělec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54684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5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1" y="153506"/>
            <a:ext cx="280782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Motýli a můry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900" y="980728"/>
            <a:ext cx="8931869" cy="35394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dělení motýlů na denní a noční neodpovídá věd. systému</a:t>
            </a:r>
          </a:p>
          <a:p>
            <a:endParaRPr lang="cs-CZ" sz="2800" dirty="0" smtClean="0"/>
          </a:p>
          <a:p>
            <a:r>
              <a:rPr lang="cs-CZ" sz="2800" u="sng" dirty="0" smtClean="0"/>
              <a:t>Rozdíly: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oční motýli mohou být výjimečně aktivní i ve dne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denní motýli v noci nikdy aktivní nejsou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oční motýli mají při odpočinku křídla rozložená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d</a:t>
            </a:r>
            <a:r>
              <a:rPr lang="cs-CZ" sz="2800" dirty="0" smtClean="0"/>
              <a:t>enní motýli je mají složená nad tělem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0068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1" y="153506"/>
            <a:ext cx="173534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Zástupci</a:t>
            </a:r>
            <a:endParaRPr lang="cs-CZ" sz="3600" dirty="0"/>
          </a:p>
        </p:txBody>
      </p:sp>
      <p:pic>
        <p:nvPicPr>
          <p:cNvPr id="5122" name="Picture 2" descr="Soubor:Tagpfauenau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09" y="908719"/>
            <a:ext cx="4410945" cy="352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1" y="4431595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  <p:pic>
        <p:nvPicPr>
          <p:cNvPr id="5" name="Picture 6" descr="Soubor:Kleiner Fuchs (Nymphalis urticae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642" y="2768546"/>
            <a:ext cx="4238854" cy="3179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32040" y="5960313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4570094"/>
            <a:ext cx="3058466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babočka paví oko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6098812"/>
            <a:ext cx="3289298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babočka kopřivová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47519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Vanessa atalanta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260649"/>
            <a:ext cx="4976222" cy="3315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573016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75656" y="3708321"/>
            <a:ext cx="29360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babočka admirál</a:t>
            </a:r>
            <a:endParaRPr lang="cs-CZ" sz="3200" dirty="0"/>
          </a:p>
        </p:txBody>
      </p:sp>
      <p:pic>
        <p:nvPicPr>
          <p:cNvPr id="7174" name="Picture 6" descr="File:Nymphalis antiopa Pola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948" y="3429000"/>
            <a:ext cx="4562699" cy="333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85872" y="6472682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9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5887907"/>
            <a:ext cx="29083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babočka osiková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77654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ile:Fesoj - Papilio machaon (by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624"/>
            <a:ext cx="6696744" cy="669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903048"/>
            <a:ext cx="330962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otakárek fenyklový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87853" y="6464369"/>
            <a:ext cx="6356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10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90528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ile:Acherontia atropos, emerged DH 060 06 12 27-02 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60648"/>
            <a:ext cx="8715359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1" y="6238060"/>
            <a:ext cx="6356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11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58845" y="5903048"/>
            <a:ext cx="2473369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lišaj smrtihlav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55803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Arctia caja 20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812918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6093296"/>
            <a:ext cx="6356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12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6064409"/>
            <a:ext cx="3444148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přástevník medvědí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57701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Deilephila porcellus 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3"/>
            <a:ext cx="8496944" cy="5894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4402" y="6309320"/>
            <a:ext cx="6356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13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6064409"/>
            <a:ext cx="222811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lišaj vrbkový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70913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1" y="153506"/>
            <a:ext cx="216084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Opakování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1" y="1124744"/>
            <a:ext cx="7412607" cy="48320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Charakterizuj křídlo motýla.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Jaké ústní ústrojí mají motýli?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smtClean="0"/>
              <a:t>Jaký význam mají motýli pro rostliny?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smtClean="0"/>
              <a:t>Popiš vývin motýla. O jakou proměnu se jedná?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Uveď rozdíly mezi denním a nočním motýlem.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Jmenuj zástupce motýlů.</a:t>
            </a:r>
          </a:p>
        </p:txBody>
      </p:sp>
    </p:spTree>
    <p:extLst>
      <p:ext uri="{BB962C8B-B14F-4D97-AF65-F5344CB8AC3E}">
        <p14:creationId xmlns:p14="http://schemas.microsoft.com/office/powerpoint/2010/main" val="2858851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340768"/>
            <a:ext cx="9225602" cy="21775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6.5.2013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cs.wikipedia.org/wiki/Soubor:LeopardMothBlueSpots_edit2.jpg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KIN, Karol.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6.5.2013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cs.wikipedia.org/wiki/Soubor:Lepidoptera_wing.jpg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6.5.2013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cs.wikipedia.org/wiki/Soubor:Butterfly_tongue.jpg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GÓRNY, Tomasz.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6.5.2013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cs.wikipedia.org/wiki/Soubor:IMG_0368_caterpillar.jpg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SÜPFLE, Harald.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6.5.2013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http://cs.wikipedia.org/wiki/Soubor:Aglais_urticae_-_Puppe_Tag_3_-_2_(HS).</a:t>
            </a:r>
            <a:r>
              <a:rPr lang="cs-CZ" sz="1050" dirty="0" smtClean="0">
                <a:hlinkClick r:id="rId6"/>
              </a:rPr>
              <a:t>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6.5.2013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http://cs.wikipedia.org/wiki/Soubor:Kleiner_Fuchs_(Nymphalis_urticae).</a:t>
            </a:r>
            <a:r>
              <a:rPr lang="cs-CZ" sz="1050" dirty="0" smtClean="0">
                <a:hlinkClick r:id="rId7"/>
              </a:rPr>
              <a:t>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GIMMEL, Benjamin.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6.5.2013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cs.wikipedia.org/wiki/Soubor:Tagpfauenauge.jpg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GRÖSCHL, Holger.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6.5.2013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commons.wikimedia.org/wiki/File:Vanessa_atalanta1.jpg?uselang=cs</a:t>
            </a:r>
            <a:endParaRPr lang="cs-CZ" sz="1050" dirty="0" smtClean="0"/>
          </a:p>
          <a:p>
            <a:r>
              <a:rPr lang="cs-CZ" sz="1050" dirty="0" smtClean="0"/>
              <a:t>Obr. 9: </a:t>
            </a:r>
            <a:r>
              <a:rPr lang="cs-CZ" sz="1000" dirty="0"/>
              <a:t>SZYDLO, Stanislaw.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6.5.2013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0"/>
              </a:rPr>
              <a:t>http://</a:t>
            </a:r>
            <a:r>
              <a:rPr lang="cs-CZ" sz="1000" dirty="0" smtClean="0">
                <a:hlinkClick r:id="rId10"/>
              </a:rPr>
              <a:t>commons.wikimedia.org/wiki/File:Nymphalis_antiopa_Poland.jpg?uselang=cs</a:t>
            </a:r>
            <a:endParaRPr lang="cs-CZ" sz="1000" dirty="0" smtClean="0"/>
          </a:p>
          <a:p>
            <a:r>
              <a:rPr lang="cs-CZ" sz="1000" dirty="0" smtClean="0"/>
              <a:t>Obr. 10: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 smtClean="0"/>
              <a:t>6.5.2013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1"/>
              </a:rPr>
              <a:t>http://commons.wikimedia.org/wiki/File:Fesoj_-_Papilio_machaon_(by).</a:t>
            </a:r>
            <a:r>
              <a:rPr lang="cs-CZ" sz="1000" dirty="0" smtClean="0">
                <a:hlinkClick r:id="rId11"/>
              </a:rPr>
              <a:t>jpg</a:t>
            </a:r>
            <a:endParaRPr lang="cs-CZ" sz="1000" dirty="0" smtClean="0"/>
          </a:p>
          <a:p>
            <a:r>
              <a:rPr lang="cs-CZ" sz="1000" dirty="0" smtClean="0"/>
              <a:t>Obr. 11: </a:t>
            </a:r>
            <a:r>
              <a:rPr lang="cs-CZ" sz="800" dirty="0"/>
              <a:t>AUTOR NEUVEDEN. </a:t>
            </a:r>
            <a:r>
              <a:rPr lang="cs-CZ" sz="800" i="1" dirty="0"/>
              <a:t>Wikipedia.org</a:t>
            </a:r>
            <a:r>
              <a:rPr lang="cs-CZ" sz="800" dirty="0"/>
              <a:t> [online]. [cit. </a:t>
            </a:r>
            <a:r>
              <a:rPr lang="cs-CZ" sz="800" dirty="0" smtClean="0"/>
              <a:t>6.5.2013</a:t>
            </a:r>
            <a:r>
              <a:rPr lang="cs-CZ" sz="800" dirty="0"/>
              <a:t>]. Dostupný na WWW: </a:t>
            </a:r>
            <a:r>
              <a:rPr lang="cs-CZ" sz="800" dirty="0">
                <a:hlinkClick r:id="rId12"/>
              </a:rPr>
              <a:t>http://commons.wikimedia.org/wiki/File:Acherontia_atropos,_</a:t>
            </a:r>
            <a:r>
              <a:rPr lang="cs-CZ" sz="800" dirty="0" smtClean="0">
                <a:hlinkClick r:id="rId12"/>
              </a:rPr>
              <a:t>emerged_DH_060_06_12_27-02_cr.jpg?uselang=cs</a:t>
            </a:r>
            <a:endParaRPr lang="cs-CZ" sz="800" dirty="0" smtClean="0"/>
          </a:p>
          <a:p>
            <a:r>
              <a:rPr lang="cs-CZ" sz="1050" dirty="0" smtClean="0"/>
              <a:t>Obr. 12: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6.5.2013</a:t>
            </a:r>
            <a:r>
              <a:rPr lang="cs-CZ" sz="1050" dirty="0"/>
              <a:t>]. Dostupný na WWW: http://cs.wikipedia.org/wiki/Soubor:Arctia_caja_2010.jpg</a:t>
            </a:r>
            <a:endParaRPr lang="cs-CZ" sz="1050" dirty="0" smtClean="0"/>
          </a:p>
          <a:p>
            <a:r>
              <a:rPr lang="cs-CZ" sz="1050" dirty="0" smtClean="0"/>
              <a:t>Obr. 13: </a:t>
            </a:r>
            <a:r>
              <a:rPr lang="cs-CZ" sz="1000" dirty="0"/>
              <a:t>HAMON, Jean </a:t>
            </a:r>
            <a:r>
              <a:rPr lang="cs-CZ" sz="1000" dirty="0" err="1"/>
              <a:t>Pierre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 smtClean="0"/>
              <a:t>6.5.2013</a:t>
            </a:r>
            <a:r>
              <a:rPr lang="cs-CZ" sz="1000" dirty="0"/>
              <a:t>]. Dostupný na WWW: http://commons.wikimedia.org/wiki/File:Deilephila_porcellus_02.jpg?uselang=cs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4119150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296</Words>
  <Application>Microsoft Office PowerPoint</Application>
  <PresentationFormat>Předvádění na obrazovce (4:3)</PresentationFormat>
  <Paragraphs>98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Motýli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Motýli</dc:title>
  <dc:creator>LukášD</dc:creator>
  <cp:lastModifiedBy>LukášD</cp:lastModifiedBy>
  <cp:revision>9</cp:revision>
  <dcterms:created xsi:type="dcterms:W3CDTF">2013-05-19T15:19:32Z</dcterms:created>
  <dcterms:modified xsi:type="dcterms:W3CDTF">2013-05-06T13:09:55Z</dcterms:modified>
</cp:coreProperties>
</file>