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6" r:id="rId5"/>
    <p:sldId id="258" r:id="rId6"/>
    <p:sldId id="261" r:id="rId7"/>
    <p:sldId id="262" r:id="rId8"/>
    <p:sldId id="263" r:id="rId9"/>
    <p:sldId id="259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B1348-F8C6-411D-B6CB-DEB0F1DAA964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EA349-5958-4C52-AB29-397FD43C59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065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B1348-F8C6-411D-B6CB-DEB0F1DAA964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EA349-5958-4C52-AB29-397FD43C59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161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B1348-F8C6-411D-B6CB-DEB0F1DAA964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EA349-5958-4C52-AB29-397FD43C59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793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B1348-F8C6-411D-B6CB-DEB0F1DAA964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EA349-5958-4C52-AB29-397FD43C59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006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B1348-F8C6-411D-B6CB-DEB0F1DAA964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EA349-5958-4C52-AB29-397FD43C59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9062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B1348-F8C6-411D-B6CB-DEB0F1DAA964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EA349-5958-4C52-AB29-397FD43C59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523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B1348-F8C6-411D-B6CB-DEB0F1DAA964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EA349-5958-4C52-AB29-397FD43C59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6052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B1348-F8C6-411D-B6CB-DEB0F1DAA964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EA349-5958-4C52-AB29-397FD43C59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202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B1348-F8C6-411D-B6CB-DEB0F1DAA964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EA349-5958-4C52-AB29-397FD43C59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010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B1348-F8C6-411D-B6CB-DEB0F1DAA964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EA349-5958-4C52-AB29-397FD43C59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577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B1348-F8C6-411D-B6CB-DEB0F1DAA964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EA349-5958-4C52-AB29-397FD43C59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088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B1348-F8C6-411D-B6CB-DEB0F1DAA964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1EA349-5958-4C52-AB29-397FD43C59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343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riquet_%C3%A0_pattes_rouges.jpg" TargetMode="External"/><Relationship Id="rId2" Type="http://schemas.openxmlformats.org/officeDocument/2006/relationships/hyperlink" Target="http://cs.wikipedia.org/wiki/Soubor:Heupferd_fg01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Gryllus_campestris_female_(4724690375)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6041361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VY_32_INOVACE_18_03C_Rovnokřídlí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Bezobratlí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3538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292719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rovnokřídlého hmyzu.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</a:t>
            </a:r>
            <a:r>
              <a:rPr lang="cs-CZ" dirty="0" smtClean="0"/>
              <a:t>rovnokřídlé, </a:t>
            </a:r>
            <a:r>
              <a:rPr lang="cs-CZ" dirty="0" smtClean="0"/>
              <a:t>dokáže popsat jejich anatomii a způsob obživy.</a:t>
            </a:r>
          </a:p>
          <a:p>
            <a:r>
              <a:rPr lang="cs-CZ" dirty="0" smtClean="0"/>
              <a:t>Bude znát základní zástupce </a:t>
            </a:r>
            <a:r>
              <a:rPr lang="cs-CZ" dirty="0" smtClean="0"/>
              <a:t>rovnokřídlého hmyzu </a:t>
            </a:r>
            <a:r>
              <a:rPr lang="cs-CZ" dirty="0" smtClean="0"/>
              <a:t>a jejich rozmnožování a vývoj.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15</a:t>
            </a:r>
            <a:r>
              <a:rPr lang="cs-CZ" dirty="0" smtClean="0"/>
              <a:t>. </a:t>
            </a:r>
            <a:r>
              <a:rPr lang="cs-CZ" dirty="0"/>
              <a:t>5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21</a:t>
            </a:r>
            <a:r>
              <a:rPr lang="cs-CZ" dirty="0" smtClean="0"/>
              <a:t>. </a:t>
            </a:r>
            <a:r>
              <a:rPr lang="cs-CZ" dirty="0"/>
              <a:t>5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4175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Rovnokřídlí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2939698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955199"/>
            <a:ext cx="8424936" cy="483209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skákací zadní nohy</a:t>
            </a:r>
          </a:p>
          <a:p>
            <a:pPr marL="457200" indent="-457200">
              <a:buFontTx/>
              <a:buChar char="-"/>
            </a:pPr>
            <a:endParaRPr lang="cs-CZ" sz="2800" b="1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kousací ústní ústrojí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samci vydávají </a:t>
            </a:r>
            <a:r>
              <a:rPr lang="cs-CZ" sz="2800" dirty="0" err="1" smtClean="0"/>
              <a:t>cvrkavé</a:t>
            </a:r>
            <a:r>
              <a:rPr lang="cs-CZ" sz="2800" dirty="0" smtClean="0"/>
              <a:t> zvuky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luční, teplomilní živočichové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draví i býložraví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některé druhy migrují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504" y="116632"/>
            <a:ext cx="32870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42289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90603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</a:t>
            </a:r>
            <a:endParaRPr lang="cs-CZ" sz="4000" dirty="0"/>
          </a:p>
        </p:txBody>
      </p:sp>
      <p:pic>
        <p:nvPicPr>
          <p:cNvPr id="1026" name="Picture 2" descr="Soubor:Heupferd fg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24" y="908720"/>
            <a:ext cx="762000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645333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340768"/>
            <a:ext cx="2605200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kobylka zelená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429676" y="44624"/>
            <a:ext cx="3678828" cy="1077218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Kobylky mají tykadla </a:t>
            </a:r>
          </a:p>
          <a:p>
            <a:r>
              <a:rPr lang="cs-CZ" sz="3200" b="1" dirty="0" smtClean="0"/>
              <a:t>delší</a:t>
            </a:r>
            <a:r>
              <a:rPr lang="cs-CZ" sz="3200" dirty="0" smtClean="0"/>
              <a:t> než tělo.</a:t>
            </a:r>
          </a:p>
        </p:txBody>
      </p:sp>
    </p:spTree>
    <p:extLst>
      <p:ext uri="{BB962C8B-B14F-4D97-AF65-F5344CB8AC3E}">
        <p14:creationId xmlns:p14="http://schemas.microsoft.com/office/powerpoint/2010/main" val="2301807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Criquet à pattes roug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474" y="764704"/>
            <a:ext cx="76009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645333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16632"/>
            <a:ext cx="190603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340768"/>
            <a:ext cx="1466684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saranče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429676" y="44624"/>
            <a:ext cx="3700693" cy="1077218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Saranče mají tykadla </a:t>
            </a:r>
          </a:p>
          <a:p>
            <a:r>
              <a:rPr lang="cs-CZ" sz="3200" b="1" dirty="0" smtClean="0"/>
              <a:t>kratší</a:t>
            </a:r>
            <a:r>
              <a:rPr lang="cs-CZ" sz="3200" dirty="0" smtClean="0"/>
              <a:t> než tělo.</a:t>
            </a:r>
          </a:p>
        </p:txBody>
      </p:sp>
    </p:spTree>
    <p:extLst>
      <p:ext uri="{BB962C8B-B14F-4D97-AF65-F5344CB8AC3E}">
        <p14:creationId xmlns:p14="http://schemas.microsoft.com/office/powerpoint/2010/main" val="2962525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Gryllus campestris female (4724690375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08719"/>
            <a:ext cx="8208912" cy="5489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116632"/>
            <a:ext cx="190603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340768"/>
            <a:ext cx="2174378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cvrček polní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429676" y="179929"/>
            <a:ext cx="3570208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Cvrček žije v norách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3528" y="638132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095629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Mole cricke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80727"/>
            <a:ext cx="8424936" cy="5623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16632"/>
            <a:ext cx="190603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340768"/>
            <a:ext cx="3145028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krtonožka obecná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16016" y="44624"/>
            <a:ext cx="4328557" cy="156966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Krtonožka žije pod</a:t>
            </a:r>
            <a:r>
              <a:rPr lang="cs-CZ" sz="3200" dirty="0"/>
              <a:t> </a:t>
            </a:r>
            <a:r>
              <a:rPr lang="cs-CZ" sz="3200" dirty="0" smtClean="0"/>
              <a:t>zemí.</a:t>
            </a:r>
          </a:p>
          <a:p>
            <a:r>
              <a:rPr lang="cs-CZ" sz="3200" dirty="0" smtClean="0"/>
              <a:t>Umí cvrkat, létat i plavat.</a:t>
            </a:r>
          </a:p>
          <a:p>
            <a:r>
              <a:rPr lang="cs-CZ" sz="3200" dirty="0" smtClean="0"/>
              <a:t>Živí se kořínky rostlin.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4977" y="630932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38591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47502"/>
            <a:ext cx="8496944" cy="526297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Popiš stavbu těla rovnokřídlých.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Jaký typ ústního ústrojí najdeme u rovnokřídlých?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Čím vynikají samci rovnokřídlých?</a:t>
            </a:r>
          </a:p>
          <a:p>
            <a:pPr marL="800100" lvl="1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Jaké prostředí mají rovnokřídlí v oblibě?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Jaký typ přeměny je u rovnokřídlých?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Jmenuj zástupce rovnokřídlých.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85507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42189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obrázků: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24744"/>
            <a:ext cx="9026830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GRIMM, Fritz </a:t>
            </a:r>
            <a:r>
              <a:rPr lang="cs-CZ" sz="1050" dirty="0" err="1"/>
              <a:t>Geller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15</a:t>
            </a:r>
            <a:r>
              <a:rPr lang="cs-CZ" sz="1050" dirty="0" smtClean="0"/>
              <a:t>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cs.wikipedia.org/wiki/Soubor:Heupferd_fg01.jpg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15.5.2013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http://cs.wikipedia.org/wiki/Soubor:Criquet_%</a:t>
            </a:r>
            <a:r>
              <a:rPr lang="cs-CZ" sz="1050" dirty="0" smtClean="0">
                <a:hlinkClick r:id="rId3"/>
              </a:rPr>
              <a:t>C3%A0_pattes_rouges.jpg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900" dirty="0"/>
              <a:t>GILLES, San Martin.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15.5.2013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4"/>
              </a:rPr>
              <a:t>http://commons.wikimedia.org/wiki/File:Gryllus_campestris_female_(4724690375).</a:t>
            </a:r>
            <a:r>
              <a:rPr lang="cs-CZ" sz="900" dirty="0" smtClean="0">
                <a:hlinkClick r:id="rId4"/>
              </a:rPr>
              <a:t>jpg?uselang=cs</a:t>
            </a:r>
            <a:endParaRPr lang="cs-CZ" sz="900" dirty="0" smtClean="0"/>
          </a:p>
          <a:p>
            <a:r>
              <a:rPr lang="cs-CZ" sz="900" dirty="0" smtClean="0"/>
              <a:t>Obr. 4. </a:t>
            </a:r>
            <a:r>
              <a:rPr lang="cs-CZ" sz="900" dirty="0"/>
              <a:t>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15.5.2013</a:t>
            </a:r>
            <a:r>
              <a:rPr lang="cs-CZ" sz="900" dirty="0"/>
              <a:t>]. Dostupný na WWW: http://commons.wikimedia.org/wiki/File:Mole_cricket.jpg?uselang=cs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859210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222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5</cp:revision>
  <dcterms:created xsi:type="dcterms:W3CDTF">2013-05-30T14:22:04Z</dcterms:created>
  <dcterms:modified xsi:type="dcterms:W3CDTF">2013-05-15T13:16:11Z</dcterms:modified>
</cp:coreProperties>
</file>