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5" r:id="rId2"/>
    <p:sldId id="266" r:id="rId3"/>
    <p:sldId id="257" r:id="rId4"/>
    <p:sldId id="256" r:id="rId5"/>
    <p:sldId id="259" r:id="rId6"/>
    <p:sldId id="260" r:id="rId7"/>
    <p:sldId id="261" r:id="rId8"/>
    <p:sldId id="262" r:id="rId9"/>
    <p:sldId id="263" r:id="rId10"/>
    <p:sldId id="264" r:id="rId11"/>
    <p:sldId id="258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294" y="-16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E12785-998C-4693-9AA3-BA1902C5058C}" type="datetimeFigureOut">
              <a:rPr lang="cs-CZ" smtClean="0"/>
              <a:pPr/>
              <a:t>16.6.2013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DEC916-4BAD-4257-82AE-8D2B43F393A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1866756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E12785-998C-4693-9AA3-BA1902C5058C}" type="datetimeFigureOut">
              <a:rPr lang="cs-CZ" smtClean="0"/>
              <a:pPr/>
              <a:t>16.6.2013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DEC916-4BAD-4257-82AE-8D2B43F393A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6753239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E12785-998C-4693-9AA3-BA1902C5058C}" type="datetimeFigureOut">
              <a:rPr lang="cs-CZ" smtClean="0"/>
              <a:pPr/>
              <a:t>16.6.2013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DEC916-4BAD-4257-82AE-8D2B43F393A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137716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E12785-998C-4693-9AA3-BA1902C5058C}" type="datetimeFigureOut">
              <a:rPr lang="cs-CZ" smtClean="0"/>
              <a:pPr/>
              <a:t>16.6.2013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DEC916-4BAD-4257-82AE-8D2B43F393A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1337590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E12785-998C-4693-9AA3-BA1902C5058C}" type="datetimeFigureOut">
              <a:rPr lang="cs-CZ" smtClean="0"/>
              <a:pPr/>
              <a:t>16.6.2013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DEC916-4BAD-4257-82AE-8D2B43F393A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8191210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E12785-998C-4693-9AA3-BA1902C5058C}" type="datetimeFigureOut">
              <a:rPr lang="cs-CZ" smtClean="0"/>
              <a:pPr/>
              <a:t>16.6.2013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DEC916-4BAD-4257-82AE-8D2B43F393A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5655442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E12785-998C-4693-9AA3-BA1902C5058C}" type="datetimeFigureOut">
              <a:rPr lang="cs-CZ" smtClean="0"/>
              <a:pPr/>
              <a:t>16.6.2013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DEC916-4BAD-4257-82AE-8D2B43F393A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6984401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E12785-998C-4693-9AA3-BA1902C5058C}" type="datetimeFigureOut">
              <a:rPr lang="cs-CZ" smtClean="0"/>
              <a:pPr/>
              <a:t>16.6.2013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DEC916-4BAD-4257-82AE-8D2B43F393A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630308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E12785-998C-4693-9AA3-BA1902C5058C}" type="datetimeFigureOut">
              <a:rPr lang="cs-CZ" smtClean="0"/>
              <a:pPr/>
              <a:t>16.6.2013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DEC916-4BAD-4257-82AE-8D2B43F393A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5727411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E12785-998C-4693-9AA3-BA1902C5058C}" type="datetimeFigureOut">
              <a:rPr lang="cs-CZ" smtClean="0"/>
              <a:pPr/>
              <a:t>16.6.2013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DEC916-4BAD-4257-82AE-8D2B43F393A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940630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E12785-998C-4693-9AA3-BA1902C5058C}" type="datetimeFigureOut">
              <a:rPr lang="cs-CZ" smtClean="0"/>
              <a:pPr/>
              <a:t>16.6.2013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DEC916-4BAD-4257-82AE-8D2B43F393A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5186055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3E12785-998C-4693-9AA3-BA1902C5058C}" type="datetimeFigureOut">
              <a:rPr lang="cs-CZ" smtClean="0"/>
              <a:pPr/>
              <a:t>16.6.2013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8DEC916-4BAD-4257-82AE-8D2B43F393A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3259869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hyperlink" Target="http://en.wikipedia.org/wiki/File:Ctenophora.atrata.dead.male.jpg" TargetMode="External"/><Relationship Id="rId3" Type="http://schemas.openxmlformats.org/officeDocument/2006/relationships/hyperlink" Target="http://cs.wikipedia.org/wiki/Soubor:Musca_domestica_September_2007-1.jpg" TargetMode="External"/><Relationship Id="rId7" Type="http://schemas.openxmlformats.org/officeDocument/2006/relationships/hyperlink" Target="http://commons.wikimedia.org/wiki/File:CulexPipiens.jpg?uselang=cs" TargetMode="External"/><Relationship Id="rId2" Type="http://schemas.openxmlformats.org/officeDocument/2006/relationships/hyperlink" Target="http://cs.wikipedia.org/wiki/Soubor:Drosophila_melanogaster_-_side_(aka).jpg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en.wikipedia.org/wiki/File:Thomas_Bresson_-_Tete-taon_(by).jpg" TargetMode="External"/><Relationship Id="rId5" Type="http://schemas.openxmlformats.org/officeDocument/2006/relationships/hyperlink" Target="http://cs.wikipedia.org/wiki/Soubor:Calliphora_vicina.jpg" TargetMode="External"/><Relationship Id="rId4" Type="http://schemas.openxmlformats.org/officeDocument/2006/relationships/hyperlink" Target="http://commons.wikimedia.org/wiki/File:Goldfliege_Lucilia_sericata.JPG?uselang=cs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24744" y="260648"/>
            <a:ext cx="5943600" cy="1543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779912" y="4859610"/>
            <a:ext cx="1019175" cy="1809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788340402"/>
              </p:ext>
            </p:extLst>
          </p:nvPr>
        </p:nvGraphicFramePr>
        <p:xfrm>
          <a:off x="1043608" y="2078856"/>
          <a:ext cx="7200800" cy="250227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164168"/>
                <a:gridCol w="4036632"/>
              </a:tblGrid>
              <a:tr h="648072">
                <a:tc>
                  <a:txBody>
                    <a:bodyPr/>
                    <a:lstStyle/>
                    <a:p>
                      <a:r>
                        <a:rPr lang="cs-CZ" dirty="0" smtClean="0"/>
                        <a:t>Název školy: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Základní škola, Hradec Králové</a:t>
                      </a:r>
                    </a:p>
                    <a:p>
                      <a:pPr algn="ctr"/>
                      <a:r>
                        <a:rPr lang="cs-CZ" dirty="0" smtClean="0"/>
                        <a:t>Milady</a:t>
                      </a:r>
                      <a:r>
                        <a:rPr lang="cs-CZ" baseline="0" dirty="0" smtClean="0"/>
                        <a:t> Horákové 258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Autor: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Mgr. Lukáš </a:t>
                      </a:r>
                      <a:r>
                        <a:rPr lang="cs-CZ" dirty="0" err="1" smtClean="0"/>
                        <a:t>Dubrovský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Název: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VY_32_INOVACE_19_03C_Dvoukřídlý </a:t>
                      </a:r>
                      <a:r>
                        <a:rPr lang="cs-CZ" sz="1400" dirty="0" smtClean="0"/>
                        <a:t>hmyz</a:t>
                      </a:r>
                      <a:endParaRPr lang="cs-CZ" sz="1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Téma: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0" i="0" u="none" strike="noStrike" dirty="0" smtClean="0">
                          <a:effectLst/>
                          <a:latin typeface="+mn-lt"/>
                        </a:rPr>
                        <a:t>Bezobratlí</a:t>
                      </a:r>
                    </a:p>
                  </a:txBody>
                  <a:tcPr marL="9525" marR="9525" marT="9525" marB="0" anchor="ctr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Registrační číslo projektu: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CZ.1.07/1.4 .00/21.2575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Název projektu: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EU peníze školám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4709663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692696"/>
            <a:ext cx="8701100" cy="3693319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r>
              <a:rPr lang="cs-CZ" sz="3600" b="1" u="sng" dirty="0" smtClean="0"/>
              <a:t>Anotace</a:t>
            </a:r>
          </a:p>
          <a:p>
            <a:endParaRPr lang="cs-CZ" dirty="0" smtClean="0"/>
          </a:p>
          <a:p>
            <a:r>
              <a:rPr lang="cs-CZ" dirty="0" smtClean="0"/>
              <a:t>Materiál je určen k seznámení se základní charakteristikou dvoukřídlého hmyzu.</a:t>
            </a:r>
          </a:p>
          <a:p>
            <a:endParaRPr lang="cs-CZ" dirty="0" smtClean="0"/>
          </a:p>
          <a:p>
            <a:r>
              <a:rPr lang="cs-CZ" b="1" dirty="0" smtClean="0"/>
              <a:t>Očekávaný výstup:</a:t>
            </a:r>
          </a:p>
          <a:p>
            <a:r>
              <a:rPr lang="cs-CZ" dirty="0" smtClean="0"/>
              <a:t>Žák dokáže charakterizovat </a:t>
            </a:r>
            <a:r>
              <a:rPr lang="cs-CZ" dirty="0" smtClean="0"/>
              <a:t>dvoukřídlý </a:t>
            </a:r>
            <a:r>
              <a:rPr lang="cs-CZ" dirty="0" smtClean="0"/>
              <a:t>hmyz, dokáže popsat jejich anatomii a způsob obživy.</a:t>
            </a:r>
          </a:p>
          <a:p>
            <a:r>
              <a:rPr lang="cs-CZ" dirty="0" smtClean="0"/>
              <a:t>Bude znát základní zástupce dvoukřídlého hmyzu a jejich rozmnožování a vývoj.</a:t>
            </a:r>
          </a:p>
          <a:p>
            <a:endParaRPr lang="cs-CZ" dirty="0"/>
          </a:p>
          <a:p>
            <a:r>
              <a:rPr lang="cs-CZ" b="1" dirty="0" smtClean="0"/>
              <a:t>Datum tvorby: </a:t>
            </a:r>
            <a:r>
              <a:rPr lang="cs-CZ" dirty="0" smtClean="0"/>
              <a:t>25. </a:t>
            </a:r>
            <a:r>
              <a:rPr lang="cs-CZ" dirty="0"/>
              <a:t>5</a:t>
            </a:r>
            <a:r>
              <a:rPr lang="cs-CZ" dirty="0" smtClean="0"/>
              <a:t>. 2013</a:t>
            </a:r>
          </a:p>
          <a:p>
            <a:endParaRPr lang="cs-CZ" dirty="0"/>
          </a:p>
          <a:p>
            <a:r>
              <a:rPr lang="cs-CZ" b="1" dirty="0" smtClean="0"/>
              <a:t>Ověřeno ve výuce: </a:t>
            </a:r>
            <a:r>
              <a:rPr lang="cs-CZ" dirty="0" smtClean="0"/>
              <a:t>28. </a:t>
            </a:r>
            <a:r>
              <a:rPr lang="cs-CZ" dirty="0"/>
              <a:t>5</a:t>
            </a:r>
            <a:r>
              <a:rPr lang="cs-CZ" dirty="0" smtClean="0"/>
              <a:t>. 2013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5139145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solidFill>
            <a:srgbClr val="92D050"/>
          </a:solidFill>
          <a:ln w="19050">
            <a:solidFill>
              <a:schemeClr val="tx1"/>
            </a:solidFill>
          </a:ln>
        </p:spPr>
        <p:txBody>
          <a:bodyPr>
            <a:normAutofit/>
          </a:bodyPr>
          <a:lstStyle/>
          <a:p>
            <a:r>
              <a:rPr lang="cs-CZ" sz="8000" dirty="0" smtClean="0"/>
              <a:t>Dvoukřídlý </a:t>
            </a:r>
            <a:r>
              <a:rPr lang="cs-CZ" sz="8000" dirty="0" smtClean="0"/>
              <a:t>hmyz</a:t>
            </a:r>
            <a:endParaRPr lang="cs-CZ" sz="8000" dirty="0"/>
          </a:p>
        </p:txBody>
      </p:sp>
    </p:spTree>
    <p:extLst>
      <p:ext uri="{BB962C8B-B14F-4D97-AF65-F5344CB8AC3E}">
        <p14:creationId xmlns:p14="http://schemas.microsoft.com/office/powerpoint/2010/main" xmlns="" val="19027144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442069" y="550421"/>
            <a:ext cx="2977803" cy="646331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3600" dirty="0" smtClean="0"/>
              <a:t>Charakteristika</a:t>
            </a:r>
            <a:endParaRPr lang="cs-CZ" sz="36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54037" y="1700808"/>
            <a:ext cx="8127033" cy="4832092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pPr marL="457200" indent="-457200">
              <a:buFontTx/>
              <a:buChar char="-"/>
            </a:pPr>
            <a:r>
              <a:rPr lang="cs-CZ" sz="2800" dirty="0" smtClean="0"/>
              <a:t>početný řád hmyzu</a:t>
            </a:r>
          </a:p>
          <a:p>
            <a:pPr marL="457200" indent="-457200">
              <a:buFontTx/>
              <a:buChar char="-"/>
            </a:pPr>
            <a:endParaRPr lang="cs-CZ" sz="2800" dirty="0" smtClean="0"/>
          </a:p>
          <a:p>
            <a:pPr marL="457200" indent="-457200">
              <a:buFontTx/>
              <a:buChar char="-"/>
            </a:pPr>
            <a:r>
              <a:rPr lang="cs-CZ" sz="2800" dirty="0" smtClean="0"/>
              <a:t>„mouchy“</a:t>
            </a:r>
            <a:endParaRPr lang="cs-CZ" sz="2800" dirty="0"/>
          </a:p>
          <a:p>
            <a:pPr marL="457200" indent="-457200">
              <a:buFontTx/>
              <a:buChar char="-"/>
            </a:pPr>
            <a:endParaRPr lang="cs-CZ" sz="2800" dirty="0"/>
          </a:p>
          <a:p>
            <a:pPr marL="457200" indent="-457200">
              <a:buFontTx/>
              <a:buChar char="-"/>
            </a:pPr>
            <a:r>
              <a:rPr lang="cs-CZ" sz="2800" dirty="0" smtClean="0"/>
              <a:t>druhý pár je zakrnělý</a:t>
            </a:r>
          </a:p>
          <a:p>
            <a:pPr marL="457200" indent="-457200">
              <a:buFontTx/>
              <a:buChar char="-"/>
            </a:pPr>
            <a:endParaRPr lang="cs-CZ" sz="2800" dirty="0"/>
          </a:p>
          <a:p>
            <a:pPr marL="457200" indent="-457200">
              <a:buFontTx/>
              <a:buChar char="-"/>
            </a:pPr>
            <a:r>
              <a:rPr lang="cs-CZ" sz="2800" dirty="0" smtClean="0"/>
              <a:t>typický znak: pouze jeden pár blanitých křídel</a:t>
            </a:r>
          </a:p>
          <a:p>
            <a:pPr marL="457200" indent="-457200">
              <a:buFontTx/>
              <a:buChar char="-"/>
            </a:pPr>
            <a:endParaRPr lang="cs-CZ" sz="2800" dirty="0"/>
          </a:p>
          <a:p>
            <a:pPr marL="457200" indent="-457200">
              <a:buFontTx/>
              <a:buChar char="-"/>
            </a:pPr>
            <a:r>
              <a:rPr lang="cs-CZ" sz="2800" dirty="0"/>
              <a:t>v</a:t>
            </a:r>
            <a:r>
              <a:rPr lang="cs-CZ" sz="2800" dirty="0" smtClean="0"/>
              <a:t>ýznam pozitivní: opylovači, likvidace hnijících látek</a:t>
            </a:r>
          </a:p>
          <a:p>
            <a:pPr marL="457200" indent="-457200">
              <a:buFontTx/>
              <a:buChar char="-"/>
            </a:pPr>
            <a:endParaRPr lang="cs-CZ" sz="2800" dirty="0"/>
          </a:p>
          <a:p>
            <a:pPr marL="457200" indent="-457200">
              <a:buFontTx/>
              <a:buChar char="-"/>
            </a:pPr>
            <a:r>
              <a:rPr lang="cs-CZ" sz="2800" dirty="0"/>
              <a:t>v</a:t>
            </a:r>
            <a:r>
              <a:rPr lang="cs-CZ" sz="2800" dirty="0" smtClean="0"/>
              <a:t>ýznam negativní: parazité, zemědělsky škodlivé</a:t>
            </a:r>
            <a:endParaRPr lang="cs-CZ" sz="2800" dirty="0"/>
          </a:p>
        </p:txBody>
      </p:sp>
      <p:pic>
        <p:nvPicPr>
          <p:cNvPr id="1026" name="Picture 2" descr="Soubor:Drosophila melanogaster - side (aka)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580112" y="44625"/>
            <a:ext cx="3528391" cy="27399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8489872" y="2793031"/>
            <a:ext cx="61863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Obr. 1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xmlns="" val="42312265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188640"/>
            <a:ext cx="1735347" cy="646331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3600" dirty="0" smtClean="0"/>
              <a:t>Zástupci</a:t>
            </a:r>
            <a:endParaRPr lang="cs-CZ" sz="3600" dirty="0"/>
          </a:p>
        </p:txBody>
      </p:sp>
      <p:pic>
        <p:nvPicPr>
          <p:cNvPr id="2050" name="Picture 2" descr="Soubor:Musca domestica September 2007-1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5496" y="908720"/>
            <a:ext cx="4608512" cy="35897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-36512" y="4509120"/>
            <a:ext cx="61863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Obr. 2</a:t>
            </a:r>
            <a:endParaRPr lang="cs-CZ" sz="1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760424" y="4797152"/>
            <a:ext cx="2515432" cy="523220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/>
              <a:t>moucha domácí</a:t>
            </a:r>
            <a:endParaRPr lang="cs-CZ" sz="2800" dirty="0"/>
          </a:p>
        </p:txBody>
      </p:sp>
      <p:pic>
        <p:nvPicPr>
          <p:cNvPr id="2052" name="Picture 4" descr="File:Goldfliege Lucilia sericata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067944" y="3068960"/>
            <a:ext cx="5004048" cy="37514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3419872" y="6550223"/>
            <a:ext cx="61863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Obr. 3</a:t>
            </a:r>
            <a:endParaRPr lang="cs-CZ" sz="1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5652120" y="2441973"/>
            <a:ext cx="2435218" cy="523220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/>
              <a:t>bzučivka zelená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38022318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Soubor:Calliphora vicina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51941" y="260648"/>
            <a:ext cx="8854692" cy="62646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51941" y="6521099"/>
            <a:ext cx="61863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Obr. 4</a:t>
            </a:r>
            <a:endParaRPr lang="cs-CZ" sz="1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1547664" y="6026030"/>
            <a:ext cx="3254032" cy="646331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3600" dirty="0" smtClean="0"/>
              <a:t>bzučivka obecná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xmlns="" val="35790453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File:Thomas Bresson - Tete-taon (by)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19672" y="9547"/>
            <a:ext cx="5976664" cy="68714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929033" y="6521099"/>
            <a:ext cx="61863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Obr. 5</a:t>
            </a:r>
            <a:endParaRPr lang="cs-CZ" sz="1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107504" y="5874768"/>
            <a:ext cx="6642139" cy="646331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3600" dirty="0" smtClean="0"/>
              <a:t>ovád hovězí – detail složeného oka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xmlns="" val="15441884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File:CulexPipiens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55575" y="122969"/>
            <a:ext cx="4835051" cy="36660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55575" y="3789040"/>
            <a:ext cx="61863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Obr. 6</a:t>
            </a:r>
            <a:endParaRPr lang="cs-CZ" sz="1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1115616" y="3933056"/>
            <a:ext cx="2651110" cy="584775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3200" dirty="0" smtClean="0"/>
              <a:t>komár pisklavý</a:t>
            </a:r>
            <a:endParaRPr lang="cs-CZ" sz="3200" dirty="0"/>
          </a:p>
        </p:txBody>
      </p:sp>
      <p:pic>
        <p:nvPicPr>
          <p:cNvPr id="5124" name="Picture 4" descr="File:Ctenophora.atrata.dead.male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519308" y="1956004"/>
            <a:ext cx="4589195" cy="48396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3732673" y="6084585"/>
            <a:ext cx="1199367" cy="584775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3200" dirty="0" smtClean="0"/>
              <a:t>tiplice</a:t>
            </a:r>
            <a:endParaRPr lang="cs-CZ" sz="32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8489872" y="1648227"/>
            <a:ext cx="61863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Obr. 7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xmlns="" val="31487258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 descr="File:Anopheles stephensi.jpe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9512" y="188640"/>
            <a:ext cx="8818256" cy="58326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49850" y="5993946"/>
            <a:ext cx="61863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Obr. 8</a:t>
            </a:r>
            <a:endParaRPr lang="cs-CZ" sz="1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1530261" y="5733256"/>
            <a:ext cx="5816336" cy="646331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3600" i="1" dirty="0" err="1" smtClean="0"/>
              <a:t>Anopheles</a:t>
            </a:r>
            <a:r>
              <a:rPr lang="cs-CZ" sz="3600" dirty="0" smtClean="0"/>
              <a:t> – přenašeč malárie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xmlns="" val="13953575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8904" y="188640"/>
            <a:ext cx="2160848" cy="646331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3600" dirty="0" smtClean="0"/>
              <a:t>Opakování</a:t>
            </a:r>
            <a:endParaRPr lang="cs-CZ" sz="36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395966" y="1268760"/>
            <a:ext cx="7128362" cy="3539430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pPr marL="342900" indent="-342900">
              <a:buAutoNum type="arabicPeriod"/>
            </a:pPr>
            <a:r>
              <a:rPr lang="cs-CZ" sz="3200" dirty="0" smtClean="0"/>
              <a:t> Charakterizuj řád „dvoukřídlí“.</a:t>
            </a:r>
          </a:p>
          <a:p>
            <a:pPr marL="342900" indent="-342900">
              <a:buAutoNum type="arabicPeriod"/>
            </a:pPr>
            <a:endParaRPr lang="cs-CZ" sz="3200" dirty="0"/>
          </a:p>
          <a:p>
            <a:pPr marL="342900" indent="-342900">
              <a:buAutoNum type="arabicPeriod"/>
            </a:pPr>
            <a:r>
              <a:rPr lang="cs-CZ" sz="3200" dirty="0" smtClean="0"/>
              <a:t> Jaký je pozitivní význam dvoukřídlých?</a:t>
            </a:r>
          </a:p>
          <a:p>
            <a:pPr marL="342900" indent="-342900">
              <a:buAutoNum type="arabicPeriod"/>
            </a:pPr>
            <a:endParaRPr lang="cs-CZ" sz="3200" dirty="0"/>
          </a:p>
          <a:p>
            <a:pPr marL="342900" indent="-342900">
              <a:buFontTx/>
              <a:buAutoNum type="arabicPeriod"/>
            </a:pPr>
            <a:r>
              <a:rPr lang="cs-CZ" sz="3200" dirty="0" smtClean="0"/>
              <a:t> Jaký je negativní význam dvoukřídlých?</a:t>
            </a:r>
          </a:p>
          <a:p>
            <a:pPr marL="342900" indent="-342900">
              <a:buFontTx/>
              <a:buAutoNum type="arabicPeriod"/>
            </a:pPr>
            <a:endParaRPr lang="cs-CZ" sz="3200" dirty="0"/>
          </a:p>
          <a:p>
            <a:pPr marL="342900" indent="-342900">
              <a:buFontTx/>
              <a:buAutoNum type="arabicPeriod"/>
            </a:pPr>
            <a:r>
              <a:rPr lang="cs-CZ" sz="3200" dirty="0" smtClean="0"/>
              <a:t> Jmenuj zástupce dvoukřídlých.</a:t>
            </a:r>
          </a:p>
        </p:txBody>
      </p:sp>
    </p:spTree>
    <p:extLst>
      <p:ext uri="{BB962C8B-B14F-4D97-AF65-F5344CB8AC3E}">
        <p14:creationId xmlns:p14="http://schemas.microsoft.com/office/powerpoint/2010/main" xmlns="" val="3355583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40056" y="188640"/>
            <a:ext cx="2775760" cy="584775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3200" dirty="0" smtClean="0"/>
              <a:t>Zdroje obrázků:</a:t>
            </a:r>
            <a:endParaRPr lang="cs-CZ" sz="32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44423" y="908720"/>
            <a:ext cx="9770623" cy="15465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050" dirty="0" smtClean="0"/>
              <a:t>Obr. 1: </a:t>
            </a:r>
            <a:r>
              <a:rPr lang="cs-CZ" sz="1050" dirty="0"/>
              <a:t>KARWATH, André. </a:t>
            </a:r>
            <a:r>
              <a:rPr lang="cs-CZ" sz="1050" i="1" dirty="0"/>
              <a:t>Wikipedia.org</a:t>
            </a:r>
            <a:r>
              <a:rPr lang="cs-CZ" sz="1050" dirty="0"/>
              <a:t> [online]. [cit. </a:t>
            </a:r>
            <a:r>
              <a:rPr lang="cs-CZ" sz="1050" dirty="0" smtClean="0"/>
              <a:t>25.5.2013</a:t>
            </a:r>
            <a:r>
              <a:rPr lang="cs-CZ" sz="1050" dirty="0"/>
              <a:t>]. Dostupný na WWW: </a:t>
            </a:r>
            <a:r>
              <a:rPr lang="cs-CZ" sz="1050" dirty="0">
                <a:hlinkClick r:id="rId2"/>
              </a:rPr>
              <a:t>http://cs.wikipedia.org/wiki/Soubor:Drosophila_melanogaster_-_side_(aka).</a:t>
            </a:r>
            <a:r>
              <a:rPr lang="cs-CZ" sz="1050" dirty="0" smtClean="0">
                <a:hlinkClick r:id="rId2"/>
              </a:rPr>
              <a:t>jpg</a:t>
            </a:r>
            <a:endParaRPr lang="cs-CZ" sz="1050" dirty="0" smtClean="0"/>
          </a:p>
          <a:p>
            <a:r>
              <a:rPr lang="cs-CZ" sz="1050" dirty="0" smtClean="0"/>
              <a:t>Obr. 2: </a:t>
            </a:r>
            <a:r>
              <a:rPr lang="cs-CZ" sz="1050" dirty="0"/>
              <a:t>AUTOR NEUVEDEN. </a:t>
            </a:r>
            <a:r>
              <a:rPr lang="cs-CZ" sz="1050" i="1" dirty="0"/>
              <a:t>Wikipedia.org</a:t>
            </a:r>
            <a:r>
              <a:rPr lang="cs-CZ" sz="1050" dirty="0"/>
              <a:t> [online]. [cit. 25.5.2013]. Dostupný na WWW: </a:t>
            </a:r>
            <a:r>
              <a:rPr lang="cs-CZ" sz="1050" dirty="0">
                <a:hlinkClick r:id="rId3"/>
              </a:rPr>
              <a:t>http://</a:t>
            </a:r>
            <a:r>
              <a:rPr lang="cs-CZ" sz="1050" dirty="0" smtClean="0">
                <a:hlinkClick r:id="rId3"/>
              </a:rPr>
              <a:t>cs.wikipedia.org/wiki/Soubor:Musca_domestica_September_2007-1.jpg</a:t>
            </a:r>
            <a:endParaRPr lang="cs-CZ" sz="1050" dirty="0" smtClean="0"/>
          </a:p>
          <a:p>
            <a:r>
              <a:rPr lang="cs-CZ" sz="1050" dirty="0" smtClean="0"/>
              <a:t>Obr. 3: </a:t>
            </a:r>
            <a:r>
              <a:rPr lang="nl-NL" sz="1050" dirty="0"/>
              <a:t>FRIEDRICH, Böhringer. </a:t>
            </a:r>
            <a:r>
              <a:rPr lang="nl-NL" sz="1050" i="1" dirty="0"/>
              <a:t>Wikipedia.org</a:t>
            </a:r>
            <a:r>
              <a:rPr lang="nl-NL" sz="1050" dirty="0"/>
              <a:t> [online]. [cit. </a:t>
            </a:r>
            <a:r>
              <a:rPr lang="cs-CZ" sz="1050" dirty="0"/>
              <a:t>25</a:t>
            </a:r>
            <a:r>
              <a:rPr lang="nl-NL" sz="1050" dirty="0" smtClean="0"/>
              <a:t>.5.2013</a:t>
            </a:r>
            <a:r>
              <a:rPr lang="nl-NL" sz="1050" dirty="0"/>
              <a:t>]. Dostupný na WWW: </a:t>
            </a:r>
            <a:r>
              <a:rPr lang="nl-NL" sz="1050" dirty="0">
                <a:hlinkClick r:id="rId4"/>
              </a:rPr>
              <a:t>http://</a:t>
            </a:r>
            <a:r>
              <a:rPr lang="nl-NL" sz="1050" dirty="0" smtClean="0">
                <a:hlinkClick r:id="rId4"/>
              </a:rPr>
              <a:t>commons.wikimedia.org/wiki/File:Goldfliege_Lucilia_sericata.JPG?uselang=cs</a:t>
            </a:r>
            <a:endParaRPr lang="cs-CZ" sz="1050" dirty="0" smtClean="0"/>
          </a:p>
          <a:p>
            <a:r>
              <a:rPr lang="cs-CZ" sz="1050" dirty="0" smtClean="0"/>
              <a:t>Obr. 4: </a:t>
            </a:r>
            <a:r>
              <a:rPr lang="cs-CZ" sz="1050" dirty="0"/>
              <a:t>AUTOR NEUVEDEN. </a:t>
            </a:r>
            <a:r>
              <a:rPr lang="cs-CZ" sz="1050" i="1" dirty="0"/>
              <a:t>Wikipedia.org</a:t>
            </a:r>
            <a:r>
              <a:rPr lang="cs-CZ" sz="1050" dirty="0"/>
              <a:t> [online]. [cit. 25.5.2013]. Dostupný na WWW: </a:t>
            </a:r>
            <a:r>
              <a:rPr lang="cs-CZ" sz="1050" dirty="0">
                <a:hlinkClick r:id="rId5"/>
              </a:rPr>
              <a:t>http://</a:t>
            </a:r>
            <a:r>
              <a:rPr lang="cs-CZ" sz="1050" dirty="0" smtClean="0">
                <a:hlinkClick r:id="rId5"/>
              </a:rPr>
              <a:t>cs.wikipedia.org/wiki/Soubor:Calliphora_vicina.jpg</a:t>
            </a:r>
            <a:endParaRPr lang="cs-CZ" sz="1050" dirty="0" smtClean="0"/>
          </a:p>
          <a:p>
            <a:r>
              <a:rPr lang="cs-CZ" sz="1050" dirty="0" smtClean="0"/>
              <a:t>Obr. 5: </a:t>
            </a:r>
            <a:r>
              <a:rPr lang="cs-CZ" sz="1050" dirty="0"/>
              <a:t>BRESSON, Thomas. </a:t>
            </a:r>
            <a:r>
              <a:rPr lang="cs-CZ" sz="1050" i="1" dirty="0"/>
              <a:t>Wikipedia.org</a:t>
            </a:r>
            <a:r>
              <a:rPr lang="cs-CZ" sz="1050" dirty="0"/>
              <a:t> [online]. [cit. 25.5.2013]. Dostupný na WWW: </a:t>
            </a:r>
            <a:r>
              <a:rPr lang="cs-CZ" sz="1050" dirty="0">
                <a:hlinkClick r:id="rId6"/>
              </a:rPr>
              <a:t>http://en.wikipedia.org/wiki/File:Thomas_Bresson_-_Tete-taon_(by).</a:t>
            </a:r>
            <a:r>
              <a:rPr lang="cs-CZ" sz="1050" dirty="0" smtClean="0">
                <a:hlinkClick r:id="rId6"/>
              </a:rPr>
              <a:t>jpg</a:t>
            </a:r>
            <a:endParaRPr lang="cs-CZ" sz="1050" dirty="0" smtClean="0"/>
          </a:p>
          <a:p>
            <a:r>
              <a:rPr lang="cs-CZ" sz="1050" dirty="0" smtClean="0"/>
              <a:t>Obr. 6: </a:t>
            </a:r>
            <a:r>
              <a:rPr lang="cs-CZ" sz="1050" dirty="0"/>
              <a:t>AUTOR NEUVEDEN. </a:t>
            </a:r>
            <a:r>
              <a:rPr lang="cs-CZ" sz="1050" i="1" dirty="0"/>
              <a:t>Wikipedia.org</a:t>
            </a:r>
            <a:r>
              <a:rPr lang="cs-CZ" sz="1050" dirty="0"/>
              <a:t> [online]. [cit. 25.5.2013]. Dostupný na WWW: </a:t>
            </a:r>
            <a:r>
              <a:rPr lang="cs-CZ" sz="1050" dirty="0">
                <a:hlinkClick r:id="rId7"/>
              </a:rPr>
              <a:t>http://</a:t>
            </a:r>
            <a:r>
              <a:rPr lang="cs-CZ" sz="1050" dirty="0" smtClean="0">
                <a:hlinkClick r:id="rId7"/>
              </a:rPr>
              <a:t>commons.wikimedia.org/wiki/File:CulexPipiens.jpg?uselang=cs</a:t>
            </a:r>
            <a:endParaRPr lang="cs-CZ" sz="1050" dirty="0" smtClean="0"/>
          </a:p>
          <a:p>
            <a:r>
              <a:rPr lang="cs-CZ" sz="1050" dirty="0" smtClean="0"/>
              <a:t>Obr. 7: </a:t>
            </a:r>
            <a:r>
              <a:rPr lang="cs-CZ" sz="1050" dirty="0"/>
              <a:t>AUTOR NEUVEDEN. </a:t>
            </a:r>
            <a:r>
              <a:rPr lang="cs-CZ" sz="1050" i="1" dirty="0"/>
              <a:t>Wikipedia.org</a:t>
            </a:r>
            <a:r>
              <a:rPr lang="cs-CZ" sz="1050" dirty="0"/>
              <a:t> [online]. [cit. 25.5.2013]. Dostupný na WWW: </a:t>
            </a:r>
            <a:r>
              <a:rPr lang="cs-CZ" sz="1050" dirty="0">
                <a:hlinkClick r:id="rId8"/>
              </a:rPr>
              <a:t>http://</a:t>
            </a:r>
            <a:r>
              <a:rPr lang="cs-CZ" sz="1050" dirty="0" smtClean="0">
                <a:hlinkClick r:id="rId8"/>
              </a:rPr>
              <a:t>en.wikipedia.org/wiki/File:Ctenophora.atrata.dead.male.jpg</a:t>
            </a:r>
            <a:endParaRPr lang="cs-CZ" sz="1050" dirty="0" smtClean="0"/>
          </a:p>
          <a:p>
            <a:r>
              <a:rPr lang="cs-CZ" sz="1050" dirty="0" smtClean="0"/>
              <a:t>Obr. 8: </a:t>
            </a:r>
            <a:r>
              <a:rPr lang="cs-CZ" sz="1050" dirty="0"/>
              <a:t>AUTOR NEUVEDEN. </a:t>
            </a:r>
            <a:r>
              <a:rPr lang="cs-CZ" sz="1050" i="1" dirty="0"/>
              <a:t>Wikipedia.org</a:t>
            </a:r>
            <a:r>
              <a:rPr lang="cs-CZ" sz="1050" dirty="0"/>
              <a:t> [online]. [cit. 25.5.2013]. Dostupný na WWW: http://en.wikipedia.org/wiki/File:Anopheles_stephensi.jpeg</a:t>
            </a:r>
            <a:endParaRPr lang="cs-CZ" sz="1050" dirty="0" smtClean="0"/>
          </a:p>
          <a:p>
            <a:r>
              <a:rPr lang="cs-CZ" sz="1050" dirty="0" smtClean="0"/>
              <a:t>  </a:t>
            </a:r>
            <a:endParaRPr lang="cs-CZ" sz="1050" dirty="0"/>
          </a:p>
        </p:txBody>
      </p:sp>
    </p:spTree>
    <p:extLst>
      <p:ext uri="{BB962C8B-B14F-4D97-AF65-F5344CB8AC3E}">
        <p14:creationId xmlns:p14="http://schemas.microsoft.com/office/powerpoint/2010/main" xmlns="" val="8160217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14456</TotalTime>
  <Words>212</Words>
  <Application>Microsoft Office PowerPoint</Application>
  <PresentationFormat>Předvádění na obrazovce (4:3)</PresentationFormat>
  <Paragraphs>71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Snímek 1</vt:lpstr>
      <vt:lpstr>Snímek 2</vt:lpstr>
      <vt:lpstr>Dvoukřídlý hmyz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Dvoukřídlý hmyz</dc:title>
  <dc:creator>LukášD</dc:creator>
  <cp:lastModifiedBy>Dum</cp:lastModifiedBy>
  <cp:revision>9</cp:revision>
  <dcterms:created xsi:type="dcterms:W3CDTF">2013-05-19T19:33:05Z</dcterms:created>
  <dcterms:modified xsi:type="dcterms:W3CDTF">2013-06-16T21:53:30Z</dcterms:modified>
</cp:coreProperties>
</file>