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60" r:id="rId6"/>
    <p:sldId id="261" r:id="rId7"/>
    <p:sldId id="262" r:id="rId8"/>
    <p:sldId id="259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3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20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98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74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8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812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852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743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050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877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75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9C641-88E6-4959-A62C-5FE1D642EF56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FDC5FD-6F8D-440F-871B-FCB379367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497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lorado_potato_beetle.jpg?uselang=cs" TargetMode="External"/><Relationship Id="rId3" Type="http://schemas.openxmlformats.org/officeDocument/2006/relationships/hyperlink" Target="http://cs.wikipedia.org/wiki/Soubor:Trap_on_bark_beetle_(1).jpg" TargetMode="External"/><Relationship Id="rId7" Type="http://schemas.openxmlformats.org/officeDocument/2006/relationships/hyperlink" Target="http://cs.wikipedia.org/wiki/Soubor:Leptinotarsa-decemlineata-eggs.jpg" TargetMode="External"/><Relationship Id="rId2" Type="http://schemas.openxmlformats.org/officeDocument/2006/relationships/hyperlink" Target="http://cs.wikipedia.org/wiki/Soubor:K8085-6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2006-07-16_larve2.jpg?uselang=cs" TargetMode="External"/><Relationship Id="rId5" Type="http://schemas.openxmlformats.org/officeDocument/2006/relationships/hyperlink" Target="http://cs.wikipedia.org/wiki/Soubor:Bark_beetle_gallery.jpg" TargetMode="External"/><Relationship Id="rId4" Type="http://schemas.openxmlformats.org/officeDocument/2006/relationships/hyperlink" Target="http://cs.wikipedia.org/wiki/Soubor:Ips_typographus_3_bialowieza_forest_beentre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40285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VY_32_INOVACE_20_03C_Škodlivý hmyz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9944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62656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</a:t>
            </a:r>
            <a:r>
              <a:rPr lang="cs-CZ" dirty="0" smtClean="0"/>
              <a:t>základními druhy škodlivého hmyzu.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popsat a vysvětlit, jakými způsoby může hmyz člověku škodit. Bude znát</a:t>
            </a:r>
          </a:p>
          <a:p>
            <a:r>
              <a:rPr lang="cs-CZ" dirty="0" smtClean="0"/>
              <a:t>nejčastější druhy škodlivého hmyzu. Bude znát různé způsoby boje proti škodlivému </a:t>
            </a:r>
          </a:p>
          <a:p>
            <a:r>
              <a:rPr lang="cs-CZ" dirty="0" smtClean="0"/>
              <a:t>hmyzu, včetně jejich výhod a nevýhod.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30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25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Škodlivý hmyz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0780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60648"/>
            <a:ext cx="4747453" cy="600164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lphaUcParenR"/>
            </a:pPr>
            <a:r>
              <a:rPr lang="cs-CZ" sz="3200" b="1" dirty="0" smtClean="0"/>
              <a:t>Parazité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komáři, vši, štěnice</a:t>
            </a:r>
          </a:p>
          <a:p>
            <a:r>
              <a:rPr lang="cs-CZ" sz="3200" dirty="0" smtClean="0"/>
              <a:t> </a:t>
            </a:r>
          </a:p>
          <a:p>
            <a:pPr marL="514350" indent="-514350">
              <a:buAutoNum type="alphaUcParenR" startAt="2"/>
            </a:pPr>
            <a:r>
              <a:rPr lang="cs-CZ" sz="3200" b="1" dirty="0" smtClean="0"/>
              <a:t>Přenašeči chorob</a:t>
            </a:r>
          </a:p>
          <a:p>
            <a:pPr lvl="1"/>
            <a:r>
              <a:rPr lang="cs-CZ" sz="3200" dirty="0"/>
              <a:t>	</a:t>
            </a:r>
            <a:r>
              <a:rPr lang="cs-CZ" sz="3200" dirty="0" smtClean="0"/>
              <a:t>- komár, moucha</a:t>
            </a:r>
          </a:p>
          <a:p>
            <a:pPr marL="514350" indent="-514350">
              <a:buAutoNum type="alphaUcParenR"/>
            </a:pPr>
            <a:endParaRPr lang="cs-CZ" sz="3200" dirty="0" smtClean="0"/>
          </a:p>
          <a:p>
            <a:pPr marL="514350" indent="-514350">
              <a:buAutoNum type="alphaUcParenR" startAt="3"/>
            </a:pPr>
            <a:r>
              <a:rPr lang="cs-CZ" sz="3200" b="1" dirty="0" smtClean="0"/>
              <a:t>Ničitelé staveb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termiti, mravenci</a:t>
            </a:r>
          </a:p>
          <a:p>
            <a:endParaRPr lang="cs-CZ" sz="3200" dirty="0" smtClean="0"/>
          </a:p>
          <a:p>
            <a:pPr marL="514350" indent="-514350">
              <a:buAutoNum type="alphaUcParenR" startAt="4"/>
            </a:pPr>
            <a:r>
              <a:rPr lang="cs-CZ" sz="3200" b="1" dirty="0" smtClean="0"/>
              <a:t>Zemědělští škůdci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- saranče, mandelinka</a:t>
            </a:r>
          </a:p>
          <a:p>
            <a:pPr marL="514350" indent="-514350">
              <a:buAutoNum type="alphaUcParenR"/>
            </a:pPr>
            <a:endParaRPr lang="cs-CZ" sz="3200" dirty="0"/>
          </a:p>
        </p:txBody>
      </p:sp>
      <p:pic>
        <p:nvPicPr>
          <p:cNvPr id="1026" name="Picture 2" descr="Soubor:Anopheles stephensi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0270"/>
            <a:ext cx="3587037" cy="2372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2636912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pic>
        <p:nvPicPr>
          <p:cNvPr id="1028" name="Picture 4" descr="Soubor:K8085-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534" y="3296017"/>
            <a:ext cx="381294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79534" y="596031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89101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7379200" cy="65556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Ochrana proti škodlivému hmyzu:</a:t>
            </a:r>
          </a:p>
          <a:p>
            <a:pPr marL="514350" indent="-514350">
              <a:buAutoNum type="alphaUcParenR"/>
            </a:pPr>
            <a:r>
              <a:rPr lang="cs-CZ" sz="2800" b="1" dirty="0" smtClean="0"/>
              <a:t>Mechanická ochrana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sběr a ničení vajíček, housenek, dospělců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ochranné pásy a pokryvy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méně účinná, ale citlivá k přírodě</a:t>
            </a:r>
          </a:p>
          <a:p>
            <a:r>
              <a:rPr lang="cs-CZ" sz="2800" dirty="0" smtClean="0"/>
              <a:t> </a:t>
            </a:r>
          </a:p>
          <a:p>
            <a:pPr marL="514350" indent="-514350">
              <a:buAutoNum type="alphaUcParenR" startAt="2"/>
            </a:pPr>
            <a:r>
              <a:rPr lang="cs-CZ" sz="2800" b="1" dirty="0" smtClean="0"/>
              <a:t>Chemická ochrana</a:t>
            </a:r>
          </a:p>
          <a:p>
            <a:pPr lvl="1"/>
            <a:r>
              <a:rPr lang="cs-CZ" sz="2800" dirty="0"/>
              <a:t>	</a:t>
            </a:r>
            <a:r>
              <a:rPr lang="cs-CZ" sz="2800" dirty="0" smtClean="0"/>
              <a:t>- insekticidy (chemické jedy)</a:t>
            </a:r>
          </a:p>
          <a:p>
            <a:pPr lvl="1"/>
            <a:r>
              <a:rPr lang="cs-CZ" sz="2800" dirty="0"/>
              <a:t>	</a:t>
            </a:r>
            <a:r>
              <a:rPr lang="cs-CZ" sz="2800" dirty="0" smtClean="0"/>
              <a:t>- velmi účinné</a:t>
            </a:r>
          </a:p>
          <a:p>
            <a:pPr lvl="1"/>
            <a:r>
              <a:rPr lang="cs-CZ" sz="2800" dirty="0"/>
              <a:t>	</a:t>
            </a:r>
            <a:r>
              <a:rPr lang="cs-CZ" sz="2800" dirty="0" smtClean="0"/>
              <a:t>- mohou narušovat ekologickou rovnováhu</a:t>
            </a:r>
          </a:p>
          <a:p>
            <a:pPr marL="514350" indent="-514350">
              <a:buAutoNum type="alphaUcParenR"/>
            </a:pPr>
            <a:endParaRPr lang="cs-CZ" sz="2800" dirty="0" smtClean="0"/>
          </a:p>
          <a:p>
            <a:pPr marL="514350" indent="-514350">
              <a:buAutoNum type="alphaUcParenR" startAt="3"/>
            </a:pPr>
            <a:r>
              <a:rPr lang="cs-CZ" sz="2800" b="1" dirty="0" smtClean="0"/>
              <a:t>Biologická ochrana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podpora a využití přirozených nepřátel</a:t>
            </a:r>
            <a:endParaRPr lang="cs-CZ" sz="3200" dirty="0"/>
          </a:p>
          <a:p>
            <a:r>
              <a:rPr lang="cs-CZ" sz="2800" dirty="0" smtClean="0"/>
              <a:t>	- využití přírodních látek odpuzujících hmyz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- </a:t>
            </a:r>
            <a:r>
              <a:rPr lang="cs-CZ" sz="2800" u="sng" dirty="0" smtClean="0"/>
              <a:t>velmi účinná, ekologická</a:t>
            </a:r>
          </a:p>
        </p:txBody>
      </p:sp>
    </p:spTree>
    <p:extLst>
      <p:ext uri="{BB962C8B-B14F-4D97-AF65-F5344CB8AC3E}">
        <p14:creationId xmlns:p14="http://schemas.microsoft.com/office/powerpoint/2010/main" val="860230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Bark beetle galle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392" y="3906634"/>
            <a:ext cx="3935154" cy="2951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Trap on bark beetle (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3431661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429309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3645024"/>
            <a:ext cx="217989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lapač kůrovce</a:t>
            </a:r>
            <a:endParaRPr lang="cs-CZ" sz="2800" dirty="0"/>
          </a:p>
        </p:txBody>
      </p:sp>
      <p:pic>
        <p:nvPicPr>
          <p:cNvPr id="2052" name="Picture 4" descr="Soubor:Ips typographus 3 bialowieza forest beentre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28" y="93099"/>
            <a:ext cx="4391407" cy="329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35059" y="339237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3237117"/>
            <a:ext cx="133273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kůrovec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80732" y="6577748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36" y="5786100"/>
            <a:ext cx="290355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kůrovcové cestičky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74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2006-07-16 larv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42316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140968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pic>
        <p:nvPicPr>
          <p:cNvPr id="4100" name="Picture 4" descr="Soubor:Leptinotarsa-decemlineata-egg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5343" y="145041"/>
            <a:ext cx="3118200" cy="415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51364" y="402795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pic>
        <p:nvPicPr>
          <p:cNvPr id="4102" name="Picture 6" descr="File:Colorado potato beetl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17967"/>
            <a:ext cx="4708405" cy="342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59925" y="6566333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445224"/>
            <a:ext cx="37412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mandelinka bramborová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5793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784976" cy="267765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Jaké skupiny hmyzích škůdců znáš?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se proti hmyzím škůdcům můžeme bránit?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 Jaké jsou výhody a nevýhody jednotlivých typů obrany?</a:t>
            </a:r>
          </a:p>
          <a:p>
            <a:pPr lvl="1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440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24744"/>
            <a:ext cx="9183924" cy="15004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25.5.2013</a:t>
            </a:r>
            <a:r>
              <a:rPr lang="cs-CZ" sz="1050" dirty="0"/>
              <a:t>]. Dostupný na WWW: http://cs.wikipedia.org/wiki/Soubor:Anopheles_stephensi.jpeg</a:t>
            </a:r>
            <a:r>
              <a:rPr lang="cs-CZ" dirty="0" smtClean="0"/>
              <a:t> </a:t>
            </a:r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cs.wikipedia.org/wiki/Soubor:K8085-6.jpg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http://cs.wikipedia.org/wiki/Soubor:Trap_on_bark_beetle_(1).</a:t>
            </a:r>
            <a:r>
              <a:rPr lang="cs-CZ" sz="1050" dirty="0" smtClean="0">
                <a:hlinkClick r:id="rId3"/>
              </a:rPr>
              <a:t>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25.5.2013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cs.wikipedia.org/wiki/Soubor:Ips_typographus_3_bialowieza_forest_beentree.jpg</a:t>
            </a:r>
            <a:endParaRPr lang="cs-CZ" sz="90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SHYAMAL, L..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cs.wikipedia.org/wiki/Soubor:Bark_beetle_gallery.jpg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CZURATIS, Stephan. </a:t>
            </a:r>
            <a:r>
              <a:rPr lang="cs-CZ" sz="1050" i="1" dirty="0"/>
              <a:t>Wikipedia.org</a:t>
            </a:r>
            <a:r>
              <a:rPr lang="cs-CZ" sz="1050" dirty="0"/>
              <a:t> [online]. </a:t>
            </a:r>
            <a:r>
              <a:rPr lang="cs-CZ" sz="1050" dirty="0"/>
              <a:t>[</a:t>
            </a:r>
            <a:r>
              <a:rPr lang="cs-CZ" sz="1050" dirty="0" smtClean="0"/>
              <a:t>25</a:t>
            </a:r>
            <a:r>
              <a:rPr lang="cs-CZ" sz="1050" dirty="0" smtClean="0"/>
              <a:t>. </a:t>
            </a:r>
            <a:r>
              <a:rPr lang="cs-CZ" sz="1050" dirty="0"/>
              <a:t>30.5.2013].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commons.wikimedia.org/wiki/File:2006-07-16_larve2.jpg?uselang=cs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APPEL, </a:t>
            </a:r>
            <a:r>
              <a:rPr lang="cs-CZ" sz="1050" dirty="0" err="1"/>
              <a:t>Björn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cs.wikipedia.org/wiki/Soubor:Leptinotarsa-decemlineata-eggs.jpg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BAUER, </a:t>
            </a:r>
            <a:r>
              <a:rPr lang="cs-CZ" sz="1050" dirty="0" err="1"/>
              <a:t>Scott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commons.wikimedia.org/wiki/File:Colorado_potato_beetle.jpg?uselang=cs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3085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180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6</cp:revision>
  <dcterms:created xsi:type="dcterms:W3CDTF">2013-05-30T18:25:30Z</dcterms:created>
  <dcterms:modified xsi:type="dcterms:W3CDTF">2013-05-25T13:22:01Z</dcterms:modified>
</cp:coreProperties>
</file>