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92" r:id="rId3"/>
    <p:sldId id="256" r:id="rId4"/>
    <p:sldId id="257" r:id="rId5"/>
    <p:sldId id="258" r:id="rId6"/>
    <p:sldId id="262" r:id="rId7"/>
    <p:sldId id="283" r:id="rId8"/>
    <p:sldId id="263" r:id="rId9"/>
    <p:sldId id="264" r:id="rId10"/>
    <p:sldId id="265" r:id="rId11"/>
    <p:sldId id="266" r:id="rId12"/>
    <p:sldId id="267" r:id="rId13"/>
    <p:sldId id="268" r:id="rId14"/>
    <p:sldId id="284" r:id="rId15"/>
    <p:sldId id="269" r:id="rId16"/>
    <p:sldId id="285" r:id="rId17"/>
    <p:sldId id="270" r:id="rId18"/>
    <p:sldId id="286" r:id="rId19"/>
    <p:sldId id="272" r:id="rId20"/>
    <p:sldId id="273" r:id="rId21"/>
    <p:sldId id="274" r:id="rId22"/>
    <p:sldId id="275" r:id="rId23"/>
    <p:sldId id="287" r:id="rId24"/>
    <p:sldId id="277" r:id="rId25"/>
    <p:sldId id="278" r:id="rId26"/>
    <p:sldId id="288" r:id="rId27"/>
    <p:sldId id="279" r:id="rId28"/>
    <p:sldId id="280" r:id="rId29"/>
    <p:sldId id="289" r:id="rId30"/>
    <p:sldId id="281" r:id="rId31"/>
    <p:sldId id="282" r:id="rId32"/>
    <p:sldId id="290" r:id="rId33"/>
    <p:sldId id="276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3FD6A25-42B8-48B0-8A93-73B56738BF4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A97D5FD-CE1B-4557-BFE4-C4342F770D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zPkWVqdJXI" TargetMode="External"/><Relationship Id="rId2" Type="http://schemas.openxmlformats.org/officeDocument/2006/relationships/hyperlink" Target="http://www.youtube.com/watch?v=59ZX5qdIEB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C8ycH2nEqNY" TargetMode="External"/><Relationship Id="rId4" Type="http://schemas.openxmlformats.org/officeDocument/2006/relationships/hyperlink" Target="http://www.youtube.com/watch?v=BguP6KmvtxI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RTGLds9V_4" TargetMode="External"/><Relationship Id="rId2" Type="http://schemas.openxmlformats.org/officeDocument/2006/relationships/hyperlink" Target="http://www.youtube.com/watch?v=CwSWIZ6V6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W39e1oZH6z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zADbmJCL8o" TargetMode="External"/><Relationship Id="rId2" Type="http://schemas.openxmlformats.org/officeDocument/2006/relationships/hyperlink" Target="http://www.youtube.com/watch?v=2WJhax7Jmx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QAAZ29cvfU" TargetMode="External"/><Relationship Id="rId2" Type="http://schemas.openxmlformats.org/officeDocument/2006/relationships/hyperlink" Target="http://www.youtube.com/watch?v=O_JkhFuzEo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2ymT9FZbsI" TargetMode="External"/><Relationship Id="rId2" Type="http://schemas.openxmlformats.org/officeDocument/2006/relationships/hyperlink" Target="http://www.youtube.com/watch?v=Gozvgca6KdQ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zCM6ZNwHK8" TargetMode="External"/><Relationship Id="rId2" Type="http://schemas.openxmlformats.org/officeDocument/2006/relationships/hyperlink" Target="http://www.youtube.com/watch?v=aMGSHDLI-6Q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1nqz5L-TzQ" TargetMode="External"/><Relationship Id="rId2" Type="http://schemas.openxmlformats.org/officeDocument/2006/relationships/hyperlink" Target="http://www.youtube.com/watch?v=lGlApx8lTI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nKZCMH8hEPU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nFl1q0IYTA" TargetMode="External"/><Relationship Id="rId2" Type="http://schemas.openxmlformats.org/officeDocument/2006/relationships/hyperlink" Target="http://www.youtube.com/watch?v=rvv9U5KIdMc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Lx9UJFAbPc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_3osJfpinM" TargetMode="External"/><Relationship Id="rId2" Type="http://schemas.openxmlformats.org/officeDocument/2006/relationships/hyperlink" Target="http://www.youtube.com/watch?v=mZNNWTrvGoA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1WahsH9Ejk" TargetMode="External"/><Relationship Id="rId2" Type="http://schemas.openxmlformats.org/officeDocument/2006/relationships/hyperlink" Target="http://www.youtube.com/watch?v=fYOsNp4O7A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0IZgQc_NMvI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ench_horn_front.png" TargetMode="External"/><Relationship Id="rId3" Type="http://schemas.openxmlformats.org/officeDocument/2006/relationships/hyperlink" Target="http://cs.wikipedia.org/wiki/Soubor:Western_concert_flute_2.JPG" TargetMode="External"/><Relationship Id="rId7" Type="http://schemas.openxmlformats.org/officeDocument/2006/relationships/hyperlink" Target="http://cs.wikipedia.org/wiki/Soubor:Trumpet_american.jpg" TargetMode="External"/><Relationship Id="rId12" Type="http://schemas.openxmlformats.org/officeDocument/2006/relationships/hyperlink" Target="http://www.zusmb.cz/users/nastroj/hra-na-zobcovou-fletnu" TargetMode="External"/><Relationship Id="rId2" Type="http://schemas.openxmlformats.org/officeDocument/2006/relationships/hyperlink" Target="http://cs.wikipedia.org/wiki/Soubor:Piccolo_flut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xBassoon.jpg" TargetMode="External"/><Relationship Id="rId11" Type="http://schemas.openxmlformats.org/officeDocument/2006/relationships/hyperlink" Target="http://cs.wikipedia.org/wiki/Soubor:JayCEastonSaxFamily.jpg" TargetMode="External"/><Relationship Id="rId5" Type="http://schemas.openxmlformats.org/officeDocument/2006/relationships/hyperlink" Target="http://cs.wikipedia.org/wiki/Soubor:Clarinets_german.jpg" TargetMode="External"/><Relationship Id="rId10" Type="http://schemas.openxmlformats.org/officeDocument/2006/relationships/hyperlink" Target="http://cs.wikipedia.org/wiki/Soubor:Two_F_tubas.jpg" TargetMode="External"/><Relationship Id="rId4" Type="http://schemas.openxmlformats.org/officeDocument/2006/relationships/hyperlink" Target="http://cs.wikipedia.org/wiki/Soubor:Oboe_modern.jpg" TargetMode="External"/><Relationship Id="rId9" Type="http://schemas.openxmlformats.org/officeDocument/2006/relationships/hyperlink" Target="http://cs.wikipedia.org/wiki/Soubor:Trombone_CG_Bach42A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4/03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/>
              <a:t>Dechové nástroje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29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143000"/>
            <a:ext cx="4834880" cy="2697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35280" cy="5017744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4/03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nástroje – dechové nástroje – charakteristika - rozdělení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rozeznává základní dechové nástroje, rozděluje dechové nástroje do skupin, charakterizuje hru na dechové nástroje, aplikuje nabyté poznatky při praktickém muzicírování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314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Dechové nástroje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30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Dechové nástroje dělíme na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Dřevěné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Žesťové (plechové)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76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Pikola (malá flétna)</a:t>
            </a:r>
          </a:p>
          <a:p>
            <a:r>
              <a:rPr lang="cs-CZ" sz="3200" dirty="0" smtClean="0"/>
              <a:t>Příčná flétna</a:t>
            </a:r>
          </a:p>
          <a:p>
            <a:r>
              <a:rPr lang="cs-CZ" sz="3200" dirty="0" smtClean="0"/>
              <a:t>Hoboj</a:t>
            </a:r>
          </a:p>
          <a:p>
            <a:r>
              <a:rPr lang="cs-CZ" sz="3200" dirty="0" smtClean="0"/>
              <a:t>Klarinet</a:t>
            </a:r>
          </a:p>
          <a:p>
            <a:r>
              <a:rPr lang="cs-CZ" sz="3200" dirty="0" smtClean="0"/>
              <a:t>Fagot</a:t>
            </a:r>
          </a:p>
          <a:p>
            <a:r>
              <a:rPr lang="cs-CZ" sz="3200" dirty="0" smtClean="0"/>
              <a:t>Saxofon</a:t>
            </a:r>
          </a:p>
          <a:p>
            <a:r>
              <a:rPr lang="cs-CZ" sz="3200" dirty="0" smtClean="0"/>
              <a:t>Zobcová flétna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240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Pikola, příčná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365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Dnes jsou vyráběny z kovu (dražší nástroje ze stříbra)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Dříve byly vyráběny ze dřeva, proto se řadí do DŘEVĚNÝCH DECHOVÝCH NÁSTROJŮ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Fouká se do nich podobně jako do láhve</a:t>
            </a:r>
          </a:p>
        </p:txBody>
      </p:sp>
    </p:spTree>
    <p:extLst>
      <p:ext uri="{BB962C8B-B14F-4D97-AF65-F5344CB8AC3E}">
        <p14:creationId xmlns:p14="http://schemas.microsoft.com/office/powerpoint/2010/main" val="207593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23822"/>
            <a:ext cx="4172697" cy="25922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016110"/>
            <a:ext cx="5076056" cy="380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238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www.youtube.com/watch?v=59ZX5qdIEB0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www.youtube.com/watch?v=8zPkWVqdJXI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www.youtube.com/watch?v=BguP6KmvtxI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www.youtube.com/watch?v=C8ycH2nEqNY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07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Zobcová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251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Je vyráběna ze dřeva (levnější nástroje z umělé hmoty)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Zobcových fléten je celá řada od pikoly přes sopránovou, altovou a tenorovou flétnu až k flétně basové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0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3452"/>
            <a:ext cx="3777388" cy="5802711"/>
          </a:xfrm>
        </p:spPr>
      </p:pic>
      <p:sp>
        <p:nvSpPr>
          <p:cNvPr id="5" name="TextovéPole 4"/>
          <p:cNvSpPr txBox="1"/>
          <p:nvPr/>
        </p:nvSpPr>
        <p:spPr>
          <a:xfrm>
            <a:off x="5034009" y="6156012"/>
            <a:ext cx="2699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„rodina“ zobcových fléten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9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www.youtube.com/watch?v=CwSWIZ6V6pY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www.youtube.com/watch?v=WRTGLds9V_4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www.youtube.com/watch?v=W39e1oZH6zo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0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Má „mečivý“ zvuk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www.youtube.com/watch?v=2WJhax7Jmxs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www.youtube.com/watch?v=nzADbmJCL8o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861048"/>
            <a:ext cx="4020537" cy="282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Oproti hoboji má „hladivější“ zvuk a „širší“ tón</a:t>
            </a:r>
          </a:p>
          <a:p>
            <a:pPr>
              <a:lnSpc>
                <a:spcPct val="150000"/>
              </a:lnSpc>
            </a:pPr>
            <a:endParaRPr lang="cs-CZ" sz="3200" dirty="0" smtClean="0"/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www.youtube.com/watch?v=O_JkhFuzEoo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www.youtube.com/watch?v=6QAAZ29cvfU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16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6804" y="0"/>
            <a:ext cx="26103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929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Nejhlubší z dřevěných dechových nástrojů</a:t>
            </a:r>
          </a:p>
          <a:p>
            <a:pPr>
              <a:lnSpc>
                <a:spcPct val="150000"/>
              </a:lnSpc>
            </a:pPr>
            <a:endParaRPr lang="cs-CZ" sz="3200" dirty="0" smtClean="0"/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www.youtube.com/watch?v=Gozvgca6KdQ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www.youtube.com/watch?v=i2ymT9FZbsI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32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0852" y="476672"/>
            <a:ext cx="2666873" cy="609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475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Saxofon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Je vyroben z kovu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mezi dřevěné dechové nástroje je řazen, protože má dřevěný plátek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www.youtube.com/watch?v=aMGSHDLI-6Q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www.youtube.com/watch?v=czCM6ZNwHK8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1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047" y="548680"/>
            <a:ext cx="4747704" cy="6025158"/>
          </a:xfrm>
        </p:spPr>
      </p:pic>
    </p:spTree>
    <p:extLst>
      <p:ext uri="{BB962C8B-B14F-4D97-AF65-F5344CB8AC3E}">
        <p14:creationId xmlns:p14="http://schemas.microsoft.com/office/powerpoint/2010/main" val="838050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Žesťové dechové nástroje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Jinak také „plechové</a:t>
            </a:r>
            <a:r>
              <a:rPr lang="cs-CZ" sz="3200" dirty="0" smtClean="0"/>
              <a:t>“</a:t>
            </a:r>
          </a:p>
          <a:p>
            <a:endParaRPr lang="cs-CZ" sz="3200" dirty="0"/>
          </a:p>
          <a:p>
            <a:r>
              <a:rPr lang="cs-CZ" sz="3200" dirty="0"/>
              <a:t>Nejčastěji jsou vyrobeny z </a:t>
            </a:r>
            <a:r>
              <a:rPr lang="cs-CZ" sz="3200" dirty="0" smtClean="0"/>
              <a:t>plechu</a:t>
            </a:r>
          </a:p>
          <a:p>
            <a:endParaRPr lang="cs-CZ" sz="3200" dirty="0"/>
          </a:p>
          <a:p>
            <a:r>
              <a:rPr lang="cs-CZ" sz="3200" dirty="0"/>
              <a:t>Všechny tyto nástroje obsahují tzv. „nátrubek“, který se přiléhavě přikládá k </a:t>
            </a:r>
            <a:r>
              <a:rPr lang="cs-CZ" sz="3200" dirty="0" smtClean="0"/>
              <a:t>ústům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69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548680"/>
            <a:ext cx="2857500" cy="15811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05064"/>
            <a:ext cx="3433564" cy="20029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764704"/>
            <a:ext cx="3501752" cy="14207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42910" y="2339588"/>
            <a:ext cx="2206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lesní roh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2352462"/>
            <a:ext cx="18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tubu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53917" y="6237312"/>
            <a:ext cx="2093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Nátrubek na pozoun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47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žesťové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Trubka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Lesní roh (</a:t>
            </a:r>
            <a:r>
              <a:rPr lang="cs-CZ" sz="3200" dirty="0" err="1" smtClean="0"/>
              <a:t>horna</a:t>
            </a:r>
            <a:r>
              <a:rPr lang="cs-CZ" sz="32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Pozoun (trombon)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Tuba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200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všech žesťových nástrojů dokáže zahrát nejvyšší tóny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Trubka má velmi slavnostní charakter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76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568" y="0"/>
            <a:ext cx="1952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3979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www.youtube.com/watch?v=lGlApx8lTIg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www.youtube.com/watch?v=f1nqz5L-TzQ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www.youtube.com/watch?v=nKZCMH8hEPU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2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Označován také jako „</a:t>
            </a:r>
            <a:r>
              <a:rPr lang="cs-CZ" sz="3200" dirty="0" err="1" smtClean="0"/>
              <a:t>horna</a:t>
            </a:r>
            <a:r>
              <a:rPr lang="cs-CZ" sz="3200" dirty="0" smtClean="0"/>
              <a:t>“</a:t>
            </a:r>
          </a:p>
          <a:p>
            <a:endParaRPr lang="cs-CZ" sz="3200" dirty="0" smtClean="0"/>
          </a:p>
          <a:p>
            <a:r>
              <a:rPr lang="cs-CZ" sz="3200" dirty="0" smtClean="0"/>
              <a:t>Vyvinut z nástroje, který se používal při honech</a:t>
            </a:r>
          </a:p>
          <a:p>
            <a:endParaRPr lang="cs-CZ" sz="3200" dirty="0" smtClean="0"/>
          </a:p>
          <a:p>
            <a:r>
              <a:rPr lang="cs-CZ" sz="3200" dirty="0" smtClean="0"/>
              <a:t>Snadno rozpoznatelný je svým tvarem – „zamotanou trubicí“ (kdyby se narovnala, měřila by asi 4 metry)</a:t>
            </a:r>
          </a:p>
        </p:txBody>
      </p:sp>
    </p:spTree>
    <p:extLst>
      <p:ext uri="{BB962C8B-B14F-4D97-AF65-F5344CB8AC3E}">
        <p14:creationId xmlns:p14="http://schemas.microsoft.com/office/powerpoint/2010/main" val="89060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155" y="1268760"/>
            <a:ext cx="7458810" cy="5305078"/>
          </a:xfrm>
        </p:spPr>
      </p:pic>
    </p:spTree>
    <p:extLst>
      <p:ext uri="{BB962C8B-B14F-4D97-AF65-F5344CB8AC3E}">
        <p14:creationId xmlns:p14="http://schemas.microsoft.com/office/powerpoint/2010/main" val="10598954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www.youtube.com/watch?v=rvv9U5KIdMc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www.youtube.com/watch?v=jnFl1q0IYTA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28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= trombón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Nemá klapky, jako ostatní žesťové nástroje, ale „SNIŽEC“</a:t>
            </a:r>
          </a:p>
          <a:p>
            <a:pPr lvl="1"/>
            <a:r>
              <a:rPr lang="cs-CZ" dirty="0" smtClean="0"/>
              <a:t>Díky tomu může hrát tzv. „</a:t>
            </a:r>
            <a:r>
              <a:rPr lang="cs-CZ" dirty="0" err="1" smtClean="0"/>
              <a:t>glisando</a:t>
            </a:r>
            <a:r>
              <a:rPr lang="cs-CZ" dirty="0" smtClean="0"/>
              <a:t>“ – tzn. </a:t>
            </a:r>
            <a:r>
              <a:rPr lang="cs-CZ" dirty="0"/>
              <a:t>“klouzavě</a:t>
            </a:r>
            <a:r>
              <a:rPr lang="cs-CZ" dirty="0" smtClean="0"/>
              <a:t>“</a:t>
            </a:r>
          </a:p>
          <a:p>
            <a:pPr marL="457200" lvl="1" indent="0">
              <a:buNone/>
            </a:pPr>
            <a:r>
              <a:rPr lang="cs-CZ" dirty="0" smtClean="0"/>
              <a:t>  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www.youtube.com/watch?v=7Lx9UJFAbPc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7597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63" y="1268760"/>
            <a:ext cx="7073437" cy="5305078"/>
          </a:xfrm>
        </p:spPr>
      </p:pic>
    </p:spTree>
    <p:extLst>
      <p:ext uri="{BB962C8B-B14F-4D97-AF65-F5344CB8AC3E}">
        <p14:creationId xmlns:p14="http://schemas.microsoft.com/office/powerpoint/2010/main" val="37699620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www.youtube.com/watch?v=mZNNWTrvGoA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www.youtube.com/watch?v=A_3osJfpinM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62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Nejhlubší z žesťových nástrojů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Kvůli velké hmotnosti se na ní většinou hraje vsedě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www.youtube.com/watch?v=fYOsNp4O7AU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www.youtube.com/watch?v=E1WahsH9Ejk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www.youtube.com/watch?v=0IZgQc_NMvI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46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620688"/>
            <a:ext cx="5934100" cy="5934100"/>
          </a:xfrm>
        </p:spPr>
      </p:pic>
    </p:spTree>
    <p:extLst>
      <p:ext uri="{BB962C8B-B14F-4D97-AF65-F5344CB8AC3E}">
        <p14:creationId xmlns:p14="http://schemas.microsoft.com/office/powerpoint/2010/main" val="33326560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cs.wikipedia.org/wiki/Soubor:Piccolo_flute2.jpg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cs.wikipedia.org/wiki/Soubor:Western_concert_flute_2.JPG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cs.wikipedia.org/wiki/Soubor:Oboe_modern.jpg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cs.wikipedia.org/wiki/Soubor:Clarinets_german.jpg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cs.wikipedia.org/wiki/Soubor:FoxBassoon.jpg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cs.wikipedia.org/wiki/Soubor:Trumpet_american.jpg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cs.wikipedia.org/wiki/Soubor:French_horn_front.png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cs.wikipedia.org/wiki/Soubor:Trombone_CG_Bach42AG.jpg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cs.wikipedia.org/wiki/Soubor:Two_F_tubas.jpg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cs.wikipedia.org/wiki/Soubor:JayCEastonSaxFamily.jpg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http://www.zusmb.cz/users/nastroj/hra-na-zobcovou-fletnu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72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369</TotalTime>
  <Words>530</Words>
  <Application>Microsoft Office PowerPoint</Application>
  <PresentationFormat>Předvádění na obrazovce (4:3)</PresentationFormat>
  <Paragraphs>137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Urbanistický</vt:lpstr>
      <vt:lpstr>Prezentace aplikace PowerPoint</vt:lpstr>
      <vt:lpstr>Prezentace aplikace PowerPoint</vt:lpstr>
      <vt:lpstr>Dechové nástroje</vt:lpstr>
      <vt:lpstr>Prezentace aplikace PowerPoint</vt:lpstr>
      <vt:lpstr>Dřevěné dechové nástroje</vt:lpstr>
      <vt:lpstr>Pikola, příčná flétna</vt:lpstr>
      <vt:lpstr>Prezentace aplikace PowerPoint</vt:lpstr>
      <vt:lpstr>Prezentace aplikace PowerPoint</vt:lpstr>
      <vt:lpstr>Zobcová flétna</vt:lpstr>
      <vt:lpstr>Prezentace aplikace PowerPoint</vt:lpstr>
      <vt:lpstr>Prezentace aplikace PowerPoint</vt:lpstr>
      <vt:lpstr>Hoboj</vt:lpstr>
      <vt:lpstr>Klarinet</vt:lpstr>
      <vt:lpstr>Prezentace aplikace PowerPoint</vt:lpstr>
      <vt:lpstr>Fagot</vt:lpstr>
      <vt:lpstr>Prezentace aplikace PowerPoint</vt:lpstr>
      <vt:lpstr>Saxofon</vt:lpstr>
      <vt:lpstr>Prezentace aplikace PowerPoint</vt:lpstr>
      <vt:lpstr>Žesťové dechové nástroje</vt:lpstr>
      <vt:lpstr>Prezentace aplikace PowerPoint</vt:lpstr>
      <vt:lpstr>Základní žesťové nástroje</vt:lpstr>
      <vt:lpstr>Trubka</vt:lpstr>
      <vt:lpstr>Prezentace aplikace PowerPoint</vt:lpstr>
      <vt:lpstr>Prezentace aplikace PowerPoint</vt:lpstr>
      <vt:lpstr>Lesní roh</vt:lpstr>
      <vt:lpstr>Prezentace aplikace PowerPoint</vt:lpstr>
      <vt:lpstr>Prezentace aplikace PowerPoint</vt:lpstr>
      <vt:lpstr>Pozoun</vt:lpstr>
      <vt:lpstr>Prezentace aplikace PowerPoint</vt:lpstr>
      <vt:lpstr>Prezentace aplikace PowerPoint</vt:lpstr>
      <vt:lpstr>Tuba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Dechové</dc:title>
  <dc:creator>0JXR</dc:creator>
  <cp:lastModifiedBy>Učitel</cp:lastModifiedBy>
  <cp:revision>33</cp:revision>
  <dcterms:created xsi:type="dcterms:W3CDTF">2013-01-02T20:27:43Z</dcterms:created>
  <dcterms:modified xsi:type="dcterms:W3CDTF">2013-06-17T08:12:52Z</dcterms:modified>
</cp:coreProperties>
</file>