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62" r:id="rId3"/>
    <p:sldId id="256" r:id="rId4"/>
    <p:sldId id="257" r:id="rId5"/>
    <p:sldId id="258" r:id="rId6"/>
    <p:sldId id="259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46" d="100"/>
          <a:sy n="46" d="100"/>
        </p:scale>
        <p:origin x="-1164" y="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F2D399-0301-4EFE-B5C0-7BFE5A50213B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E8ABA05-0258-4549-A79D-89F2B609B3E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F2D399-0301-4EFE-B5C0-7BFE5A50213B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8ABA05-0258-4549-A79D-89F2B609B3E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F2D399-0301-4EFE-B5C0-7BFE5A50213B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8ABA05-0258-4549-A79D-89F2B609B3ED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F2D399-0301-4EFE-B5C0-7BFE5A50213B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8ABA05-0258-4549-A79D-89F2B609B3E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F2D399-0301-4EFE-B5C0-7BFE5A50213B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8ABA05-0258-4549-A79D-89F2B609B3E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F2D399-0301-4EFE-B5C0-7BFE5A50213B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8ABA05-0258-4549-A79D-89F2B609B3E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F2D399-0301-4EFE-B5C0-7BFE5A50213B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8ABA05-0258-4549-A79D-89F2B609B3E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F2D399-0301-4EFE-B5C0-7BFE5A50213B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8ABA05-0258-4549-A79D-89F2B609B3E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F2D399-0301-4EFE-B5C0-7BFE5A50213B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8ABA05-0258-4549-A79D-89F2B609B3E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F2D399-0301-4EFE-B5C0-7BFE5A50213B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8ABA05-0258-4549-A79D-89F2B609B3E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F2D399-0301-4EFE-B5C0-7BFE5A50213B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8ABA05-0258-4549-A79D-89F2B609B3E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4CF2D399-0301-4EFE-B5C0-7BFE5A50213B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4E8ABA05-0258-4549-A79D-89F2B609B3ED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lUYEvCly8Fo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200" b="1" dirty="0"/>
              <a:t>Číslo materiálu: </a:t>
            </a:r>
            <a:r>
              <a:rPr lang="cs-CZ" sz="3200" dirty="0"/>
              <a:t>VY 32 </a:t>
            </a:r>
            <a:r>
              <a:rPr lang="cs-CZ" sz="3200" dirty="0" smtClean="0"/>
              <a:t>INOVACE 4/04 </a:t>
            </a:r>
            <a:r>
              <a:rPr lang="cs-CZ" sz="3200" dirty="0"/>
              <a:t> </a:t>
            </a:r>
          </a:p>
          <a:p>
            <a:endParaRPr lang="cs-CZ" sz="3200" dirty="0"/>
          </a:p>
          <a:p>
            <a:pPr marL="0" indent="0">
              <a:buNone/>
            </a:pPr>
            <a:r>
              <a:rPr lang="cs-CZ" sz="3200" dirty="0"/>
              <a:t>  </a:t>
            </a:r>
          </a:p>
          <a:p>
            <a:r>
              <a:rPr lang="cs-CZ" sz="3200" b="1" dirty="0"/>
              <a:t>Název materiálu: </a:t>
            </a:r>
            <a:r>
              <a:rPr lang="cs-CZ" sz="3200" dirty="0" smtClean="0"/>
              <a:t>Dynamika, dynamická znaménka</a:t>
            </a:r>
            <a:endParaRPr lang="cs-CZ" sz="3200" dirty="0"/>
          </a:p>
          <a:p>
            <a:endParaRPr lang="cs-CZ" sz="3200" dirty="0"/>
          </a:p>
          <a:p>
            <a:endParaRPr lang="cs-CZ" sz="3200" dirty="0"/>
          </a:p>
          <a:p>
            <a:r>
              <a:rPr lang="cs-CZ" sz="3200" b="1" dirty="0"/>
              <a:t>Zpracoval:</a:t>
            </a:r>
            <a:r>
              <a:rPr lang="cs-CZ" sz="3200" dirty="0"/>
              <a:t> Mgr. Bc. </a:t>
            </a:r>
            <a:r>
              <a:rPr lang="cs-CZ" sz="3200" dirty="0" err="1"/>
              <a:t>BcA</a:t>
            </a:r>
            <a:r>
              <a:rPr lang="cs-CZ" sz="3200" dirty="0"/>
              <a:t>. Michal Jančík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0"/>
            <a:ext cx="5608320" cy="1365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2417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cs-CZ" b="1" u="sng" dirty="0"/>
              <a:t>ANOTACE</a:t>
            </a:r>
          </a:p>
          <a:p>
            <a:pPr>
              <a:lnSpc>
                <a:spcPct val="120000"/>
              </a:lnSpc>
            </a:pPr>
            <a:r>
              <a:rPr lang="cs-CZ" b="1" dirty="0" err="1"/>
              <a:t>Škola</a:t>
            </a:r>
            <a:r>
              <a:rPr lang="cs-CZ" dirty="0" err="1"/>
              <a:t>:Základní</a:t>
            </a:r>
            <a:r>
              <a:rPr lang="cs-CZ" dirty="0"/>
              <a:t> škola Brno, Jana Babáka 1</a:t>
            </a:r>
          </a:p>
          <a:p>
            <a:pPr>
              <a:lnSpc>
                <a:spcPct val="120000"/>
              </a:lnSpc>
            </a:pPr>
            <a:r>
              <a:rPr lang="cs-CZ" b="1" dirty="0"/>
              <a:t>Vypracoval: </a:t>
            </a:r>
            <a:r>
              <a:rPr lang="cs-CZ" dirty="0"/>
              <a:t>Mgr. Bc. </a:t>
            </a:r>
            <a:r>
              <a:rPr lang="cs-CZ" dirty="0" err="1"/>
              <a:t>BcA</a:t>
            </a:r>
            <a:r>
              <a:rPr lang="cs-CZ" dirty="0"/>
              <a:t>. Michal Jančík</a:t>
            </a:r>
          </a:p>
          <a:p>
            <a:pPr>
              <a:lnSpc>
                <a:spcPct val="120000"/>
              </a:lnSpc>
            </a:pPr>
            <a:r>
              <a:rPr lang="cs-CZ" b="1" dirty="0"/>
              <a:t>Období vzniku materiálu: </a:t>
            </a:r>
            <a:r>
              <a:rPr lang="cs-CZ" dirty="0"/>
              <a:t>školní rok 2011/2012</a:t>
            </a:r>
          </a:p>
          <a:p>
            <a:pPr>
              <a:lnSpc>
                <a:spcPct val="120000"/>
              </a:lnSpc>
            </a:pPr>
            <a:r>
              <a:rPr lang="cs-CZ" b="1" dirty="0"/>
              <a:t>Číslo materiálu:</a:t>
            </a:r>
            <a:r>
              <a:rPr lang="cs-CZ" dirty="0"/>
              <a:t> VY 32 </a:t>
            </a:r>
            <a:r>
              <a:rPr lang="cs-CZ"/>
              <a:t>INOVACE </a:t>
            </a:r>
            <a:r>
              <a:rPr lang="cs-CZ" smtClean="0"/>
              <a:t>4/04</a:t>
            </a:r>
            <a:endParaRPr lang="cs-CZ" dirty="0"/>
          </a:p>
          <a:p>
            <a:pPr>
              <a:lnSpc>
                <a:spcPct val="120000"/>
              </a:lnSpc>
            </a:pPr>
            <a:r>
              <a:rPr lang="cs-CZ" b="1" dirty="0"/>
              <a:t>Vzdělávací oblast:</a:t>
            </a:r>
            <a:r>
              <a:rPr lang="cs-CZ" dirty="0"/>
              <a:t> Umění a kultura</a:t>
            </a:r>
          </a:p>
          <a:p>
            <a:pPr>
              <a:lnSpc>
                <a:spcPct val="120000"/>
              </a:lnSpc>
            </a:pPr>
            <a:r>
              <a:rPr lang="cs-CZ" b="1" dirty="0"/>
              <a:t>Předmět: </a:t>
            </a:r>
            <a:r>
              <a:rPr lang="cs-CZ" dirty="0"/>
              <a:t>Hudební výchova</a:t>
            </a:r>
          </a:p>
          <a:p>
            <a:pPr>
              <a:lnSpc>
                <a:spcPct val="120000"/>
              </a:lnSpc>
            </a:pPr>
            <a:r>
              <a:rPr lang="cs-CZ" b="1" dirty="0"/>
              <a:t>Ročník: </a:t>
            </a:r>
            <a:r>
              <a:rPr lang="cs-CZ" dirty="0"/>
              <a:t>IV., V. ročník</a:t>
            </a:r>
          </a:p>
          <a:p>
            <a:pPr>
              <a:lnSpc>
                <a:spcPct val="120000"/>
              </a:lnSpc>
            </a:pPr>
            <a:r>
              <a:rPr lang="cs-CZ" b="1" dirty="0"/>
              <a:t>Klíčová slova: </a:t>
            </a:r>
            <a:r>
              <a:rPr lang="cs-CZ" dirty="0"/>
              <a:t>složky hudební řeči </a:t>
            </a:r>
            <a:r>
              <a:rPr lang="cs-CZ" dirty="0" smtClean="0"/>
              <a:t>– dynamika – základní dynamická znaménka</a:t>
            </a:r>
            <a:endParaRPr lang="cs-CZ" dirty="0"/>
          </a:p>
          <a:p>
            <a:pPr>
              <a:lnSpc>
                <a:spcPct val="120000"/>
              </a:lnSpc>
            </a:pPr>
            <a:r>
              <a:rPr lang="cs-CZ" b="1" dirty="0"/>
              <a:t>Předpokládané cíle vedoucí ke klíčovým kompetencím: </a:t>
            </a:r>
            <a:r>
              <a:rPr lang="cs-CZ" dirty="0"/>
              <a:t>žák charakterizuje pojem </a:t>
            </a:r>
            <a:r>
              <a:rPr lang="cs-CZ" dirty="0" smtClean="0"/>
              <a:t>dynamika </a:t>
            </a:r>
            <a:r>
              <a:rPr lang="cs-CZ" dirty="0"/>
              <a:t>v hudbě, prakticky jej aplikuje při analýze znějící hudby, rozlišuje </a:t>
            </a:r>
            <a:r>
              <a:rPr lang="cs-CZ" dirty="0" smtClean="0"/>
              <a:t>smysl jednotlivých dynamických znamének, prakticky dynamiku aplikuje při vlastním muzicírování</a:t>
            </a:r>
            <a:endParaRPr lang="cs-CZ" dirty="0"/>
          </a:p>
          <a:p>
            <a:pPr>
              <a:lnSpc>
                <a:spcPct val="120000"/>
              </a:lnSpc>
            </a:pPr>
            <a:r>
              <a:rPr lang="cs-CZ" b="1" dirty="0"/>
              <a:t>Použité výukové metody: </a:t>
            </a:r>
            <a:r>
              <a:rPr lang="cs-CZ" dirty="0"/>
              <a:t>frontální výuka, skupinová práce</a:t>
            </a:r>
          </a:p>
          <a:p>
            <a:pPr>
              <a:lnSpc>
                <a:spcPct val="120000"/>
              </a:lnSpc>
            </a:pPr>
            <a:r>
              <a:rPr lang="cs-CZ" b="1" dirty="0"/>
              <a:t>Předpokládané pomůcky: </a:t>
            </a:r>
            <a:r>
              <a:rPr lang="cs-CZ" dirty="0"/>
              <a:t>notebook, interaktivní tabule</a:t>
            </a:r>
          </a:p>
          <a:p>
            <a:pPr>
              <a:lnSpc>
                <a:spcPct val="120000"/>
              </a:lnSpc>
            </a:pPr>
            <a:r>
              <a:rPr lang="cs-CZ" b="1" dirty="0"/>
              <a:t>Popis prezentace materiálu: </a:t>
            </a:r>
            <a:r>
              <a:rPr lang="cs-CZ" dirty="0"/>
              <a:t>Prezentace </a:t>
            </a:r>
            <a:r>
              <a:rPr lang="cs-CZ" dirty="0" err="1"/>
              <a:t>Power</a:t>
            </a:r>
            <a:r>
              <a:rPr lang="cs-CZ" dirty="0"/>
              <a:t> Point</a:t>
            </a:r>
          </a:p>
          <a:p>
            <a:pPr>
              <a:lnSpc>
                <a:spcPct val="120000"/>
              </a:lnSpc>
            </a:pPr>
            <a:r>
              <a:rPr lang="cs-CZ" b="1" dirty="0"/>
              <a:t>Způsob hodnocení: </a:t>
            </a:r>
            <a:r>
              <a:rPr lang="cs-CZ" dirty="0"/>
              <a:t>ústní</a:t>
            </a:r>
          </a:p>
          <a:p>
            <a:pPr>
              <a:lnSpc>
                <a:spcPct val="120000"/>
              </a:lnSpc>
            </a:pPr>
            <a:r>
              <a:rPr lang="cs-CZ" b="1" dirty="0"/>
              <a:t>Bibliografie:</a:t>
            </a:r>
            <a:r>
              <a:rPr lang="cs-CZ" dirty="0"/>
              <a:t> 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59182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Dynamika, dynamická znaménka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0698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Dynamika = síla</a:t>
            </a:r>
          </a:p>
          <a:p>
            <a:pPr marL="0" indent="0">
              <a:buNone/>
            </a:pPr>
            <a:r>
              <a:rPr lang="cs-CZ" sz="3200" dirty="0" smtClean="0"/>
              <a:t>                       - určuje jak se daný úsek  			skladby má hrát „silně“</a:t>
            </a:r>
          </a:p>
          <a:p>
            <a:pPr marL="0" indent="0">
              <a:buNone/>
            </a:pPr>
            <a:endParaRPr lang="cs-CZ" sz="3200" dirty="0" smtClean="0"/>
          </a:p>
          <a:p>
            <a:pPr marL="0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                    -  v notách se značí tzv. 				 „dynamickými 					  znaménky“, které se píší 			  pod notovou osnovu</a:t>
            </a:r>
          </a:p>
        </p:txBody>
      </p:sp>
    </p:spTree>
    <p:extLst>
      <p:ext uri="{BB962C8B-B14F-4D97-AF65-F5344CB8AC3E}">
        <p14:creationId xmlns:p14="http://schemas.microsoft.com/office/powerpoint/2010/main" val="1058289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Dynamická znaménka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Používají se: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200" dirty="0" smtClean="0"/>
              <a:t> mezinárodní výrazy pocházející z italštiny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200" dirty="0" smtClean="0"/>
              <a:t> grafická znaménka</a:t>
            </a:r>
          </a:p>
          <a:p>
            <a:pPr marL="0" indent="0">
              <a:buNone/>
            </a:pPr>
            <a:endParaRPr lang="cs-CZ" sz="3200" dirty="0"/>
          </a:p>
          <a:p>
            <a:pPr marL="0" indent="0">
              <a:buNone/>
            </a:pPr>
            <a:r>
              <a:rPr lang="cs-CZ" sz="3200" dirty="0" smtClean="0"/>
              <a:t>Dynamické znaménko platí do té doby, než je vystřídá znaménko nové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5478403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dynamická znaménka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</a:pPr>
            <a:r>
              <a:rPr lang="cs-CZ" sz="3200" b="1" dirty="0" smtClean="0"/>
              <a:t>pp</a:t>
            </a:r>
            <a:r>
              <a:rPr lang="cs-CZ" sz="3200" dirty="0" smtClean="0"/>
              <a:t> = pianissimo –velmi slabě</a:t>
            </a:r>
          </a:p>
          <a:p>
            <a:pPr>
              <a:lnSpc>
                <a:spcPct val="150000"/>
              </a:lnSpc>
            </a:pPr>
            <a:r>
              <a:rPr lang="cs-CZ" sz="3200" b="1" dirty="0" smtClean="0"/>
              <a:t>p</a:t>
            </a:r>
            <a:r>
              <a:rPr lang="cs-CZ" sz="3200" dirty="0" smtClean="0"/>
              <a:t> = piano – slabě</a:t>
            </a:r>
          </a:p>
          <a:p>
            <a:pPr>
              <a:lnSpc>
                <a:spcPct val="150000"/>
              </a:lnSpc>
            </a:pPr>
            <a:r>
              <a:rPr lang="cs-CZ" sz="3200" b="1" dirty="0" smtClean="0"/>
              <a:t>mp</a:t>
            </a:r>
            <a:r>
              <a:rPr lang="cs-CZ" sz="3200" dirty="0" smtClean="0"/>
              <a:t> = </a:t>
            </a:r>
            <a:r>
              <a:rPr lang="cs-CZ" sz="3200" dirty="0" err="1" smtClean="0"/>
              <a:t>mezzopiano</a:t>
            </a:r>
            <a:r>
              <a:rPr lang="cs-CZ" sz="3200" dirty="0" smtClean="0"/>
              <a:t> – středně slabě</a:t>
            </a:r>
          </a:p>
          <a:p>
            <a:pPr>
              <a:lnSpc>
                <a:spcPct val="150000"/>
              </a:lnSpc>
            </a:pPr>
            <a:r>
              <a:rPr lang="cs-CZ" sz="3200" b="1" dirty="0" err="1" smtClean="0"/>
              <a:t>mf</a:t>
            </a:r>
            <a:r>
              <a:rPr lang="cs-CZ" sz="3200" dirty="0" smtClean="0"/>
              <a:t> = mezzoforte – středně silně</a:t>
            </a:r>
          </a:p>
          <a:p>
            <a:pPr>
              <a:lnSpc>
                <a:spcPct val="150000"/>
              </a:lnSpc>
            </a:pPr>
            <a:r>
              <a:rPr lang="cs-CZ" sz="3200" b="1" dirty="0" smtClean="0"/>
              <a:t>f</a:t>
            </a:r>
            <a:r>
              <a:rPr lang="cs-CZ" sz="3200" dirty="0" smtClean="0"/>
              <a:t> – forte = silně</a:t>
            </a:r>
          </a:p>
          <a:p>
            <a:pPr>
              <a:lnSpc>
                <a:spcPct val="150000"/>
              </a:lnSpc>
            </a:pPr>
            <a:r>
              <a:rPr lang="cs-CZ" sz="3200" b="1" dirty="0" smtClean="0"/>
              <a:t>ff</a:t>
            </a:r>
            <a:r>
              <a:rPr lang="cs-CZ" sz="3200" dirty="0" smtClean="0"/>
              <a:t> = fortissimo = silně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9431843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err="1" smtClean="0"/>
              <a:t>Cresc</a:t>
            </a:r>
            <a:r>
              <a:rPr lang="cs-CZ" sz="3600" dirty="0" smtClean="0"/>
              <a:t>. = crescendo – zesilovat</a:t>
            </a:r>
          </a:p>
          <a:p>
            <a:endParaRPr lang="cs-CZ" sz="3600" dirty="0" smtClean="0"/>
          </a:p>
          <a:p>
            <a:endParaRPr lang="cs-CZ" sz="3600" dirty="0" smtClean="0"/>
          </a:p>
          <a:p>
            <a:r>
              <a:rPr lang="cs-CZ" sz="3600" dirty="0" err="1" smtClean="0"/>
              <a:t>Decresc</a:t>
            </a:r>
            <a:r>
              <a:rPr lang="cs-CZ" sz="3600" dirty="0" smtClean="0"/>
              <a:t>. = decrescendo – 				        zeslabovat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www.youtube.com/watch?v=lUYEvCly8Fo</a:t>
            </a:r>
            <a:endParaRPr lang="cs-CZ" sz="1800" dirty="0" smtClean="0"/>
          </a:p>
          <a:p>
            <a:endParaRPr lang="cs-CZ" sz="1800" dirty="0"/>
          </a:p>
        </p:txBody>
      </p:sp>
      <p:cxnSp>
        <p:nvCxnSpPr>
          <p:cNvPr id="5" name="Přímá spojnice 4"/>
          <p:cNvCxnSpPr/>
          <p:nvPr/>
        </p:nvCxnSpPr>
        <p:spPr>
          <a:xfrm flipV="1">
            <a:off x="2774074" y="2487291"/>
            <a:ext cx="1584176" cy="216024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2774074" y="2703315"/>
            <a:ext cx="1584176" cy="144016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3386142" y="4850997"/>
            <a:ext cx="1944216" cy="21602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H="1">
            <a:off x="3386142" y="5085184"/>
            <a:ext cx="1944216" cy="21602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46071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18</TotalTime>
  <Words>218</Words>
  <Application>Microsoft Office PowerPoint</Application>
  <PresentationFormat>Předvádění na obrazovce (4:3)</PresentationFormat>
  <Paragraphs>47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Exekutivní</vt:lpstr>
      <vt:lpstr>Prezentace aplikace PowerPoint</vt:lpstr>
      <vt:lpstr>Prezentace aplikace PowerPoint</vt:lpstr>
      <vt:lpstr>Dynamika, dynamická znaménka</vt:lpstr>
      <vt:lpstr>Prezentace aplikace PowerPoint</vt:lpstr>
      <vt:lpstr>Dynamická znaménka</vt:lpstr>
      <vt:lpstr>Základní dynamická znaménka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Dynamika, dynamická znaménka</dc:title>
  <dc:creator>0JXR</dc:creator>
  <cp:lastModifiedBy>Učitel</cp:lastModifiedBy>
  <cp:revision>9</cp:revision>
  <dcterms:created xsi:type="dcterms:W3CDTF">2013-01-14T17:49:14Z</dcterms:created>
  <dcterms:modified xsi:type="dcterms:W3CDTF">2013-06-17T08:28:17Z</dcterms:modified>
</cp:coreProperties>
</file>