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6" r:id="rId4"/>
    <p:sldId id="257" r:id="rId5"/>
    <p:sldId id="258" r:id="rId6"/>
    <p:sldId id="260" r:id="rId7"/>
    <p:sldId id="261" r:id="rId8"/>
    <p:sldId id="263" r:id="rId9"/>
    <p:sldId id="264" r:id="rId10"/>
    <p:sldId id="262" r:id="rId11"/>
    <p:sldId id="265" r:id="rId12"/>
    <p:sldId id="266" r:id="rId13"/>
    <p:sldId id="259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84" autoAdjust="0"/>
  </p:normalViewPr>
  <p:slideViewPr>
    <p:cSldViewPr>
      <p:cViewPr>
        <p:scale>
          <a:sx n="49" d="100"/>
          <a:sy n="49" d="100"/>
        </p:scale>
        <p:origin x="-1080" y="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DF91-BCB6-4928-BEE5-1F4FD880A087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AB364-AD6A-40D6-B9D8-54BC0E27867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DF91-BCB6-4928-BEE5-1F4FD880A087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AB364-AD6A-40D6-B9D8-54BC0E27867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DF91-BCB6-4928-BEE5-1F4FD880A087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AB364-AD6A-40D6-B9D8-54BC0E2786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DF91-BCB6-4928-BEE5-1F4FD880A087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AB364-AD6A-40D6-B9D8-54BC0E27867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DF91-BCB6-4928-BEE5-1F4FD880A087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AB364-AD6A-40D6-B9D8-54BC0E27867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DF91-BCB6-4928-BEE5-1F4FD880A087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AB364-AD6A-40D6-B9D8-54BC0E2786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DF91-BCB6-4928-BEE5-1F4FD880A087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AB364-AD6A-40D6-B9D8-54BC0E2786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DF91-BCB6-4928-BEE5-1F4FD880A087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AB364-AD6A-40D6-B9D8-54BC0E2786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DF91-BCB6-4928-BEE5-1F4FD880A087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AB364-AD6A-40D6-B9D8-54BC0E27867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DF91-BCB6-4928-BEE5-1F4FD880A087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AB364-AD6A-40D6-B9D8-54BC0E2786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DF91-BCB6-4928-BEE5-1F4FD880A087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AB364-AD6A-40D6-B9D8-54BC0E2786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675DF91-BCB6-4928-BEE5-1F4FD880A087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8EAB364-AD6A-40D6-B9D8-54BC0E27867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6084168" y="5515167"/>
            <a:ext cx="2221632" cy="45719"/>
          </a:xfrm>
        </p:spPr>
        <p:txBody>
          <a:bodyPr/>
          <a:lstStyle/>
          <a:p>
            <a:r>
              <a:rPr lang="cs-CZ" dirty="0" smtClean="0"/>
              <a:t>41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548680"/>
            <a:ext cx="8136904" cy="5256584"/>
          </a:xfrm>
        </p:spPr>
        <p:txBody>
          <a:bodyPr>
            <a:noAutofit/>
          </a:bodyPr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INOVACE </a:t>
            </a:r>
            <a:r>
              <a:rPr lang="cs-CZ" sz="3200" dirty="0" smtClean="0"/>
              <a:t>4/06</a:t>
            </a:r>
            <a:r>
              <a:rPr lang="cs-CZ" sz="3200" dirty="0"/>
              <a:t> </a:t>
            </a:r>
            <a:endParaRPr lang="cs-CZ" sz="3200" dirty="0" smtClean="0"/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 smtClean="0"/>
              <a:t>Hudební forma</a:t>
            </a:r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sz="3200" dirty="0"/>
          </a:p>
          <a:p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5085184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22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76056" y="4941168"/>
            <a:ext cx="3229744" cy="574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821488" cy="5505792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4/06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 smtClean="0"/>
              <a:t>hudební forma – obecná charakteristika – motiv – věta - perioda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pojem </a:t>
            </a:r>
            <a:r>
              <a:rPr lang="cs-CZ" dirty="0" smtClean="0"/>
              <a:t>hudební forma, hovoří o smyslu používání hudební formy, orientuje se v pojmech motiv – věta – perioda, nabyté znalosti prakticky aplikuje při analýze skladeb i při praktickém muzicírování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8026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forma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8038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424936" cy="4137640"/>
          </a:xfrm>
        </p:spPr>
        <p:txBody>
          <a:bodyPr>
            <a:no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Hudební forma slouží k přehlednému uspořádání hudebních myšlenek a nápadů</a:t>
            </a:r>
          </a:p>
          <a:p>
            <a:endParaRPr lang="cs-CZ" sz="3200" dirty="0" smtClean="0"/>
          </a:p>
          <a:p>
            <a:r>
              <a:rPr lang="cs-CZ" sz="3200" dirty="0" smtClean="0"/>
              <a:t>Díky hudební formě se dokážeme ve skladbě nebo písničce dobře orientovat, zapamatovat si ji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04538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8208912" cy="3474720"/>
          </a:xfrm>
        </p:spPr>
        <p:txBody>
          <a:bodyPr>
            <a:noAutofit/>
          </a:bodyPr>
          <a:lstStyle/>
          <a:p>
            <a:r>
              <a:rPr lang="cs-CZ" sz="3200" dirty="0" smtClean="0"/>
              <a:t>Je to podobné, jako když cukrář peče dort: má mnoho ingrediencí a ozdob, ale teprve když těsto naleje do formy, upeče jej a ozdobí vznikne dort, který je hezký na pohled a chutný</a:t>
            </a:r>
            <a:endParaRPr lang="cs-CZ" sz="3200" dirty="0"/>
          </a:p>
        </p:txBody>
      </p:sp>
      <p:pic>
        <p:nvPicPr>
          <p:cNvPr id="1026" name="Picture 2" descr="C:\Users\0JXR\AppData\Local\Microsoft\Windows\Temporary Internet Files\Content.IE5\S7GVN42O\MC900295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49080"/>
            <a:ext cx="1893683" cy="2329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JXR\AppData\Local\Microsoft\Windows\Temporary Internet Files\Content.IE5\55VHU8ZJ\MC9004046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330700"/>
            <a:ext cx="1768475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7587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7848872" cy="34747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Skladatel je tedy cukrář, který jako ingredience používá hudební nápady, kterým se snaží dát takovou formu, aby výsledek  byl lahodný pro uši</a:t>
            </a:r>
            <a:endParaRPr lang="cs-CZ" sz="3200" dirty="0"/>
          </a:p>
        </p:txBody>
      </p:sp>
      <p:pic>
        <p:nvPicPr>
          <p:cNvPr id="2050" name="Picture 2" descr="C:\Users\0JXR\AppData\Local\Microsoft\Windows\Temporary Internet Files\Content.IE5\65I1YA16\MC9000791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56992"/>
            <a:ext cx="1839595" cy="2828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JXR\AppData\Local\Microsoft\Windows\Temporary Internet Files\Content.IE5\65I1YA16\MC9004282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15032"/>
            <a:ext cx="1816100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JXR\AppData\Local\Microsoft\Windows\Temporary Internet Files\Content.IE5\S7GVN42O\MC90044179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90797">
            <a:off x="2180872" y="324343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JXR\AppData\Local\Microsoft\Windows\Temporary Internet Files\Content.IE5\27BG1374\MC9003898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140968"/>
            <a:ext cx="1534363" cy="179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444208" y="3717032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660232" y="3717032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843643" y="370731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020272" y="3573016"/>
            <a:ext cx="45719" cy="13430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89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731520"/>
            <a:ext cx="7776864" cy="5073744"/>
          </a:xfrm>
        </p:spPr>
        <p:txBody>
          <a:bodyPr>
            <a:normAutofit lnSpcReduction="10000"/>
          </a:bodyPr>
          <a:lstStyle/>
          <a:p>
            <a:r>
              <a:rPr lang="cs-CZ" sz="3500" dirty="0" smtClean="0"/>
              <a:t>Hudební formu mají nejjednodušší písničky i ty nejsložitější hudební skladby</a:t>
            </a:r>
          </a:p>
          <a:p>
            <a:endParaRPr lang="cs-CZ" sz="3500" dirty="0"/>
          </a:p>
          <a:p>
            <a:r>
              <a:rPr lang="cs-CZ" sz="3500" dirty="0" smtClean="0"/>
              <a:t>I přestože je skládání hudby velmi složité, pracují skladatelé vždy s několika základními ingrediencemi, které se nazývají MOTIV, VĚTA, PERIODA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4069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3547" y="332656"/>
            <a:ext cx="6512511" cy="1143000"/>
          </a:xfrm>
        </p:spPr>
        <p:txBody>
          <a:bodyPr/>
          <a:lstStyle/>
          <a:p>
            <a:r>
              <a:rPr lang="cs-CZ" dirty="0" smtClean="0"/>
              <a:t>Motiv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731520"/>
            <a:ext cx="8064896" cy="3849608"/>
          </a:xfrm>
        </p:spPr>
        <p:txBody>
          <a:bodyPr/>
          <a:lstStyle/>
          <a:p>
            <a:endParaRPr lang="cs-CZ" dirty="0" smtClean="0"/>
          </a:p>
          <a:p>
            <a:r>
              <a:rPr lang="cs-CZ" sz="3200" dirty="0" smtClean="0"/>
              <a:t>= krátký, zajímavý a výrazný hudební úryvek</a:t>
            </a:r>
          </a:p>
          <a:p>
            <a:r>
              <a:rPr lang="cs-CZ" sz="3200" dirty="0"/>
              <a:t>m</a:t>
            </a:r>
            <a:r>
              <a:rPr lang="cs-CZ" sz="3200" dirty="0" smtClean="0"/>
              <a:t>ívá většinou 1 či dva takty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apř. v písni ovčáci čtveráci můžeme najít hned 3 motivy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2" y="4839870"/>
            <a:ext cx="9144000" cy="1033429"/>
          </a:xfrm>
          <a:prstGeom prst="rect">
            <a:avLst/>
          </a:prstGeom>
        </p:spPr>
      </p:pic>
      <p:sp>
        <p:nvSpPr>
          <p:cNvPr id="5" name="Pravá složená závorka 4"/>
          <p:cNvSpPr/>
          <p:nvPr/>
        </p:nvSpPr>
        <p:spPr>
          <a:xfrm rot="5400000">
            <a:off x="1075423" y="5037972"/>
            <a:ext cx="378042" cy="1296144"/>
          </a:xfrm>
          <a:prstGeom prst="rightBrace">
            <a:avLst>
              <a:gd name="adj1" fmla="val 58724"/>
              <a:gd name="adj2" fmla="val 4911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á složená závorka 5"/>
          <p:cNvSpPr/>
          <p:nvPr/>
        </p:nvSpPr>
        <p:spPr>
          <a:xfrm rot="5400000">
            <a:off x="2551947" y="5037972"/>
            <a:ext cx="378042" cy="1296144"/>
          </a:xfrm>
          <a:prstGeom prst="rightBrace">
            <a:avLst>
              <a:gd name="adj1" fmla="val 58724"/>
              <a:gd name="adj2" fmla="val 4911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á složená závorka 6"/>
          <p:cNvSpPr/>
          <p:nvPr/>
        </p:nvSpPr>
        <p:spPr>
          <a:xfrm rot="5400000">
            <a:off x="4243775" y="4826676"/>
            <a:ext cx="378042" cy="1728192"/>
          </a:xfrm>
          <a:prstGeom prst="rightBrace">
            <a:avLst>
              <a:gd name="adj1" fmla="val 58724"/>
              <a:gd name="adj2" fmla="val 4911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á složená závorka 7"/>
          <p:cNvSpPr/>
          <p:nvPr/>
        </p:nvSpPr>
        <p:spPr>
          <a:xfrm rot="5400000">
            <a:off x="6259999" y="4820182"/>
            <a:ext cx="378042" cy="1728192"/>
          </a:xfrm>
          <a:prstGeom prst="rightBrace">
            <a:avLst>
              <a:gd name="adj1" fmla="val 58724"/>
              <a:gd name="adj2" fmla="val 4911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á složená závorka 8"/>
          <p:cNvSpPr/>
          <p:nvPr/>
        </p:nvSpPr>
        <p:spPr>
          <a:xfrm rot="5400000">
            <a:off x="8060199" y="5037972"/>
            <a:ext cx="378042" cy="1296144"/>
          </a:xfrm>
          <a:prstGeom prst="rightBrace">
            <a:avLst>
              <a:gd name="adj1" fmla="val 58724"/>
              <a:gd name="adj2" fmla="val 4911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16372" y="6021675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1.motiv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86968" y="6021675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1.motiv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64371" y="6058713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.motiv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28940" y="6058713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.motiv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01148" y="6003556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3.motiv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597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18" t="10478" r="23442" b="66703"/>
          <a:stretch/>
        </p:blipFill>
        <p:spPr>
          <a:xfrm>
            <a:off x="1475656" y="2125526"/>
            <a:ext cx="5589860" cy="2822442"/>
          </a:xfrm>
        </p:spPr>
      </p:pic>
      <p:sp>
        <p:nvSpPr>
          <p:cNvPr id="5" name="Pravá složená závorka 4"/>
          <p:cNvSpPr/>
          <p:nvPr/>
        </p:nvSpPr>
        <p:spPr>
          <a:xfrm rot="5400000">
            <a:off x="3150521" y="3658341"/>
            <a:ext cx="378042" cy="2032867"/>
          </a:xfrm>
          <a:prstGeom prst="rightBrace">
            <a:avLst>
              <a:gd name="adj1" fmla="val 58724"/>
              <a:gd name="adj2" fmla="val 4911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á složená závorka 5"/>
          <p:cNvSpPr/>
          <p:nvPr/>
        </p:nvSpPr>
        <p:spPr>
          <a:xfrm rot="5400000">
            <a:off x="5503295" y="3562842"/>
            <a:ext cx="378042" cy="2223864"/>
          </a:xfrm>
          <a:prstGeom prst="rightBrace">
            <a:avLst>
              <a:gd name="adj1" fmla="val 58724"/>
              <a:gd name="adj2" fmla="val 4911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771117" y="4949142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1.motiv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23891" y="4936442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.motiv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40605" y="678468"/>
            <a:ext cx="3190296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Malá noční hudba</a:t>
            </a:r>
          </a:p>
          <a:p>
            <a:pPr algn="ctr"/>
            <a:r>
              <a:rPr lang="cs-CZ" sz="2000" dirty="0" err="1" smtClean="0"/>
              <a:t>W.A.Mozart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83220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6512511" cy="1143000"/>
          </a:xfrm>
        </p:spPr>
        <p:txBody>
          <a:bodyPr/>
          <a:lstStyle/>
          <a:p>
            <a:r>
              <a:rPr lang="cs-CZ" dirty="0" smtClean="0"/>
              <a:t>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8064896" cy="5361776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200" dirty="0" smtClean="0"/>
              <a:t>Má více taktů než motiv, většinou 4-8 </a:t>
            </a:r>
          </a:p>
          <a:p>
            <a:endParaRPr lang="cs-CZ" sz="3200" dirty="0" smtClean="0"/>
          </a:p>
          <a:p>
            <a:r>
              <a:rPr lang="cs-CZ" sz="3200" dirty="0" smtClean="0"/>
              <a:t>Motiv je součástí věty</a:t>
            </a:r>
          </a:p>
          <a:p>
            <a:endParaRPr lang="cs-CZ" sz="3200" dirty="0" smtClean="0"/>
          </a:p>
          <a:p>
            <a:r>
              <a:rPr lang="cs-CZ" sz="3200" dirty="0" smtClean="0"/>
              <a:t>Věta je buď zcela ukončena (stejně jako v českém jazyce, když je za ní tečka), nebo částečně ukončena (jako když je v českém jazyce na konci čárka)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75137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1484784"/>
            <a:ext cx="6400800" cy="3474720"/>
          </a:xfrm>
        </p:spPr>
        <p:txBody>
          <a:bodyPr/>
          <a:lstStyle/>
          <a:p>
            <a:r>
              <a:rPr lang="cs-CZ" sz="3200" dirty="0" smtClean="0"/>
              <a:t>Částečně ukončenu větu můžeme slyšet v první části písničky Ó řebíčku, zahradnický</a:t>
            </a:r>
          </a:p>
          <a:p>
            <a:endParaRPr lang="cs-CZ" sz="3200" dirty="0" smtClean="0"/>
          </a:p>
          <a:p>
            <a:r>
              <a:rPr lang="cs-CZ" sz="3200" dirty="0" smtClean="0"/>
              <a:t>Zcela ukončenou větu pak slyšíme v druhé části této písně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9096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2420" y="2962312"/>
            <a:ext cx="5779160" cy="1801738"/>
          </a:xfrm>
          <a:prstGeom prst="rect">
            <a:avLst/>
          </a:prstGeom>
        </p:spPr>
      </p:pic>
      <p:sp>
        <p:nvSpPr>
          <p:cNvPr id="6" name="Pravá složená závorka 5"/>
          <p:cNvSpPr/>
          <p:nvPr/>
        </p:nvSpPr>
        <p:spPr>
          <a:xfrm rot="16200000">
            <a:off x="4365236" y="-134032"/>
            <a:ext cx="648072" cy="5544616"/>
          </a:xfrm>
          <a:prstGeom prst="rightBrace">
            <a:avLst>
              <a:gd name="adj1" fmla="val 8333"/>
              <a:gd name="adj2" fmla="val 4709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á složená závorka 7"/>
          <p:cNvSpPr/>
          <p:nvPr/>
        </p:nvSpPr>
        <p:spPr>
          <a:xfrm rot="5400000">
            <a:off x="4547972" y="2204864"/>
            <a:ext cx="648072" cy="5544616"/>
          </a:xfrm>
          <a:prstGeom prst="rightBrace">
            <a:avLst>
              <a:gd name="adj1" fmla="val 8333"/>
              <a:gd name="adj2" fmla="val 4709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352674" y="1716021"/>
            <a:ext cx="4438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1.věta, částečně uzavřená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52682" y="5541388"/>
            <a:ext cx="38072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2</a:t>
            </a:r>
            <a:r>
              <a:rPr lang="cs-CZ" sz="3200" dirty="0" smtClean="0"/>
              <a:t>.věta, zcela uzavřená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147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04664"/>
            <a:ext cx="6512511" cy="1143000"/>
          </a:xfrm>
        </p:spPr>
        <p:txBody>
          <a:bodyPr/>
          <a:lstStyle/>
          <a:p>
            <a:r>
              <a:rPr lang="cs-CZ" dirty="0" smtClean="0"/>
              <a:t>Perioda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89440" cy="5001736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600" dirty="0" smtClean="0"/>
              <a:t>Je složena ze dvou vět, z nichž první je částečně uzavřena a druhá je uzavřena zcela</a:t>
            </a:r>
          </a:p>
          <a:p>
            <a:endParaRPr lang="cs-CZ" sz="3600" dirty="0"/>
          </a:p>
          <a:p>
            <a:endParaRPr lang="cs-CZ" sz="3600" dirty="0"/>
          </a:p>
          <a:p>
            <a:r>
              <a:rPr lang="cs-CZ" sz="3600" dirty="0" smtClean="0"/>
              <a:t>Příkladem může být právě píseň Ó, řebíčku zahradnický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51406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31768" y="260648"/>
            <a:ext cx="6512511" cy="1143000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PERIODA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907704" y="2132856"/>
            <a:ext cx="2304256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788024" y="2132856"/>
            <a:ext cx="165618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54197" y="3419708"/>
            <a:ext cx="32957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1.věta částečně uzavřená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32040" y="3436989"/>
            <a:ext cx="28222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.věta zcela uzavřená</a:t>
            </a:r>
            <a:endParaRPr lang="cs-CZ" sz="24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827584" y="3898654"/>
            <a:ext cx="864096" cy="10425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267744" y="3898654"/>
            <a:ext cx="504056" cy="10425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616116" y="3898654"/>
            <a:ext cx="468052" cy="8984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0" idx="2"/>
          </p:cNvCxnSpPr>
          <p:nvPr/>
        </p:nvCxnSpPr>
        <p:spPr>
          <a:xfrm>
            <a:off x="6343164" y="3898654"/>
            <a:ext cx="965140" cy="8984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67544" y="5130799"/>
            <a:ext cx="27510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motiv	 	motiv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02948" y="4976345"/>
            <a:ext cx="2864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otiv                  motiv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14663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398</TotalTime>
  <Words>416</Words>
  <Application>Microsoft Office PowerPoint</Application>
  <PresentationFormat>Předvádění na obrazovce (4:3)</PresentationFormat>
  <Paragraphs>75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41</vt:lpstr>
      <vt:lpstr>Prezentace aplikace PowerPoint</vt:lpstr>
      <vt:lpstr>Hudební forma</vt:lpstr>
      <vt:lpstr>Prezentace aplikace PowerPoint</vt:lpstr>
      <vt:lpstr>Prezentace aplikace PowerPoint</vt:lpstr>
      <vt:lpstr>Prezentace aplikace PowerPoint</vt:lpstr>
      <vt:lpstr>Prezentace aplikace PowerPoint</vt:lpstr>
      <vt:lpstr>Motiv</vt:lpstr>
      <vt:lpstr>Prezentace aplikace PowerPoint</vt:lpstr>
      <vt:lpstr>Věta</vt:lpstr>
      <vt:lpstr>Prezentace aplikace PowerPoint</vt:lpstr>
      <vt:lpstr>Prezentace aplikace PowerPoint</vt:lpstr>
      <vt:lpstr>Perioda</vt:lpstr>
      <vt:lpstr>Shrnutí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forma</dc:title>
  <dc:creator>0JXR</dc:creator>
  <cp:lastModifiedBy>Učitel</cp:lastModifiedBy>
  <cp:revision>20</cp:revision>
  <dcterms:created xsi:type="dcterms:W3CDTF">2013-01-21T19:49:41Z</dcterms:created>
  <dcterms:modified xsi:type="dcterms:W3CDTF">2013-06-17T07:30:22Z</dcterms:modified>
</cp:coreProperties>
</file>