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CEF795E-4C3F-41BF-A391-8BEA58EE6F0C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0136CF3-334A-4BDC-ACFE-CFA466A7064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</a:t>
            </a:r>
            <a:r>
              <a:rPr lang="cs-CZ" sz="3200" dirty="0" smtClean="0"/>
              <a:t>4/07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Intervaly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610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6262464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7"/>
            <a:ext cx="8280920" cy="453650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4/07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intervaly – rozdělení – určování znějícího a psaného intervalu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interval, orientuje se v rozdělení intervalů, sluchově i vizuálně rozlišuje základní typy intervalů 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Použité </a:t>
            </a:r>
            <a:r>
              <a:rPr lang="cs-CZ" b="1" dirty="0"/>
              <a:t>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82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Intervaly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862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7918648" cy="4785321"/>
          </a:xfrm>
        </p:spPr>
        <p:txBody>
          <a:bodyPr/>
          <a:lstStyle/>
          <a:p>
            <a:r>
              <a:rPr lang="cs-CZ" sz="3600" dirty="0" smtClean="0"/>
              <a:t>Interval = vzdálenost mezi dvěma tóny</a:t>
            </a:r>
          </a:p>
          <a:p>
            <a:endParaRPr lang="cs-CZ" sz="3600" dirty="0"/>
          </a:p>
          <a:p>
            <a:r>
              <a:rPr lang="cs-CZ" sz="3600" dirty="0" smtClean="0"/>
              <a:t>Intervaly dělíme na:</a:t>
            </a:r>
          </a:p>
          <a:p>
            <a:endParaRPr lang="cs-CZ" sz="3600" dirty="0" smtClean="0"/>
          </a:p>
          <a:p>
            <a:pPr lvl="1">
              <a:buFont typeface="Courier New" pitchFamily="49" charset="0"/>
              <a:buChar char="o"/>
            </a:pPr>
            <a:r>
              <a:rPr lang="cs-CZ" sz="2800" dirty="0" smtClean="0"/>
              <a:t>Harmonické – 2 tóny znějí po sobě</a:t>
            </a:r>
          </a:p>
          <a:p>
            <a:pPr lvl="1">
              <a:buFont typeface="Courier New" pitchFamily="49" charset="0"/>
              <a:buChar char="o"/>
            </a:pPr>
            <a:r>
              <a:rPr lang="cs-CZ" sz="2800" dirty="0" smtClean="0"/>
              <a:t>Melodické – 2 tóny znějí současně</a:t>
            </a:r>
          </a:p>
          <a:p>
            <a:pPr lvl="1">
              <a:buFont typeface="Courier New" pitchFamily="49" charset="0"/>
              <a:buChar char="o"/>
            </a:pPr>
            <a:endParaRPr lang="cs-CZ" dirty="0"/>
          </a:p>
          <a:p>
            <a:pPr lvl="1"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440" y="5301208"/>
            <a:ext cx="4076700" cy="1295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28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Dále dělíme intervaly na: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/>
              <a:t>Čisté</a:t>
            </a:r>
          </a:p>
          <a:p>
            <a:pPr lvl="2">
              <a:buFont typeface="Wingdings" pitchFamily="2" charset="2"/>
              <a:buChar char="Ø"/>
            </a:pPr>
            <a:r>
              <a:rPr lang="cs-CZ" sz="2800" dirty="0" smtClean="0"/>
              <a:t>zvětšené</a:t>
            </a:r>
          </a:p>
          <a:p>
            <a:pPr lvl="2">
              <a:buFont typeface="Wingdings" pitchFamily="2" charset="2"/>
              <a:buChar char="Ø"/>
            </a:pPr>
            <a:r>
              <a:rPr lang="cs-CZ" sz="2800" dirty="0" smtClean="0"/>
              <a:t>Zmenšené</a:t>
            </a:r>
          </a:p>
          <a:p>
            <a:pPr marL="914400" lvl="2" indent="0">
              <a:buNone/>
            </a:pPr>
            <a:endParaRPr lang="cs-CZ" sz="2800" dirty="0" smtClean="0"/>
          </a:p>
          <a:p>
            <a:pPr lvl="1">
              <a:buFont typeface="Wingdings" pitchFamily="2" charset="2"/>
              <a:buChar char="§"/>
            </a:pPr>
            <a:r>
              <a:rPr lang="cs-CZ" sz="3200" dirty="0" smtClean="0"/>
              <a:t>Malé</a:t>
            </a:r>
          </a:p>
          <a:p>
            <a:pPr lvl="1">
              <a:buFont typeface="Wingdings" pitchFamily="2" charset="2"/>
              <a:buChar char="§"/>
            </a:pPr>
            <a:endParaRPr lang="cs-CZ" sz="3200" dirty="0" smtClean="0"/>
          </a:p>
          <a:p>
            <a:pPr lvl="1">
              <a:buFont typeface="Wingdings" pitchFamily="2" charset="2"/>
              <a:buChar char="§"/>
            </a:pPr>
            <a:r>
              <a:rPr lang="cs-CZ" sz="3200" dirty="0"/>
              <a:t>V</a:t>
            </a:r>
            <a:r>
              <a:rPr lang="cs-CZ" sz="3200" dirty="0" smtClean="0"/>
              <a:t>elké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53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intervalů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Prima = dva stejné tóny</a:t>
            </a:r>
          </a:p>
          <a:p>
            <a:endParaRPr lang="cs-CZ" sz="3200" dirty="0" smtClean="0"/>
          </a:p>
          <a:p>
            <a:r>
              <a:rPr lang="cs-CZ" sz="3200" dirty="0" smtClean="0"/>
              <a:t>Sekunda = vzdálenost dvou sousedních tónů</a:t>
            </a:r>
          </a:p>
          <a:p>
            <a:endParaRPr lang="cs-CZ" sz="3200" dirty="0" smtClean="0"/>
          </a:p>
          <a:p>
            <a:r>
              <a:rPr lang="cs-CZ" sz="3200" dirty="0" smtClean="0"/>
              <a:t>Tercie = vzdálenost  přes jeden tón</a:t>
            </a:r>
          </a:p>
          <a:p>
            <a:pPr marL="0" indent="0">
              <a:buNone/>
            </a:pPr>
            <a:r>
              <a:rPr lang="cs-CZ" sz="3200" dirty="0" smtClean="0"/>
              <a:t>                -  od 1.tónu ke 3.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781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124744"/>
            <a:ext cx="7846640" cy="4209257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Kvarta = vzdálenost před dva tóny</a:t>
            </a:r>
          </a:p>
          <a:p>
            <a:pPr marL="0" indent="0">
              <a:buNone/>
            </a:pPr>
            <a:r>
              <a:rPr lang="cs-CZ" sz="3500" dirty="0" smtClean="0"/>
              <a:t>                  -  od 1.tónu ke 4.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Kvinta= vzdálenost přes tři tóny</a:t>
            </a:r>
          </a:p>
          <a:p>
            <a:pPr marL="0" indent="0">
              <a:buNone/>
            </a:pPr>
            <a:r>
              <a:rPr lang="cs-CZ" sz="3500" dirty="0" smtClean="0"/>
              <a:t>                -  od 1.tónu k 5.</a:t>
            </a:r>
          </a:p>
          <a:p>
            <a:pPr marL="0" indent="0">
              <a:buNone/>
            </a:pPr>
            <a:endParaRPr lang="cs-CZ" sz="3500" dirty="0" smtClean="0"/>
          </a:p>
          <a:p>
            <a:r>
              <a:rPr lang="cs-CZ" sz="3500" dirty="0" smtClean="0"/>
              <a:t>Sexta = vzdálenost přes čtyři tóny</a:t>
            </a:r>
          </a:p>
          <a:p>
            <a:pPr marL="0" indent="0">
              <a:buNone/>
            </a:pPr>
            <a:r>
              <a:rPr lang="cs-CZ" sz="3500" dirty="0" smtClean="0"/>
              <a:t>                -  od 1.tónu k 6.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305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Septima = vzdálenost přes pět tónů</a:t>
            </a:r>
          </a:p>
          <a:p>
            <a:pPr marL="0" indent="0">
              <a:buNone/>
            </a:pPr>
            <a:r>
              <a:rPr lang="cs-CZ" sz="3200" dirty="0" smtClean="0"/>
              <a:t>                      -  od 1.tónu k 7.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/>
              <a:t>Oktáva = vzdálenost přes šest tónů</a:t>
            </a:r>
          </a:p>
          <a:p>
            <a:pPr marL="0" indent="0">
              <a:buNone/>
            </a:pPr>
            <a:r>
              <a:rPr lang="cs-CZ" sz="3200" dirty="0" smtClean="0"/>
              <a:t>	       -  od 1.tónu k 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0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048"/>
          <a:stretch/>
        </p:blipFill>
        <p:spPr>
          <a:xfrm>
            <a:off x="1259632" y="1700808"/>
            <a:ext cx="6229350" cy="918300"/>
          </a:xfrm>
        </p:spPr>
      </p:pic>
      <p:sp>
        <p:nvSpPr>
          <p:cNvPr id="6" name="TextovéPole 5"/>
          <p:cNvSpPr txBox="1"/>
          <p:nvPr/>
        </p:nvSpPr>
        <p:spPr>
          <a:xfrm>
            <a:off x="1600308" y="2694111"/>
            <a:ext cx="9140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Prima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2392" y="2725670"/>
            <a:ext cx="1248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Sekunda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22636" y="2748712"/>
            <a:ext cx="919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Tercie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67106" y="2748711"/>
            <a:ext cx="965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Kvarta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1370" y="5008605"/>
            <a:ext cx="945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Kvinta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12773" y="5014408"/>
            <a:ext cx="8551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Sexta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79135" y="5067076"/>
            <a:ext cx="1206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Septima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5067075"/>
            <a:ext cx="1049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Oktáva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485" b="15182"/>
          <a:stretch/>
        </p:blipFill>
        <p:spPr>
          <a:xfrm>
            <a:off x="1259632" y="4052320"/>
            <a:ext cx="6229350" cy="96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79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967" b="31390"/>
          <a:stretch/>
        </p:blipFill>
        <p:spPr>
          <a:xfrm>
            <a:off x="1706246" y="764704"/>
            <a:ext cx="4176464" cy="534794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305244" y="2492896"/>
            <a:ext cx="3542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      D       E      F       G     A     H       C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28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Čisté intervaly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Čisté intervaly jsou: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Prima (např. C - C)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Kvarta (např. C – F)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Kvinta (např. C - G)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Oktáva (např. C</a:t>
            </a:r>
            <a:r>
              <a:rPr lang="cs-CZ" sz="2800" dirty="0" smtClean="0"/>
              <a:t>1 – </a:t>
            </a:r>
            <a:r>
              <a:rPr lang="cs-CZ" sz="3200" dirty="0" smtClean="0"/>
              <a:t>C</a:t>
            </a:r>
            <a:r>
              <a:rPr lang="cs-CZ" sz="2800" dirty="0" smtClean="0"/>
              <a:t>2</a:t>
            </a:r>
            <a:r>
              <a:rPr lang="cs-CZ" sz="3200" dirty="0" smtClean="0"/>
              <a:t>)</a:t>
            </a:r>
            <a:endParaRPr lang="cs-CZ" sz="2800" dirty="0" smtClean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7" r="73671" b="71048"/>
          <a:stretch/>
        </p:blipFill>
        <p:spPr>
          <a:xfrm>
            <a:off x="5218367" y="1857363"/>
            <a:ext cx="1378040" cy="918300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90" r="2996" b="71048"/>
          <a:stretch/>
        </p:blipFill>
        <p:spPr>
          <a:xfrm>
            <a:off x="5257003" y="3015059"/>
            <a:ext cx="1365161" cy="9183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t="54485" r="74324" b="15182"/>
          <a:stretch/>
        </p:blipFill>
        <p:spPr>
          <a:xfrm>
            <a:off x="5257003" y="4221088"/>
            <a:ext cx="1339404" cy="9620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675" t="54485" r="2789" b="15182"/>
          <a:stretch/>
        </p:blipFill>
        <p:spPr>
          <a:xfrm>
            <a:off x="5292080" y="5373216"/>
            <a:ext cx="1403798" cy="96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976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Z čistých intervalů můžeme přidáním či ubráním posuvky (křížku či bé) učinit intervaly zvětšené nebo zmenšené</a:t>
            </a:r>
          </a:p>
          <a:p>
            <a:endParaRPr lang="cs-CZ" sz="3200" dirty="0"/>
          </a:p>
          <a:p>
            <a:r>
              <a:rPr lang="cs-CZ" sz="3200" dirty="0" smtClean="0"/>
              <a:t>Tyto intervaly NEMOHOU být malé, ani velké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91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a malé intervaly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Sekunda (např. C – D) 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Tercie (např. C – E)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Sexta (např. C-A)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Septima (např. C – H)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17" r="50548" b="71048"/>
          <a:stretch/>
        </p:blipFill>
        <p:spPr>
          <a:xfrm>
            <a:off x="5103025" y="1484784"/>
            <a:ext cx="1403798" cy="918300"/>
          </a:xfrm>
          <a:prstGeom prst="rect">
            <a:avLst/>
          </a:prstGeo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9" r="26359" b="71048"/>
          <a:stretch/>
        </p:blipFill>
        <p:spPr>
          <a:xfrm>
            <a:off x="5060828" y="2564904"/>
            <a:ext cx="1378040" cy="9183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31" t="54485" r="49720" b="15182"/>
          <a:stretch/>
        </p:blipFill>
        <p:spPr>
          <a:xfrm>
            <a:off x="5060828" y="3854949"/>
            <a:ext cx="1429556" cy="9620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9" t="54485" r="26773" b="15182"/>
          <a:stretch/>
        </p:blipFill>
        <p:spPr>
          <a:xfrm>
            <a:off x="5060828" y="5013176"/>
            <a:ext cx="1352283" cy="96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61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Značení intervalů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Intervaly označujeme zkratkovitě písmenem a číslicí</a:t>
            </a:r>
          </a:p>
          <a:p>
            <a:r>
              <a:rPr lang="cs-CZ" sz="3200" dirty="0" smtClean="0"/>
              <a:t>č. = čistý interval</a:t>
            </a:r>
          </a:p>
          <a:p>
            <a:r>
              <a:rPr lang="cs-CZ" sz="3200" dirty="0" smtClean="0"/>
              <a:t>m. = malý interval</a:t>
            </a:r>
          </a:p>
          <a:p>
            <a:r>
              <a:rPr lang="cs-CZ" sz="3200" dirty="0" smtClean="0"/>
              <a:t>v. = velký interval</a:t>
            </a:r>
          </a:p>
          <a:p>
            <a:r>
              <a:rPr lang="cs-CZ" sz="3200" dirty="0" err="1" smtClean="0"/>
              <a:t>zv</a:t>
            </a:r>
            <a:r>
              <a:rPr lang="cs-CZ" sz="3200" dirty="0" smtClean="0"/>
              <a:t>. = zvětšený interval</a:t>
            </a:r>
          </a:p>
          <a:p>
            <a:r>
              <a:rPr lang="cs-CZ" sz="3200" dirty="0" err="1" smtClean="0"/>
              <a:t>zm</a:t>
            </a:r>
            <a:r>
              <a:rPr lang="cs-CZ" sz="3200" dirty="0" smtClean="0"/>
              <a:t>. = zmenšený interval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8634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Příklady:</a:t>
            </a:r>
          </a:p>
          <a:p>
            <a:pPr marL="0" indent="0">
              <a:buNone/>
            </a:pPr>
            <a:r>
              <a:rPr lang="cs-CZ" sz="3200" dirty="0" smtClean="0"/>
              <a:t>	č.4 = čistá kvarta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m.3 = malá tercie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v.7 = velká tercie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zv.5 = zvětšená kvarta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zm.8 = zmenšená oktáva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853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Abychom dobře dokázali určit interval, musíme umět bezchybně stupnice</a:t>
            </a:r>
          </a:p>
          <a:p>
            <a:endParaRPr lang="cs-CZ" sz="3200" dirty="0"/>
          </a:p>
          <a:p>
            <a:r>
              <a:rPr lang="cs-CZ" sz="3200" dirty="0" smtClean="0"/>
              <a:t>Cvičením se člověk naučí poznávat intervaly podle sluchu a díky tomu dokáže bez použití hudebního nástroje napsat melodii, písničku do not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4514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Intervaly ve stupnici C dur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C – C = č.1</a:t>
            </a:r>
          </a:p>
          <a:p>
            <a:r>
              <a:rPr lang="cs-CZ" sz="3200" dirty="0" smtClean="0"/>
              <a:t>C –D = v.2</a:t>
            </a:r>
          </a:p>
          <a:p>
            <a:r>
              <a:rPr lang="cs-CZ" sz="3200" dirty="0" smtClean="0"/>
              <a:t>C – E = v.3</a:t>
            </a:r>
          </a:p>
          <a:p>
            <a:r>
              <a:rPr lang="cs-CZ" sz="3200" dirty="0" smtClean="0"/>
              <a:t>C – F = č.4</a:t>
            </a:r>
          </a:p>
          <a:p>
            <a:r>
              <a:rPr lang="cs-CZ" sz="3200" dirty="0" smtClean="0"/>
              <a:t>C – G = č.5</a:t>
            </a:r>
          </a:p>
          <a:p>
            <a:r>
              <a:rPr lang="cs-CZ" sz="3200" dirty="0" smtClean="0"/>
              <a:t>C – A = v.6</a:t>
            </a:r>
          </a:p>
          <a:p>
            <a:r>
              <a:rPr lang="cs-CZ" sz="3200" dirty="0" smtClean="0"/>
              <a:t>C – H = v.7</a:t>
            </a:r>
          </a:p>
          <a:p>
            <a:r>
              <a:rPr lang="cs-CZ" sz="3200" dirty="0" smtClean="0"/>
              <a:t>C</a:t>
            </a:r>
            <a:r>
              <a:rPr lang="cs-CZ" sz="2800" dirty="0" smtClean="0"/>
              <a:t>1</a:t>
            </a:r>
            <a:r>
              <a:rPr lang="cs-CZ" sz="3200" dirty="0" smtClean="0"/>
              <a:t> – C</a:t>
            </a:r>
            <a:r>
              <a:rPr lang="cs-CZ" sz="2800" dirty="0" smtClean="0"/>
              <a:t>2</a:t>
            </a:r>
            <a:r>
              <a:rPr lang="cs-CZ" sz="3200" dirty="0" smtClean="0"/>
              <a:t> = č.8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6044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Intervaly ve stupnici a moll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8134672" cy="4349079"/>
          </a:xfrm>
        </p:spPr>
        <p:txBody>
          <a:bodyPr>
            <a:normAutofit fontScale="92500" lnSpcReduction="10000"/>
          </a:bodyPr>
          <a:lstStyle/>
          <a:p>
            <a:r>
              <a:rPr lang="cs-CZ" sz="3500" dirty="0" smtClean="0"/>
              <a:t>A – A = č.1</a:t>
            </a:r>
          </a:p>
          <a:p>
            <a:r>
              <a:rPr lang="cs-CZ" sz="3500" dirty="0" smtClean="0"/>
              <a:t>A – H = v.2</a:t>
            </a:r>
          </a:p>
          <a:p>
            <a:r>
              <a:rPr lang="cs-CZ" sz="3500" dirty="0" smtClean="0"/>
              <a:t>A – C = m.3</a:t>
            </a:r>
          </a:p>
          <a:p>
            <a:r>
              <a:rPr lang="cs-CZ" sz="3500" dirty="0" smtClean="0"/>
              <a:t>A – D = č.4</a:t>
            </a:r>
          </a:p>
          <a:p>
            <a:r>
              <a:rPr lang="cs-CZ" sz="3500" dirty="0" smtClean="0"/>
              <a:t>A – E = č.5</a:t>
            </a:r>
          </a:p>
          <a:p>
            <a:r>
              <a:rPr lang="cs-CZ" sz="3500" dirty="0" smtClean="0"/>
              <a:t>A – F = m.6</a:t>
            </a:r>
          </a:p>
          <a:p>
            <a:r>
              <a:rPr lang="cs-CZ" sz="3500" dirty="0" smtClean="0"/>
              <a:t>A – G = m.7</a:t>
            </a:r>
          </a:p>
          <a:p>
            <a:r>
              <a:rPr lang="cs-CZ" sz="3500" dirty="0" smtClean="0"/>
              <a:t>A</a:t>
            </a:r>
            <a:r>
              <a:rPr lang="cs-CZ" sz="3000" dirty="0" smtClean="0"/>
              <a:t>1</a:t>
            </a:r>
            <a:r>
              <a:rPr lang="cs-CZ" sz="3500" dirty="0" smtClean="0"/>
              <a:t> – A</a:t>
            </a:r>
            <a:r>
              <a:rPr lang="cs-CZ" sz="3000" dirty="0" smtClean="0"/>
              <a:t>2</a:t>
            </a:r>
            <a:r>
              <a:rPr lang="cs-CZ" sz="3500" dirty="0" smtClean="0"/>
              <a:t> = č. 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3489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59</TotalTime>
  <Words>513</Words>
  <Application>Microsoft Office PowerPoint</Application>
  <PresentationFormat>Předvádění na obrazovce (4:3)</PresentationFormat>
  <Paragraphs>122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Urban Pop</vt:lpstr>
      <vt:lpstr>Prezentace aplikace PowerPoint</vt:lpstr>
      <vt:lpstr>Prezentace aplikace PowerPoint</vt:lpstr>
      <vt:lpstr>Intervaly</vt:lpstr>
      <vt:lpstr>Prezentace aplikace PowerPoint</vt:lpstr>
      <vt:lpstr>Prezentace aplikace PowerPoint</vt:lpstr>
      <vt:lpstr>Názvy intervalů</vt:lpstr>
      <vt:lpstr>Prezentace aplikace PowerPoint</vt:lpstr>
      <vt:lpstr>Prezentace aplikace PowerPoint</vt:lpstr>
      <vt:lpstr>Prezentace aplikace PowerPoint</vt:lpstr>
      <vt:lpstr>Prezentace aplikace PowerPoint</vt:lpstr>
      <vt:lpstr>Čisté intervaly</vt:lpstr>
      <vt:lpstr>Prezentace aplikace PowerPoint</vt:lpstr>
      <vt:lpstr>Velké a malé intervaly</vt:lpstr>
      <vt:lpstr>Značení intervalů</vt:lpstr>
      <vt:lpstr>Prezentace aplikace PowerPoint</vt:lpstr>
      <vt:lpstr>Prezentace aplikace PowerPoint</vt:lpstr>
      <vt:lpstr>Intervaly ve stupnici C dur</vt:lpstr>
      <vt:lpstr>Intervaly ve stupnici a moll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Intervaly</dc:title>
  <dc:creator>0JXR</dc:creator>
  <cp:lastModifiedBy>Učitel</cp:lastModifiedBy>
  <cp:revision>22</cp:revision>
  <dcterms:created xsi:type="dcterms:W3CDTF">2013-01-21T18:54:37Z</dcterms:created>
  <dcterms:modified xsi:type="dcterms:W3CDTF">2013-06-17T07:28:44Z</dcterms:modified>
</cp:coreProperties>
</file>