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7" r:id="rId5"/>
    <p:sldId id="258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1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9E5ED-C35C-455F-AAE5-5C4F6C111435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0BBE66-69B7-48A8-B550-CE96D1A1E9C5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/>
              <a:t>Číslo materiálu: </a:t>
            </a:r>
            <a:r>
              <a:rPr lang="cs-CZ" sz="2400" dirty="0"/>
              <a:t>VY 32 INOVACE </a:t>
            </a:r>
            <a:r>
              <a:rPr lang="cs-CZ" sz="2400" dirty="0" smtClean="0"/>
              <a:t>4/08</a:t>
            </a:r>
            <a:endParaRPr lang="cs-CZ" sz="2400" dirty="0"/>
          </a:p>
          <a:p>
            <a:endParaRPr lang="cs-CZ" sz="2400" dirty="0"/>
          </a:p>
          <a:p>
            <a:pPr marL="0" indent="0">
              <a:buNone/>
            </a:pPr>
            <a:r>
              <a:rPr lang="cs-CZ" sz="2400" dirty="0"/>
              <a:t>  </a:t>
            </a:r>
          </a:p>
          <a:p>
            <a:r>
              <a:rPr lang="cs-CZ" sz="2400" b="1" dirty="0"/>
              <a:t>Název materiálu: </a:t>
            </a:r>
            <a:r>
              <a:rPr lang="cs-CZ" sz="2400" dirty="0" smtClean="0"/>
              <a:t>Klíč, nota, pomlka</a:t>
            </a:r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b="1" dirty="0"/>
              <a:t>Zpracoval:</a:t>
            </a:r>
            <a:r>
              <a:rPr lang="cs-CZ" sz="2400" dirty="0"/>
              <a:t> Mgr. Bc. </a:t>
            </a:r>
            <a:r>
              <a:rPr lang="cs-CZ" sz="2400" dirty="0" err="1"/>
              <a:t>BcA</a:t>
            </a:r>
            <a:r>
              <a:rPr lang="cs-CZ" sz="2400" dirty="0"/>
              <a:t>. Michal Jančík</a:t>
            </a:r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22" y="0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56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628801"/>
            <a:ext cx="7488831" cy="4824536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32 </a:t>
            </a:r>
            <a:r>
              <a:rPr lang="cs-CZ"/>
              <a:t>INOVACE </a:t>
            </a:r>
            <a:r>
              <a:rPr lang="cs-CZ" smtClean="0"/>
              <a:t>4/08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</a:t>
            </a:r>
            <a:r>
              <a:rPr lang="cs-CZ" dirty="0"/>
              <a:t>IV., V. 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 smtClean="0"/>
              <a:t>klíč – základní typy – nota – výška a délka– pomlka – rozdělení a délka pomlk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žák charakterizuje </a:t>
            </a:r>
            <a:r>
              <a:rPr lang="cs-CZ" dirty="0" smtClean="0"/>
              <a:t>pojmy klíč – nota - pomlka, orientuje s v základních typech klíčů, not a pomlk, prakticky aplikuje nabyté znalosti při </a:t>
            </a:r>
            <a:r>
              <a:rPr lang="cs-CZ" dirty="0"/>
              <a:t>analýze </a:t>
            </a:r>
            <a:r>
              <a:rPr lang="cs-CZ" dirty="0" smtClean="0"/>
              <a:t>znějící i psané </a:t>
            </a:r>
            <a:r>
              <a:rPr lang="cs-CZ" dirty="0"/>
              <a:t>hudby, </a:t>
            </a:r>
            <a:r>
              <a:rPr lang="cs-CZ" dirty="0" smtClean="0"/>
              <a:t>používá nabyté znalosti při praktických hudebních činnostech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374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Klíč, nota, pomlka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/>
              <a:t>Klíč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Odemyká notovou osnovu</a:t>
            </a:r>
          </a:p>
          <a:p>
            <a:endParaRPr lang="cs-CZ" sz="3200" dirty="0" smtClean="0"/>
          </a:p>
          <a:p>
            <a:r>
              <a:rPr lang="cs-CZ" sz="3200" dirty="0" smtClean="0"/>
              <a:t>Musí být napsán na začátku každé notové osnovy</a:t>
            </a:r>
          </a:p>
          <a:p>
            <a:endParaRPr lang="cs-CZ" sz="3200" dirty="0" smtClean="0"/>
          </a:p>
          <a:p>
            <a:r>
              <a:rPr lang="cs-CZ" sz="3200" dirty="0" smtClean="0"/>
              <a:t>Kdyby na začátku notové osnovy nebyl klíč uveden, neumíme noty správně přečíst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3422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80920" cy="5401629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Máme 2 základní klíče: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b="1" dirty="0" smtClean="0"/>
              <a:t>Houslový klíč </a:t>
            </a:r>
            <a:r>
              <a:rPr lang="cs-CZ" sz="3200" dirty="0" smtClean="0"/>
              <a:t>(„G“ klíč)</a:t>
            </a:r>
          </a:p>
          <a:p>
            <a:pPr marL="914400" lvl="1" indent="-514350"/>
            <a:r>
              <a:rPr lang="cs-CZ" sz="2800" dirty="0" smtClean="0"/>
              <a:t>Používá se hlavně pro psaní středně vysokých a vysokých tónů</a:t>
            </a:r>
          </a:p>
          <a:p>
            <a:pPr marL="914400" lvl="1" indent="-514350"/>
            <a:r>
              <a:rPr lang="cs-CZ" sz="2800" dirty="0" smtClean="0"/>
              <a:t>Určuje polohu noty G</a:t>
            </a:r>
            <a:r>
              <a:rPr lang="cs-CZ" sz="3200" dirty="0" smtClean="0"/>
              <a:t>1</a:t>
            </a:r>
          </a:p>
          <a:p>
            <a:pPr marL="914400" lvl="1" indent="-514350"/>
            <a:endParaRPr lang="cs-CZ" sz="1800" dirty="0" smtClean="0"/>
          </a:p>
          <a:p>
            <a:pPr marL="0" indent="0">
              <a:buNone/>
            </a:pPr>
            <a:r>
              <a:rPr lang="cs-CZ" dirty="0" smtClean="0"/>
              <a:t>                   </a:t>
            </a:r>
            <a:endParaRPr lang="cs-CZ" dirty="0"/>
          </a:p>
        </p:txBody>
      </p:sp>
      <p:pic>
        <p:nvPicPr>
          <p:cNvPr id="6" name="Zástupný symbol pro obsah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04" b="59542"/>
          <a:stretch/>
        </p:blipFill>
        <p:spPr>
          <a:xfrm>
            <a:off x="1331640" y="4402451"/>
            <a:ext cx="5040560" cy="158575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5736" y="5966278"/>
            <a:ext cx="4049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   D    E    F    G    A    H    C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8884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8083" y="392693"/>
            <a:ext cx="8250358" cy="4106225"/>
          </a:xfrm>
        </p:spPr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cs-CZ" sz="3200" b="1" dirty="0" smtClean="0"/>
              <a:t>Basový klíč </a:t>
            </a:r>
            <a:r>
              <a:rPr lang="cs-CZ" sz="3200" dirty="0" smtClean="0"/>
              <a:t>(„F“ klíč)</a:t>
            </a:r>
          </a:p>
          <a:p>
            <a:pPr marL="857250" lvl="2" indent="-457200">
              <a:buFontTx/>
              <a:buChar char="-"/>
            </a:pPr>
            <a:r>
              <a:rPr lang="cs-CZ" sz="3200" dirty="0" smtClean="0"/>
              <a:t>Používá se hlavně pro psaní nižších a nízkých tónů</a:t>
            </a:r>
          </a:p>
          <a:p>
            <a:pPr marL="857250" lvl="2" indent="-457200">
              <a:buFontTx/>
              <a:buChar char="-"/>
            </a:pPr>
            <a:r>
              <a:rPr lang="cs-CZ" sz="3200" dirty="0" smtClean="0"/>
              <a:t>Dvě tečky určují polohu noty malé f</a:t>
            </a:r>
          </a:p>
          <a:p>
            <a:pPr marL="857250" lvl="2" indent="-457200">
              <a:buFontTx/>
              <a:buChar char="-"/>
            </a:pPr>
            <a:endParaRPr lang="cs-CZ" sz="2800" dirty="0" smtClean="0"/>
          </a:p>
          <a:p>
            <a:pPr marL="514350" indent="-514350">
              <a:buFont typeface="+mj-lt"/>
              <a:buAutoNum type="arabicPeriod" startAt="2"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72" y="3501008"/>
            <a:ext cx="2257215" cy="26608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352" y="3580326"/>
            <a:ext cx="6073613" cy="1422648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519246" y="4229844"/>
            <a:ext cx="288032" cy="711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927680" y="3994862"/>
            <a:ext cx="288032" cy="10081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32669" y="5147825"/>
            <a:ext cx="961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„malé“ f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84786" y="5151613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r>
              <a:rPr lang="cs-CZ" sz="1200" dirty="0" smtClean="0"/>
              <a:t>1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1667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r>
              <a:rPr lang="cs-CZ" sz="3600" b="1" dirty="0" smtClean="0"/>
              <a:t>Nota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395964"/>
            <a:ext cx="7125112" cy="4051437"/>
          </a:xfrm>
        </p:spPr>
        <p:txBody>
          <a:bodyPr/>
          <a:lstStyle/>
          <a:p>
            <a:r>
              <a:rPr lang="cs-CZ" sz="3200" dirty="0" smtClean="0"/>
              <a:t>= značka pro tón</a:t>
            </a:r>
          </a:p>
          <a:p>
            <a:r>
              <a:rPr lang="cs-CZ" sz="3200" dirty="0" smtClean="0"/>
              <a:t>Umístěním do notové osnovy určuje nota výšku tónu</a:t>
            </a:r>
          </a:p>
          <a:p>
            <a:r>
              <a:rPr lang="cs-CZ" sz="3200" dirty="0" smtClean="0"/>
              <a:t>Podle své podoby určuje délku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047"/>
          <a:stretch/>
        </p:blipFill>
        <p:spPr>
          <a:xfrm>
            <a:off x="2051720" y="3284984"/>
            <a:ext cx="4464496" cy="239562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81295" y="5753893"/>
            <a:ext cx="823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Celá</a:t>
            </a:r>
          </a:p>
          <a:p>
            <a:r>
              <a:rPr lang="cs-CZ" dirty="0" smtClean="0"/>
              <a:t>4 doby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5724001"/>
            <a:ext cx="823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Půlová</a:t>
            </a:r>
          </a:p>
          <a:p>
            <a:r>
              <a:rPr lang="cs-CZ" dirty="0" smtClean="0"/>
              <a:t>2 doby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93096" y="5738772"/>
            <a:ext cx="981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Čtvrťová</a:t>
            </a:r>
          </a:p>
          <a:p>
            <a:r>
              <a:rPr lang="cs-CZ" dirty="0" smtClean="0"/>
              <a:t>1 doba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785974" y="5721730"/>
            <a:ext cx="1414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Osminová</a:t>
            </a:r>
          </a:p>
          <a:p>
            <a:r>
              <a:rPr lang="cs-CZ" dirty="0" smtClean="0"/>
              <a:t> Půl doby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03972" y="5724000"/>
            <a:ext cx="2053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Šestnáctinová</a:t>
            </a:r>
          </a:p>
          <a:p>
            <a:r>
              <a:rPr lang="cs-CZ" dirty="0" smtClean="0"/>
              <a:t>   Čtvrt doby</a:t>
            </a:r>
            <a:endParaRPr lang="cs-CZ" dirty="0"/>
          </a:p>
        </p:txBody>
      </p:sp>
      <p:cxnSp>
        <p:nvCxnSpPr>
          <p:cNvPr id="11" name="Přímá spojnice se šipkou 10"/>
          <p:cNvCxnSpPr>
            <a:endCxn id="5" idx="0"/>
          </p:cNvCxnSpPr>
          <p:nvPr/>
        </p:nvCxnSpPr>
        <p:spPr>
          <a:xfrm flipH="1">
            <a:off x="2392850" y="5301208"/>
            <a:ext cx="378950" cy="4526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275856" y="5301208"/>
            <a:ext cx="319054" cy="4526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endCxn id="7" idx="0"/>
          </p:cNvCxnSpPr>
          <p:nvPr/>
        </p:nvCxnSpPr>
        <p:spPr>
          <a:xfrm>
            <a:off x="4283968" y="5301208"/>
            <a:ext cx="0" cy="4375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endCxn id="8" idx="0"/>
          </p:cNvCxnSpPr>
          <p:nvPr/>
        </p:nvCxnSpPr>
        <p:spPr>
          <a:xfrm>
            <a:off x="5148064" y="5301208"/>
            <a:ext cx="344963" cy="4205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6084168" y="5301208"/>
            <a:ext cx="360040" cy="3794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66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/>
              <a:t>Pomlka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87207" y="820953"/>
            <a:ext cx="7125112" cy="4051437"/>
          </a:xfrm>
        </p:spPr>
        <p:txBody>
          <a:bodyPr/>
          <a:lstStyle/>
          <a:p>
            <a:r>
              <a:rPr lang="cs-CZ" sz="3200" dirty="0" smtClean="0"/>
              <a:t>= značka pro ticho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odle tvaru rozeznáme, kolik dob pomlka trvá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4" r="35305" b="41140"/>
          <a:stretch/>
        </p:blipFill>
        <p:spPr>
          <a:xfrm>
            <a:off x="1838712" y="4462880"/>
            <a:ext cx="4890478" cy="64528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00618" y="5108169"/>
            <a:ext cx="823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Celá</a:t>
            </a:r>
          </a:p>
          <a:p>
            <a:r>
              <a:rPr lang="cs-CZ" dirty="0" smtClean="0"/>
              <a:t>4 doby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30800" y="5108168"/>
            <a:ext cx="10593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Půlová</a:t>
            </a:r>
          </a:p>
          <a:p>
            <a:r>
              <a:rPr lang="cs-CZ" dirty="0" smtClean="0"/>
              <a:t> 2 doby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6904" y="5108167"/>
            <a:ext cx="981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Čtvrťová</a:t>
            </a:r>
          </a:p>
          <a:p>
            <a:r>
              <a:rPr lang="cs-CZ" dirty="0" smtClean="0"/>
              <a:t>1 doba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549763" y="5108169"/>
            <a:ext cx="1414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Osminová</a:t>
            </a:r>
          </a:p>
          <a:p>
            <a:r>
              <a:rPr lang="cs-CZ" dirty="0" smtClean="0"/>
              <a:t> Půl doby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71215" y="5114275"/>
            <a:ext cx="19719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Šestnáctinová</a:t>
            </a:r>
          </a:p>
          <a:p>
            <a:r>
              <a:rPr lang="cs-CZ" dirty="0" smtClean="0"/>
              <a:t>  Čtvrt doby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2312173" y="4785524"/>
            <a:ext cx="0" cy="3226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206864" y="4785524"/>
            <a:ext cx="0" cy="3226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070960" y="4874837"/>
            <a:ext cx="0" cy="308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5108762" y="4946845"/>
            <a:ext cx="0" cy="236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6159192" y="5028898"/>
            <a:ext cx="0" cy="154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84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111</TotalTime>
  <Words>314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Prezentace aplikace PowerPoint</vt:lpstr>
      <vt:lpstr>Prezentace aplikace PowerPoint</vt:lpstr>
      <vt:lpstr>Klíč, nota, pomlka</vt:lpstr>
      <vt:lpstr>Klíč</vt:lpstr>
      <vt:lpstr>Prezentace aplikace PowerPoint</vt:lpstr>
      <vt:lpstr>Prezentace aplikace PowerPoint</vt:lpstr>
      <vt:lpstr>Nota</vt:lpstr>
      <vt:lpstr>Pomlka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Klíč, nota, pomlka</dc:title>
  <dc:creator>0JXR</dc:creator>
  <cp:lastModifiedBy>Učitel</cp:lastModifiedBy>
  <cp:revision>17</cp:revision>
  <dcterms:created xsi:type="dcterms:W3CDTF">2013-01-19T10:52:45Z</dcterms:created>
  <dcterms:modified xsi:type="dcterms:W3CDTF">2013-06-17T07:27:05Z</dcterms:modified>
</cp:coreProperties>
</file>