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62" r:id="rId3"/>
    <p:sldId id="256" r:id="rId4"/>
    <p:sldId id="257" r:id="rId5"/>
    <p:sldId id="258" r:id="rId6"/>
    <p:sldId id="259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46" d="100"/>
          <a:sy n="46" d="100"/>
        </p:scale>
        <p:origin x="-1164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599" y="2819400"/>
            <a:ext cx="8686800" cy="1470025"/>
          </a:xfrm>
        </p:spPr>
        <p:txBody>
          <a:bodyPr anchor="b">
            <a:noAutofit/>
          </a:bodyPr>
          <a:lstStyle>
            <a:lvl1pPr>
              <a:defRPr sz="7200" b="0" cap="none" spc="0">
                <a:ln w="13970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71499" y="4800600"/>
            <a:ext cx="8001000" cy="5334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02279-9043-4679-B7F3-AEB482E1D25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>
            <a:lvl1pPr algn="r">
              <a:defRPr/>
            </a:lvl1pPr>
          </a:lstStyle>
          <a:p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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62399" y="4392168"/>
            <a:ext cx="1219200" cy="365125"/>
          </a:xfrm>
        </p:spPr>
        <p:txBody>
          <a:bodyPr/>
          <a:lstStyle>
            <a:lvl1pPr algn="ctr">
              <a:defRPr sz="2400">
                <a:latin typeface="+mj-lt"/>
              </a:defRPr>
            </a:lvl1pPr>
          </a:lstStyle>
          <a:p>
            <a:fld id="{9FA9AE6D-99C9-4115-8DDB-996F03C55666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TextBox 14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chemeClr val="accent1"/>
                </a:solidFill>
                <a:sym typeface="Wingdings"/>
              </a:rPr>
              <a:t></a:t>
            </a:r>
            <a:endParaRPr lang="en-US" sz="3200" spc="150" dirty="0">
              <a:solidFill>
                <a:schemeClr val="accent1"/>
              </a:solidFill>
            </a:endParaRP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02279-9043-4679-B7F3-AEB482E1D25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9AE6D-99C9-4115-8DDB-996F03C556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1" y="2545080"/>
            <a:ext cx="9144000" cy="3255264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-1" y="2667000"/>
            <a:ext cx="9144000" cy="2739571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-1" y="5479143"/>
            <a:ext cx="9144000" cy="235857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599" y="2819400"/>
            <a:ext cx="8686800" cy="1463040"/>
          </a:xfrm>
        </p:spPr>
        <p:txBody>
          <a:bodyPr anchor="b" anchorCtr="0">
            <a:noAutofit/>
          </a:bodyPr>
          <a:lstStyle>
            <a:lvl1pPr algn="ctr">
              <a:defRPr sz="72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71499" y="4800600"/>
            <a:ext cx="8001000" cy="548640"/>
          </a:xfrm>
        </p:spPr>
        <p:txBody>
          <a:bodyPr anchor="b"/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02279-9043-4679-B7F3-AEB482E1D25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791200" y="6356350"/>
            <a:ext cx="2895600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3959352" y="4389120"/>
            <a:ext cx="1216152" cy="365125"/>
          </a:xfrm>
        </p:spPr>
        <p:txBody>
          <a:bodyPr/>
          <a:lstStyle>
            <a:lvl1pPr algn="ctr">
              <a:defRPr sz="2400">
                <a:solidFill>
                  <a:srgbClr val="FFFFFF"/>
                </a:solidFill>
              </a:defRPr>
            </a:lvl1pPr>
          </a:lstStyle>
          <a:p>
            <a:fld id="{9FA9AE6D-99C9-4115-8DDB-996F03C55666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TextBox 10"/>
          <p:cNvSpPr txBox="1"/>
          <p:nvPr/>
        </p:nvSpPr>
        <p:spPr>
          <a:xfrm>
            <a:off x="4818888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</a:t>
            </a:r>
            <a:endParaRPr lang="en-US" sz="3200" spc="150" dirty="0">
              <a:solidFill>
                <a:srgbClr val="FFFFFF"/>
              </a:solidFill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3148584" y="4261104"/>
            <a:ext cx="1219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3200" spc="150" dirty="0" smtClean="0">
                <a:solidFill>
                  <a:srgbClr val="FFFFFF"/>
                </a:solidFill>
                <a:sym typeface="Wingdings"/>
              </a:rPr>
              <a:t></a:t>
            </a:r>
            <a:endParaRPr lang="en-US" sz="3200" spc="150" dirty="0">
              <a:solidFill>
                <a:srgbClr val="FFFFFF"/>
              </a:solidFill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02279-9043-4679-B7F3-AEB482E1D25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9AE6D-99C9-4115-8DDB-996F03C556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02279-9043-4679-B7F3-AEB482E1D25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9AE6D-99C9-4115-8DDB-996F03C556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02279-9043-4679-B7F3-AEB482E1D25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9AE6D-99C9-4115-8DDB-996F03C556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02279-9043-4679-B7F3-AEB482E1D25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9AE6D-99C9-4115-8DDB-996F03C556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5638800" cy="94615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8912" y="1719072"/>
            <a:ext cx="8247888" cy="453542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02279-9043-4679-B7F3-AEB482E1D25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9AE6D-99C9-4115-8DDB-996F03C5566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74320"/>
            <a:ext cx="2743200" cy="94488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36880" y="1717040"/>
            <a:ext cx="8249920" cy="4531360"/>
          </a:xfrm>
          <a:solidFill>
            <a:schemeClr val="bg2">
              <a:lumMod val="60000"/>
              <a:lumOff val="40000"/>
            </a:schemeClr>
          </a:solidFill>
          <a:effectLst>
            <a:outerShdw blurRad="76200" dist="38100" dir="3600000" algn="ctr" rotWithShape="0">
              <a:srgbClr val="000000">
                <a:alpha val="50000"/>
              </a:srgb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02279-9043-4679-B7F3-AEB482E1D25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9AE6D-99C9-4115-8DDB-996F03C55666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6172200" y="161544"/>
            <a:ext cx="2971800" cy="115214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228600"/>
            <a:ext cx="5638800" cy="1005840"/>
          </a:xfrm>
        </p:spPr>
        <p:txBody>
          <a:bodyPr anchor="ctr">
            <a:noAutofit/>
          </a:bodyPr>
          <a:lstStyle>
            <a:lvl1pPr algn="l">
              <a:defRPr sz="40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48400" y="228600"/>
            <a:ext cx="2819400" cy="100584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6144768" y="134112"/>
            <a:ext cx="76200" cy="12192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02279-9043-4679-B7F3-AEB482E1D25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A9AE6D-99C9-4115-8DDB-996F03C55666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 rot="5400000">
            <a:off x="4591050" y="2409824"/>
            <a:ext cx="6858000" cy="2038351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5400000">
            <a:off x="4668203" y="2570797"/>
            <a:ext cx="6858000" cy="1716405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15200" y="274638"/>
            <a:ext cx="1447800" cy="5851525"/>
          </a:xfrm>
        </p:spPr>
        <p:txBody>
          <a:bodyPr vert="eaVert" anchor="b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274638"/>
            <a:ext cx="6353175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D02279-9043-4679-B7F3-AEB482E1D25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096000" y="6356350"/>
            <a:ext cx="762000" cy="365125"/>
          </a:xfrm>
        </p:spPr>
        <p:txBody>
          <a:bodyPr/>
          <a:lstStyle/>
          <a:p>
            <a:fld id="{9FA9AE6D-99C9-4115-8DDB-996F03C5566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 rot="5400000">
            <a:off x="3681476" y="3354324"/>
            <a:ext cx="6858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00584"/>
            <a:ext cx="9144000" cy="1453896"/>
          </a:xfrm>
          <a:prstGeom prst="rect">
            <a:avLst/>
          </a:prstGeom>
          <a:solidFill>
            <a:srgbClr val="FFFFFF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>
            <a:off x="0" y="167641"/>
            <a:ext cx="9144000" cy="1154314"/>
          </a:xfrm>
          <a:prstGeom prst="rect">
            <a:avLst/>
          </a:prstGeom>
          <a:solidFill>
            <a:schemeClr val="accent2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82880"/>
            <a:ext cx="8229600" cy="11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BED02279-9043-4679-B7F3-AEB482E1D25D}" type="datetimeFigureOut">
              <a:rPr lang="cs-CZ" smtClean="0"/>
              <a:t>17.6.2013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FA9AE6D-99C9-4115-8DDB-996F03C55666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0" y="1368552"/>
            <a:ext cx="9144000" cy="149352"/>
          </a:xfrm>
          <a:prstGeom prst="rect">
            <a:avLst/>
          </a:prstGeom>
          <a:solidFill>
            <a:schemeClr val="accent1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b="0" kern="1200" cap="none" spc="0">
          <a:ln w="13970" cmpd="sng">
            <a:solidFill>
              <a:srgbClr val="FFFFFF"/>
            </a:solidFill>
            <a:prstDash val="solid"/>
          </a:ln>
          <a:solidFill>
            <a:srgbClr val="FFFFFF"/>
          </a:solidFill>
          <a:effectLst>
            <a:outerShdw blurRad="63500" dir="3600000" algn="tl" rotWithShape="0">
              <a:srgbClr val="000000">
                <a:alpha val="7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accent1"/>
        </a:buClr>
        <a:buSzPct val="75000"/>
        <a:buFont typeface="Wingdings" pitchFamily="2" charset="2"/>
        <a:buChar char="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Courier New" pitchFamily="49" charset="0"/>
        <a:buChar char="o"/>
        <a:defRPr sz="20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UswURqG_c5M" TargetMode="External"/><Relationship Id="rId2" Type="http://schemas.openxmlformats.org/officeDocument/2006/relationships/hyperlink" Target="http://www.youtube.com/watch?v=omnI2BNOfH0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Číslo materiálu: </a:t>
            </a:r>
            <a:r>
              <a:rPr lang="cs-CZ" sz="3200" dirty="0"/>
              <a:t>VY 32 INOVACE  </a:t>
            </a:r>
            <a:r>
              <a:rPr lang="cs-CZ" sz="3200" dirty="0" smtClean="0"/>
              <a:t>4/09</a:t>
            </a:r>
            <a:endParaRPr lang="cs-CZ" sz="3200" dirty="0"/>
          </a:p>
          <a:p>
            <a:endParaRPr lang="cs-CZ" sz="3200" dirty="0"/>
          </a:p>
          <a:p>
            <a:pPr marL="0" indent="0">
              <a:buNone/>
            </a:pPr>
            <a:r>
              <a:rPr lang="cs-CZ" sz="3200" dirty="0"/>
              <a:t>  </a:t>
            </a:r>
          </a:p>
          <a:p>
            <a:r>
              <a:rPr lang="cs-CZ" sz="3200" b="1" dirty="0"/>
              <a:t>Název materiálu: </a:t>
            </a:r>
            <a:r>
              <a:rPr lang="cs-CZ" sz="3200" dirty="0" smtClean="0"/>
              <a:t>Malá písňová forma</a:t>
            </a:r>
            <a:endParaRPr lang="cs-CZ" sz="3200" dirty="0"/>
          </a:p>
          <a:p>
            <a:endParaRPr lang="cs-CZ" sz="3200" dirty="0"/>
          </a:p>
          <a:p>
            <a:endParaRPr lang="cs-CZ" sz="3200" dirty="0"/>
          </a:p>
          <a:p>
            <a:r>
              <a:rPr lang="cs-CZ" sz="3200" b="1" dirty="0"/>
              <a:t>Zpracoval:</a:t>
            </a:r>
            <a:r>
              <a:rPr lang="cs-CZ" sz="3200" dirty="0"/>
              <a:t> Mgr. Bc. </a:t>
            </a:r>
            <a:r>
              <a:rPr lang="cs-CZ" sz="3200" dirty="0" err="1"/>
              <a:t>BcA</a:t>
            </a:r>
            <a:r>
              <a:rPr lang="cs-CZ" sz="3200" dirty="0"/>
              <a:t>. Michal Jančík</a:t>
            </a:r>
          </a:p>
          <a:p>
            <a:endParaRPr lang="cs-CZ" sz="3200" dirty="0"/>
          </a:p>
          <a:p>
            <a:endParaRPr lang="cs-CZ" sz="3200" dirty="0"/>
          </a:p>
          <a:p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0"/>
            <a:ext cx="5608320" cy="13655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3521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lnSpc>
                <a:spcPct val="120000"/>
              </a:lnSpc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</a:pPr>
            <a:r>
              <a:rPr lang="cs-CZ" b="1" dirty="0"/>
              <a:t>Číslo materiálu:</a:t>
            </a:r>
            <a:r>
              <a:rPr lang="cs-CZ" dirty="0"/>
              <a:t> VY 32 </a:t>
            </a:r>
            <a:r>
              <a:rPr lang="cs-CZ"/>
              <a:t>INOVACE </a:t>
            </a:r>
            <a:r>
              <a:rPr lang="cs-CZ" smtClean="0"/>
              <a:t>4/09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Předmět: </a:t>
            </a:r>
            <a:r>
              <a:rPr lang="cs-CZ" dirty="0"/>
              <a:t>Hudební výchova</a:t>
            </a:r>
          </a:p>
          <a:p>
            <a:pPr>
              <a:lnSpc>
                <a:spcPct val="120000"/>
              </a:lnSpc>
            </a:pPr>
            <a:r>
              <a:rPr lang="cs-CZ" b="1" dirty="0"/>
              <a:t>Ročník: </a:t>
            </a:r>
            <a:r>
              <a:rPr lang="cs-CZ" dirty="0"/>
              <a:t>IV., V. ročník</a:t>
            </a:r>
          </a:p>
          <a:p>
            <a:pPr>
              <a:lnSpc>
                <a:spcPct val="120000"/>
              </a:lnSpc>
            </a:pPr>
            <a:r>
              <a:rPr lang="cs-CZ" b="1" dirty="0"/>
              <a:t>Klíčová slova: </a:t>
            </a:r>
            <a:r>
              <a:rPr lang="cs-CZ" dirty="0"/>
              <a:t>hudební forma – </a:t>
            </a:r>
            <a:r>
              <a:rPr lang="cs-CZ" dirty="0" smtClean="0"/>
              <a:t>malá písňová forma - obecná charakteristika – jednodílná písňová forma  - dvoudílná písňová forma – trojdílná písňová forma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žák charakterizuje pojem </a:t>
            </a:r>
            <a:r>
              <a:rPr lang="cs-CZ" dirty="0" smtClean="0"/>
              <a:t>malá písňová forma, orientuje </a:t>
            </a:r>
            <a:r>
              <a:rPr lang="cs-CZ" dirty="0"/>
              <a:t>se </a:t>
            </a:r>
            <a:r>
              <a:rPr lang="cs-CZ" dirty="0" smtClean="0"/>
              <a:t>v základních typech malé písňové formy, </a:t>
            </a:r>
            <a:r>
              <a:rPr lang="cs-CZ" dirty="0"/>
              <a:t>nabyté znalosti prakticky aplikuje při analýze skladeb i při </a:t>
            </a:r>
            <a:r>
              <a:rPr lang="cs-CZ" dirty="0" smtClean="0"/>
              <a:t>praktických hudebních činnostech</a:t>
            </a:r>
            <a:endParaRPr lang="cs-CZ" dirty="0"/>
          </a:p>
          <a:p>
            <a:pPr>
              <a:lnSpc>
                <a:spcPct val="120000"/>
              </a:lnSpc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05862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Malá písňová forma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7197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Malá písňová forma je nejjednodušší hudební formou</a:t>
            </a:r>
          </a:p>
          <a:p>
            <a:endParaRPr lang="cs-CZ" sz="3200" dirty="0"/>
          </a:p>
          <a:p>
            <a:r>
              <a:rPr lang="cs-CZ" sz="3200" dirty="0" smtClean="0"/>
              <a:t>Můžeme jí dělit na 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Jednodílnou formu (a)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Dvoudílnou formu (ab)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3200" dirty="0" smtClean="0"/>
              <a:t>Trojdílnou formu (</a:t>
            </a:r>
            <a:r>
              <a:rPr lang="cs-CZ" sz="3200" dirty="0" err="1" smtClean="0"/>
              <a:t>aba</a:t>
            </a:r>
            <a:r>
              <a:rPr lang="cs-CZ" sz="3200" dirty="0" smtClean="0"/>
              <a:t>)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7510066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Jednodílná malá písňová forma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Má pouze jednu část</a:t>
            </a:r>
          </a:p>
          <a:p>
            <a:r>
              <a:rPr lang="cs-CZ" sz="3200" dirty="0" smtClean="0"/>
              <a:t>Pozná se tak, že celou dobu zní velmi jednoduchá melodie, která se vůbec nemění</a:t>
            </a:r>
          </a:p>
          <a:p>
            <a:r>
              <a:rPr lang="cs-CZ" sz="3200" dirty="0" smtClean="0"/>
              <a:t>Tuto formu mají nejjednodušší dětské popěvky, např.:</a:t>
            </a:r>
          </a:p>
          <a:p>
            <a:pPr lvl="1"/>
            <a:r>
              <a:rPr lang="cs-CZ" sz="2800" dirty="0" smtClean="0"/>
              <a:t>Koleda, koleda, Štěpáne</a:t>
            </a:r>
          </a:p>
          <a:p>
            <a:pPr lvl="1"/>
            <a:r>
              <a:rPr lang="cs-CZ" sz="2800" dirty="0" smtClean="0"/>
              <a:t>Kolo, kolo mlýnský</a:t>
            </a:r>
          </a:p>
          <a:p>
            <a:pPr lvl="1"/>
            <a:r>
              <a:rPr lang="cs-CZ" sz="2800" dirty="0" smtClean="0"/>
              <a:t>Zlatá brána, otevřená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7638235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Dvoudílná malá písňová forma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997152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Skládá se většinou ze dvou period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Schématicky</a:t>
            </a:r>
            <a:r>
              <a:rPr lang="cs-CZ" sz="3200" dirty="0" smtClean="0"/>
              <a:t> značíme </a:t>
            </a:r>
            <a:r>
              <a:rPr lang="cs-CZ" sz="3200" b="1" dirty="0" smtClean="0"/>
              <a:t>ab</a:t>
            </a:r>
          </a:p>
          <a:p>
            <a:endParaRPr lang="cs-CZ" sz="3200" dirty="0" smtClean="0"/>
          </a:p>
          <a:p>
            <a:r>
              <a:rPr lang="cs-CZ" sz="3200" dirty="0" smtClean="0"/>
              <a:t>Dvě části písničky (ab) k sobě sice patří, ale každá z nich přináší trochu rozdílnou hudbu</a:t>
            </a:r>
          </a:p>
          <a:p>
            <a:endParaRPr lang="cs-CZ" sz="3200" dirty="0" smtClean="0"/>
          </a:p>
          <a:p>
            <a:r>
              <a:rPr lang="cs-CZ" sz="3200" dirty="0" smtClean="0"/>
              <a:t>Tuto formu mají téměř všechny písně s refrénem (Bedna od </a:t>
            </a:r>
            <a:r>
              <a:rPr lang="cs-CZ" sz="3200" dirty="0" err="1" smtClean="0"/>
              <a:t>whiskey</a:t>
            </a:r>
            <a:r>
              <a:rPr lang="cs-CZ" sz="3200" dirty="0" smtClean="0"/>
              <a:t>, Okoř, Tisíc mil…)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42060709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Trojdílná malá písňová forma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600200"/>
            <a:ext cx="8712968" cy="4925144"/>
          </a:xfrm>
        </p:spPr>
        <p:txBody>
          <a:bodyPr>
            <a:normAutofit lnSpcReduction="10000"/>
          </a:bodyPr>
          <a:lstStyle/>
          <a:p>
            <a:r>
              <a:rPr lang="cs-CZ" sz="3200" dirty="0" smtClean="0"/>
              <a:t>Značíme </a:t>
            </a:r>
            <a:r>
              <a:rPr lang="cs-CZ" sz="3200" b="1" dirty="0" err="1" smtClean="0"/>
              <a:t>aba</a:t>
            </a:r>
            <a:endParaRPr lang="cs-CZ" sz="3200" b="1" dirty="0" smtClean="0"/>
          </a:p>
          <a:p>
            <a:endParaRPr lang="cs-CZ" sz="3200" b="1" dirty="0" smtClean="0"/>
          </a:p>
          <a:p>
            <a:r>
              <a:rPr lang="cs-CZ" sz="3200" dirty="0" smtClean="0"/>
              <a:t>Znamená to, že se na konci skladby ještě opakuje první díl, ale nemusí se již opakovat stejně, může být trochu pozměněn</a:t>
            </a:r>
          </a:p>
          <a:p>
            <a:endParaRPr lang="cs-CZ" sz="3200" dirty="0" smtClean="0"/>
          </a:p>
          <a:p>
            <a:r>
              <a:rPr lang="cs-CZ" sz="3200" dirty="0" err="1" smtClean="0"/>
              <a:t>P.I.Čajkovskij</a:t>
            </a:r>
            <a:r>
              <a:rPr lang="cs-CZ" sz="3200" dirty="0" smtClean="0"/>
              <a:t>: Pochod dřevěných vojáčků</a:t>
            </a:r>
          </a:p>
          <a:p>
            <a:pPr lvl="1"/>
            <a:r>
              <a:rPr lang="cs-CZ" dirty="0" smtClean="0">
                <a:hlinkClick r:id="rId2"/>
              </a:rPr>
              <a:t>http://www.youtube.com/watch?v=omnI2BNOfH0</a:t>
            </a:r>
            <a:endParaRPr lang="cs-CZ" dirty="0" smtClean="0"/>
          </a:p>
          <a:p>
            <a:r>
              <a:rPr lang="cs-CZ" sz="3200" dirty="0" err="1" smtClean="0"/>
              <a:t>P.I.Čajkovskij</a:t>
            </a:r>
            <a:r>
              <a:rPr lang="cs-CZ" sz="3200" smtClean="0"/>
              <a:t>: V </a:t>
            </a:r>
            <a:r>
              <a:rPr lang="cs-CZ" sz="3200" dirty="0" smtClean="0"/>
              <a:t>sladkém snění</a:t>
            </a:r>
          </a:p>
          <a:p>
            <a:pPr lvl="1"/>
            <a:r>
              <a:rPr lang="cs-CZ" dirty="0" smtClean="0">
                <a:hlinkClick r:id="rId3"/>
              </a:rPr>
              <a:t>http://www.youtube.com/watch?v=UswURqG_c5M</a:t>
            </a:r>
            <a:endParaRPr lang="cs-CZ" dirty="0" smtClean="0"/>
          </a:p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28395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Decatur">
  <a:themeElements>
    <a:clrScheme name="Decatur">
      <a:dk1>
        <a:sysClr val="windowText" lastClr="000000"/>
      </a:dk1>
      <a:lt1>
        <a:sysClr val="window" lastClr="FFFFFF"/>
      </a:lt1>
      <a:dk2>
        <a:srgbClr val="55554A"/>
      </a:dk2>
      <a:lt2>
        <a:srgbClr val="D7DAE1"/>
      </a:lt2>
      <a:accent1>
        <a:srgbClr val="F4680B"/>
      </a:accent1>
      <a:accent2>
        <a:srgbClr val="ABB19F"/>
      </a:accent2>
      <a:accent3>
        <a:srgbClr val="948774"/>
      </a:accent3>
      <a:accent4>
        <a:srgbClr val="7EB8E7"/>
      </a:accent4>
      <a:accent5>
        <a:srgbClr val="E3B651"/>
      </a:accent5>
      <a:accent6>
        <a:srgbClr val="96756C"/>
      </a:accent6>
      <a:hlink>
        <a:srgbClr val="66AACD"/>
      </a:hlink>
      <a:folHlink>
        <a:srgbClr val="809DB3"/>
      </a:folHlink>
    </a:clrScheme>
    <a:fontScheme name="Decatur">
      <a:majorFont>
        <a:latin typeface="Bodoni MT Condensed"/>
        <a:ea typeface=""/>
        <a:cs typeface=""/>
        <a:font script="Grek" typeface="Times New Roman"/>
        <a:font script="Cyrl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微软雅黑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ecatur">
      <a:fillStyleLst>
        <a:solidFill>
          <a:schemeClr val="phClr"/>
        </a:solidFill>
        <a:gradFill rotWithShape="1">
          <a:gsLst>
            <a:gs pos="0">
              <a:schemeClr val="phClr">
                <a:tint val="90000"/>
                <a:satMod val="110000"/>
              </a:schemeClr>
            </a:gs>
            <a:gs pos="47500">
              <a:schemeClr val="phClr">
                <a:tint val="53000"/>
                <a:satMod val="120000"/>
              </a:schemeClr>
            </a:gs>
            <a:gs pos="58500">
              <a:schemeClr val="phClr">
                <a:tint val="53000"/>
                <a:satMod val="120000"/>
              </a:schemeClr>
            </a:gs>
            <a:gs pos="100000">
              <a:schemeClr val="phClr">
                <a:tint val="90000"/>
                <a:satMod val="110000"/>
              </a:schemeClr>
            </a:gs>
          </a:gsLst>
          <a:lin ang="3600000" scaled="1"/>
        </a:gradFill>
        <a:gradFill rotWithShape="1">
          <a:gsLst>
            <a:gs pos="0">
              <a:schemeClr val="phClr">
                <a:shade val="54000"/>
                <a:satMod val="105000"/>
              </a:schemeClr>
            </a:gs>
            <a:gs pos="47500">
              <a:schemeClr val="phClr">
                <a:shade val="88000"/>
                <a:satMod val="105000"/>
              </a:schemeClr>
            </a:gs>
            <a:gs pos="58500">
              <a:schemeClr val="phClr">
                <a:shade val="88000"/>
                <a:satMod val="105000"/>
              </a:schemeClr>
            </a:gs>
            <a:gs pos="100000">
              <a:schemeClr val="phClr">
                <a:shade val="54000"/>
                <a:satMod val="105000"/>
              </a:schemeClr>
            </a:gs>
          </a:gsLst>
          <a:lin ang="36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825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3600000" algn="r" rotWithShape="0">
              <a:srgbClr val="000000">
                <a:alpha val="30000"/>
              </a:srgbClr>
            </a:outerShdw>
          </a:effectLst>
        </a:effectStyle>
        <a:effectStyle>
          <a:effectLst>
            <a:outerShdw blurRad="63500" dist="25400" dir="3600000" algn="r" rotWithShape="0">
              <a:srgbClr val="000000">
                <a:alpha val="36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prstMaterial="flat">
            <a:bevelT w="38100" h="50800" prst="softRound"/>
          </a:sp3d>
        </a:effectStyle>
        <a:effectStyle>
          <a:effectLst>
            <a:outerShdw blurRad="76200" dist="38100" dir="3600000" algn="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harsh" dir="tl">
              <a:rot lat="0" lon="0" rev="9000000"/>
            </a:lightRig>
          </a:scene3d>
          <a:sp3d contourW="44450" prstMaterial="flat">
            <a:bevelT w="38100" h="50800" prst="softRound"/>
            <a:contourClr>
              <a:schemeClr val="phClr">
                <a:tint val="5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52000"/>
                <a:satMod val="105000"/>
              </a:schemeClr>
            </a:gs>
            <a:gs pos="47500">
              <a:schemeClr val="phClr">
                <a:tint val="90000"/>
                <a:shade val="89000"/>
                <a:satMod val="105000"/>
              </a:schemeClr>
            </a:gs>
            <a:gs pos="58500">
              <a:schemeClr val="phClr">
                <a:tint val="85000"/>
                <a:shade val="89000"/>
                <a:satMod val="105000"/>
              </a:schemeClr>
            </a:gs>
            <a:gs pos="100000">
              <a:schemeClr val="phClr">
                <a:tint val="100000"/>
                <a:shade val="52000"/>
                <a:satMod val="105000"/>
              </a:schemeClr>
            </a:gs>
          </a:gsLst>
          <a:lin ang="36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</a:schemeClr>
              <a:schemeClr val="phClr">
                <a:shade val="85000"/>
                <a:satMod val="120000"/>
              </a:schemeClr>
            </a:duotone>
          </a:blip>
          <a:tile tx="0" ty="0" sx="52000" sy="5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TC101790490[[fn=Decatur]]</Template>
  <TotalTime>55</TotalTime>
  <Words>314</Words>
  <Application>Microsoft Office PowerPoint</Application>
  <PresentationFormat>Předvádění na obrazovce (4:3)</PresentationFormat>
  <Paragraphs>55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Decatur</vt:lpstr>
      <vt:lpstr>Prezentace aplikace PowerPoint</vt:lpstr>
      <vt:lpstr>Prezentace aplikace PowerPoint</vt:lpstr>
      <vt:lpstr>Malá písňová forma</vt:lpstr>
      <vt:lpstr>Prezentace aplikace PowerPoint</vt:lpstr>
      <vt:lpstr>Jednodílná malá písňová forma</vt:lpstr>
      <vt:lpstr>Dvoudílná malá písňová forma</vt:lpstr>
      <vt:lpstr>Trojdílná malá písňová forma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Malá písňová forma</dc:title>
  <dc:creator>0JXR</dc:creator>
  <cp:lastModifiedBy>Učitel</cp:lastModifiedBy>
  <cp:revision>9</cp:revision>
  <dcterms:created xsi:type="dcterms:W3CDTF">2013-01-22T19:32:39Z</dcterms:created>
  <dcterms:modified xsi:type="dcterms:W3CDTF">2013-06-17T07:25:25Z</dcterms:modified>
</cp:coreProperties>
</file>