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70" r:id="rId6"/>
    <p:sldId id="260" r:id="rId7"/>
    <p:sldId id="261" r:id="rId8"/>
    <p:sldId id="263" r:id="rId9"/>
    <p:sldId id="271" r:id="rId10"/>
    <p:sldId id="277" r:id="rId11"/>
    <p:sldId id="272" r:id="rId12"/>
    <p:sldId id="262" r:id="rId13"/>
    <p:sldId id="278" r:id="rId14"/>
    <p:sldId id="273" r:id="rId15"/>
    <p:sldId id="275" r:id="rId16"/>
    <p:sldId id="279" r:id="rId17"/>
    <p:sldId id="274" r:id="rId18"/>
    <p:sldId id="276" r:id="rId19"/>
    <p:sldId id="264" r:id="rId20"/>
    <p:sldId id="265" r:id="rId21"/>
    <p:sldId id="280" r:id="rId22"/>
    <p:sldId id="266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B5267-AA39-441E-A2D0-28C236546C25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AAF6-991A-425D-8092-59F955AD2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878292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ru"/>
      </p:transition>
    </mc:Choice>
    <mc:Fallback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B5267-AA39-441E-A2D0-28C236546C25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AAF6-991A-425D-8092-59F955AD2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668069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ru"/>
      </p:transition>
    </mc:Choice>
    <mc:Fallback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B5267-AA39-441E-A2D0-28C236546C25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AAF6-991A-425D-8092-59F955AD2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33285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ru"/>
      </p:transition>
    </mc:Choice>
    <mc:Fallback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B5267-AA39-441E-A2D0-28C236546C25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AAF6-991A-425D-8092-59F955AD2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87459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ru"/>
      </p:transition>
    </mc:Choice>
    <mc:Fallback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B5267-AA39-441E-A2D0-28C236546C25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AAF6-991A-425D-8092-59F955AD2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464519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ru"/>
      </p:transition>
    </mc:Choice>
    <mc:Fallback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B5267-AA39-441E-A2D0-28C236546C25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AAF6-991A-425D-8092-59F955AD2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1059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ru"/>
      </p:transition>
    </mc:Choice>
    <mc:Fallback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B5267-AA39-441E-A2D0-28C236546C25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AAF6-991A-425D-8092-59F955AD2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2056144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ru"/>
      </p:transition>
    </mc:Choice>
    <mc:Fallback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B5267-AA39-441E-A2D0-28C236546C25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AAF6-991A-425D-8092-59F955AD2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31496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ru"/>
      </p:transition>
    </mc:Choice>
    <mc:Fallback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B5267-AA39-441E-A2D0-28C236546C25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AAF6-991A-425D-8092-59F955AD2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24905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ru"/>
      </p:transition>
    </mc:Choice>
    <mc:Fallback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B5267-AA39-441E-A2D0-28C236546C25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AAF6-991A-425D-8092-59F955AD2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41157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ru"/>
      </p:transition>
    </mc:Choice>
    <mc:Fallback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1B5267-AA39-441E-A2D0-28C236546C25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3DAAF6-991A-425D-8092-59F955AD2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2398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ru"/>
      </p:transition>
    </mc:Choice>
    <mc:Fallback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2">
                <a:lumMod val="75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1B5267-AA39-441E-A2D0-28C236546C25}" type="datetimeFigureOut">
              <a:rPr lang="cs-CZ" smtClean="0"/>
              <a:t>22.11.2011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3DAAF6-991A-425D-8092-59F955AD27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50801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>
    <mc:Choice xmlns:p14="http://schemas.microsoft.com/office/powerpoint/2010/main" Requires="p14">
      <p:transition spd="slow" p14:dur="1500">
        <p14:ripple dir="ru"/>
      </p:transition>
    </mc:Choice>
    <mc:Fallback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emf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eskahlava.cz/index.php?mainpager=page&amp;id=502&amp;csum=fa61f94" TargetMode="External"/><Relationship Id="rId2" Type="http://schemas.openxmlformats.org/officeDocument/2006/relationships/hyperlink" Target="http://www.fytoplankton.cz/doc/Vodni_kvety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764704"/>
            <a:ext cx="7772400" cy="1470025"/>
          </a:xfrm>
        </p:spPr>
        <p:txBody>
          <a:bodyPr/>
          <a:lstStyle/>
          <a:p>
            <a:r>
              <a:rPr lang="cs-CZ" dirty="0" smtClean="0"/>
              <a:t>Šablona 32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96952"/>
            <a:ext cx="6400800" cy="910952"/>
          </a:xfrm>
        </p:spPr>
        <p:txBody>
          <a:bodyPr/>
          <a:lstStyle/>
          <a:p>
            <a:r>
              <a:rPr lang="cs-CZ" b="1" dirty="0" smtClean="0">
                <a:solidFill>
                  <a:schemeClr val="tx1"/>
                </a:solidFill>
              </a:rPr>
              <a:t>VY_32_INOVACE_17_19_Kvetení vod</a:t>
            </a:r>
            <a:endParaRPr lang="cs-CZ" b="1" dirty="0">
              <a:solidFill>
                <a:schemeClr val="tx1"/>
              </a:solidFill>
            </a:endParaRPr>
          </a:p>
        </p:txBody>
      </p:sp>
      <p:pic>
        <p:nvPicPr>
          <p:cNvPr id="4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130800"/>
            <a:ext cx="9144000" cy="172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091235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r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Anotace: Prezentace může sloužit jako výkladové učivo</a:t>
            </a:r>
          </a:p>
          <a:p>
            <a:r>
              <a:rPr lang="cs-CZ" dirty="0" smtClean="0"/>
              <a:t>Autor: Mgr. Lenka </a:t>
            </a:r>
            <a:r>
              <a:rPr lang="cs-CZ" dirty="0" err="1" smtClean="0"/>
              <a:t>Kajabová</a:t>
            </a:r>
            <a:endParaRPr lang="cs-CZ" dirty="0" smtClean="0"/>
          </a:p>
          <a:p>
            <a:r>
              <a:rPr lang="cs-CZ" dirty="0" smtClean="0"/>
              <a:t>Předmět: Chemie</a:t>
            </a:r>
          </a:p>
          <a:p>
            <a:r>
              <a:rPr lang="cs-CZ" dirty="0" smtClean="0"/>
              <a:t>Očekávaný výstup: </a:t>
            </a:r>
            <a:r>
              <a:rPr lang="cs-CZ" dirty="0" smtClean="0"/>
              <a:t>popíše problém kvetení vod</a:t>
            </a:r>
            <a:endParaRPr lang="cs-CZ" dirty="0" smtClean="0"/>
          </a:p>
          <a:p>
            <a:r>
              <a:rPr lang="cs-CZ" dirty="0" smtClean="0"/>
              <a:t>Speciální vzdělávací potřeby: dataprojektor, interaktivní tabule</a:t>
            </a:r>
          </a:p>
          <a:p>
            <a:r>
              <a:rPr lang="cs-CZ" dirty="0" smtClean="0"/>
              <a:t>Klíčová slova: </a:t>
            </a:r>
            <a:r>
              <a:rPr lang="cs-CZ" dirty="0" smtClean="0"/>
              <a:t>kvetení vod</a:t>
            </a:r>
            <a:endParaRPr lang="cs-CZ" dirty="0" smtClean="0"/>
          </a:p>
          <a:p>
            <a:r>
              <a:rPr lang="cs-CZ" dirty="0" smtClean="0"/>
              <a:t>Druh učebního materiálu: prezentace</a:t>
            </a:r>
          </a:p>
          <a:p>
            <a:r>
              <a:rPr lang="cs-CZ" dirty="0" smtClean="0"/>
              <a:t>Cílová skupina: žák</a:t>
            </a:r>
          </a:p>
          <a:p>
            <a:r>
              <a:rPr lang="cs-CZ" dirty="0" smtClean="0"/>
              <a:t>Stupeň a typ vzdělávání: základní vzdělávání – druhý stupeň</a:t>
            </a:r>
          </a:p>
          <a:p>
            <a:r>
              <a:rPr lang="cs-CZ" dirty="0" smtClean="0"/>
              <a:t>Typická věková skupina: 12 – 15 let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33675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r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/>
              <a:t>Sinice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Sinice (</a:t>
            </a: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</a:rPr>
              <a:t>Cyanobacteria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, ale také </a:t>
            </a: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</a:rPr>
              <a:t>Cyanophyta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či </a:t>
            </a: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</a:rPr>
              <a:t>Cyanoprokaryota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) je kmen gramnegativních bakterií. Vyznačují se schopností fotosyntézy, při níž vzniká kyslík (tzv. </a:t>
            </a: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</a:rPr>
              <a:t>oxygenní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typ). Český název této skupiny pochází ze slova </a:t>
            </a: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</a:rPr>
              <a:t>sinný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, tedy modrý.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157876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r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7442" y="18000"/>
            <a:ext cx="9135221" cy="68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5688686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r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76672"/>
            <a:ext cx="8229600" cy="5832648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Buňky sinic jsou jednobuněčné či vláknité, nejčastěji modrozeleně zbarvené a v mnohých ohledech typicky prokaryotické: obsahují kruhovou molekulu DNA, bakteriální typ ribozomů a chybí u nich složitější membránové struktury. Fotosyntetická barviva se nachází ve speciálních útvarech, </a:t>
            </a: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</a:rPr>
              <a:t>fykobilizomech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nebo tylakoidech. K hlavním pigmentům účastnícím se fotosyntézy patří chlorofyl a (někdy též b, c, nebo d) a dále </a:t>
            </a: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</a:rPr>
              <a:t>allofykocyanin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</a:rPr>
              <a:t>fykocyanin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, </a:t>
            </a:r>
            <a:r>
              <a:rPr lang="cs-CZ" b="1" dirty="0" err="1" smtClean="0">
                <a:solidFill>
                  <a:schemeClr val="accent2">
                    <a:lumMod val="50000"/>
                  </a:schemeClr>
                </a:solidFill>
              </a:rPr>
              <a:t>fykoerythrin</a:t>
            </a: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 a další. Sinice se rozmnožují nepohlavně, a to buněčným dělením či fragmentací vláken.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473405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r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16832"/>
            <a:ext cx="8229600" cy="3312368"/>
          </a:xfrm>
        </p:spPr>
        <p:txBody>
          <a:bodyPr/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Vyskytují se velmi hojně ve vodním prostředí, ale i v půdě a mnohdy také v extrémních podmínkách, jako jsou pouště či polární oblasti. Velmi často také vstupují do symbiotických vztahů. 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658676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r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29998" y="0"/>
            <a:ext cx="9208309" cy="691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171733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r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4000" y="12754"/>
            <a:ext cx="5130000" cy="68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540568" y="4149080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solidFill>
                  <a:schemeClr val="accent2">
                    <a:lumMod val="50000"/>
                  </a:schemeClr>
                </a:solidFill>
              </a:rPr>
              <a:t>Vodní květ</a:t>
            </a:r>
            <a:endParaRPr lang="cs-CZ" sz="9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813" y="548680"/>
            <a:ext cx="4013778" cy="3492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4913583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r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88640"/>
            <a:ext cx="8229600" cy="5793507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cs-CZ" sz="3000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Vodní květ je charakteristické zelené zbarvení tekoucích i stojatých vod do zelena. Je způsobováno přemnožením mikroorganizmů, hlavně sinic.</a:t>
            </a:r>
          </a:p>
          <a:p>
            <a:pPr marL="0" indent="0" algn="ctr">
              <a:buNone/>
            </a:pPr>
            <a:r>
              <a:rPr lang="cs-CZ" sz="3000" b="1" dirty="0" smtClean="0">
                <a:solidFill>
                  <a:schemeClr val="accent2">
                    <a:lumMod val="50000"/>
                  </a:schemeClr>
                </a:solidFill>
              </a:rPr>
              <a:t>Některé </a:t>
            </a:r>
            <a:r>
              <a:rPr lang="cs-CZ" sz="3000" b="1" dirty="0" smtClean="0">
                <a:solidFill>
                  <a:schemeClr val="accent2">
                    <a:lumMod val="50000"/>
                  </a:schemeClr>
                </a:solidFill>
              </a:rPr>
              <a:t>sinice mají totiž schopnost vystoupat ke hladině a hromadit se zde v podobě zelené kaše nebo drobných, až několik milimetrů velkých částeček.</a:t>
            </a:r>
          </a:p>
          <a:p>
            <a:pPr marL="0" indent="0" algn="ctr">
              <a:buNone/>
            </a:pPr>
            <a:r>
              <a:rPr lang="cs-CZ" sz="3000" b="1" dirty="0" smtClean="0">
                <a:solidFill>
                  <a:schemeClr val="accent2">
                    <a:lumMod val="50000"/>
                  </a:schemeClr>
                </a:solidFill>
              </a:rPr>
              <a:t>Nejčastěji se vodní květy sinic vyskytují koncem léta (v srpnu nebo první polovině září). </a:t>
            </a:r>
            <a:endParaRPr lang="cs-CZ" sz="3000" b="1" dirty="0" smtClean="0">
              <a:solidFill>
                <a:schemeClr val="accent2">
                  <a:lumMod val="50000"/>
                </a:schemeClr>
              </a:solidFill>
            </a:endParaRPr>
          </a:p>
          <a:p>
            <a:pPr marL="0" indent="0" algn="ctr">
              <a:buNone/>
            </a:pPr>
            <a:r>
              <a:rPr lang="cs-CZ" sz="3000" b="1" dirty="0" smtClean="0">
                <a:solidFill>
                  <a:schemeClr val="accent2">
                    <a:lumMod val="50000"/>
                  </a:schemeClr>
                </a:solidFill>
              </a:rPr>
              <a:t>V </a:t>
            </a:r>
            <a:r>
              <a:rPr lang="cs-CZ" sz="3000" b="1" dirty="0" smtClean="0">
                <a:solidFill>
                  <a:schemeClr val="accent2">
                    <a:lumMod val="50000"/>
                  </a:schemeClr>
                </a:solidFill>
              </a:rPr>
              <a:t>posledních letech dochází k masovému rozvoji sinic již v průběhu června. </a:t>
            </a:r>
            <a:endParaRPr lang="cs-CZ" sz="30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352463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r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08520" y="-18000"/>
            <a:ext cx="9516955" cy="6876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417794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r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36912"/>
            <a:ext cx="8229600" cy="1143000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solidFill>
                  <a:schemeClr val="accent2">
                    <a:lumMod val="50000"/>
                  </a:schemeClr>
                </a:solidFill>
              </a:rPr>
              <a:t>Důvody</a:t>
            </a:r>
            <a:endParaRPr lang="cs-CZ" sz="96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5140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r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Přemnožení je přirozenou reakcí mikroorganizmů na zvýšené znečištění povrchové vody minerálními látkami (hlavně fosforečnanů a dusíkatých látek).  </a:t>
            </a:r>
          </a:p>
          <a:p>
            <a:pPr algn="ctr"/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Látky se do povrchové vody dostávají z kanalizace našich vesnic a měst, kde není zavedena čistírna odpadních vod. Ve větší míře se ale dostávají do řek a rybníků smýváním z polí, kam se dostaly procesem organického a minerálního hnojení a v nepatrné míře též ze vzduchu a srážek.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16715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r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/>
            </a:r>
            <a:br>
              <a:rPr lang="cs-CZ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cs-CZ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Zvětšená kolonie sinic</a:t>
            </a:r>
            <a:br>
              <a:rPr lang="cs-CZ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endParaRPr lang="cs-CZ" b="1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7737"/>
          <a:stretch/>
        </p:blipFill>
        <p:spPr bwMode="auto">
          <a:xfrm>
            <a:off x="-35226" y="1710000"/>
            <a:ext cx="9179226" cy="514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281357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r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Fosforečnany (fosfáty)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Soli kyseliny (trihydrogen) fosforečné H3PO4.</a:t>
            </a:r>
          </a:p>
          <a:p>
            <a:pPr>
              <a:buFont typeface="Wingdings" pitchFamily="2" charset="2"/>
              <a:buChar char="ü"/>
            </a:pP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Součást pracích prášků</a:t>
            </a:r>
          </a:p>
          <a:p>
            <a:pPr>
              <a:buFont typeface="Wingdings" pitchFamily="2" charset="2"/>
              <a:buChar char="ü"/>
            </a:pP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Změkčují vodu a zlepšují prací účinky prášků</a:t>
            </a:r>
          </a:p>
          <a:p>
            <a:pPr>
              <a:buFont typeface="Wingdings" pitchFamily="2" charset="2"/>
              <a:buChar char="ü"/>
            </a:pPr>
            <a:r>
              <a:rPr lang="cs-CZ" sz="3600" b="1" dirty="0" smtClean="0">
                <a:solidFill>
                  <a:schemeClr val="accent2">
                    <a:lumMod val="50000"/>
                  </a:schemeClr>
                </a:solidFill>
              </a:rPr>
              <a:t>Součást fosforečných a kombinovaných hnojiv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76489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r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9600" b="1" dirty="0" smtClean="0">
                <a:solidFill>
                  <a:schemeClr val="accent2">
                    <a:lumMod val="50000"/>
                  </a:schemeClr>
                </a:solidFill>
              </a:rPr>
              <a:t>H PO</a:t>
            </a:r>
            <a:endParaRPr lang="cs-CZ" sz="96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2365426"/>
            <a:ext cx="3846000" cy="360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5600213" y="836712"/>
            <a:ext cx="4320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>
                <a:solidFill>
                  <a:schemeClr val="accent2">
                    <a:lumMod val="50000"/>
                  </a:schemeClr>
                </a:solidFill>
              </a:rPr>
              <a:t>4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4021623" y="869860"/>
            <a:ext cx="4320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accent2">
                    <a:lumMod val="50000"/>
                  </a:schemeClr>
                </a:solidFill>
              </a:rPr>
              <a:t>3</a:t>
            </a:r>
            <a:endParaRPr lang="cs-CZ" sz="5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4100" name="Picture 4" descr="C:\Users\Admin\Desktop\800px-Phosphoric-acid-2D-dimensions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92" y="2616495"/>
            <a:ext cx="4402884" cy="306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0579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r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7" name="Picture 7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017" t="34483" r="3911" b="-1504"/>
          <a:stretch/>
        </p:blipFill>
        <p:spPr bwMode="auto">
          <a:xfrm>
            <a:off x="1187624" y="332656"/>
            <a:ext cx="6929034" cy="388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344" y="3032994"/>
            <a:ext cx="3560763" cy="3530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035594"/>
            <a:ext cx="3553475" cy="352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597331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r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143000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2">
                    <a:lumMod val="50000"/>
                  </a:schemeClr>
                </a:solidFill>
              </a:rPr>
              <a:t>Dusíkaté látky</a:t>
            </a:r>
            <a:endParaRPr lang="cs-CZ" sz="54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332037"/>
            <a:ext cx="8229600" cy="4525963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Souhrnné označení pro celou řadu látek obsahujících ve svých molekulách atomy dusíku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Nejčastěji jsou to dusičnany</a:t>
            </a:r>
          </a:p>
          <a:p>
            <a:pPr>
              <a:buFont typeface="Wingdings" pitchFamily="2" charset="2"/>
              <a:buChar char="ü"/>
            </a:pPr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V molekule obsahují dusičnanový anion NO3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505494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r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2">
                    <a:lumMod val="50000"/>
                  </a:schemeClr>
                </a:solidFill>
              </a:rPr>
              <a:t>Dusičnany</a:t>
            </a:r>
            <a:endParaRPr lang="cs-CZ" sz="6000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418" t="9832" r="8621" b="12665"/>
          <a:stretch/>
        </p:blipFill>
        <p:spPr bwMode="auto">
          <a:xfrm>
            <a:off x="2483768" y="1924503"/>
            <a:ext cx="4267201" cy="393469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124482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r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Důsledky a zdravotní rizika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988840"/>
            <a:ext cx="8229600" cy="4525963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Kvetoucí voda způsobuje ztráty provozovatelům koupališť a jiných zařízení tohoto typu. </a:t>
            </a:r>
          </a:p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Koupat se v kvetoucí vodě je nebezpečné. Hrozí silné alergické reakce, popř. další komplikace.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96842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r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26773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r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735" y="-34636"/>
            <a:ext cx="2350530" cy="352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735" y="3365612"/>
            <a:ext cx="2350530" cy="352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347864" y="4077072"/>
            <a:ext cx="4572000" cy="2585323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Prof</a:t>
            </a:r>
            <a:r>
              <a:rPr lang="cs-CZ" sz="2400" b="1" dirty="0">
                <a:solidFill>
                  <a:schemeClr val="accent2">
                    <a:lumMod val="50000"/>
                  </a:schemeClr>
                </a:solidFill>
              </a:rPr>
              <a:t>. Ing. František Pochylý, CSc., a prof. Ing. Blahoslav Maršálek, CSc</a:t>
            </a:r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. </a:t>
            </a:r>
            <a:r>
              <a:rPr lang="cs-CZ" sz="2400" b="1" dirty="0" smtClean="0">
                <a:solidFill>
                  <a:srgbClr val="C00000"/>
                </a:solidFill>
              </a:rPr>
              <a:t>přišli na způsob jak omezit tvorbu sinic. </a:t>
            </a:r>
            <a:endParaRPr lang="cs-CZ" sz="2400" b="1" dirty="0">
              <a:solidFill>
                <a:srgbClr val="C00000"/>
              </a:solidFill>
            </a:endParaRPr>
          </a:p>
          <a:p>
            <a:pPr algn="ctr"/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Vysoké </a:t>
            </a:r>
            <a:r>
              <a:rPr lang="cs-CZ" sz="2400" b="1" dirty="0">
                <a:solidFill>
                  <a:schemeClr val="accent2">
                    <a:lumMod val="50000"/>
                  </a:schemeClr>
                </a:solidFill>
              </a:rPr>
              <a:t>učení technické v Brně a  Botanický ústav AV ČR</a:t>
            </a:r>
          </a:p>
          <a:p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450495" y="345430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cs-CZ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Nejlepším způsobem, jak se bez chemikálií sinic zbavit, je podpořit jejich konkurenci, například okysličovat spodní vrstvy </a:t>
            </a:r>
            <a:r>
              <a:rPr lang="cs-CZ" b="1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vody</a:t>
            </a:r>
            <a:r>
              <a:rPr lang="cs-CZ" dirty="0" smtClean="0">
                <a:solidFill>
                  <a:schemeClr val="accent2">
                    <a:lumMod val="20000"/>
                    <a:lumOff val="80000"/>
                  </a:schemeClr>
                </a:solidFill>
              </a:rPr>
              <a:t>. </a:t>
            </a:r>
            <a:endParaRPr lang="cs-CZ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802423" y="1268760"/>
            <a:ext cx="5868144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Zařízení je konstruováno tak, že respektuje odlišnosti jednotlivých nádrží. Proto je teleskopické a vodu promíchává šetrně, aniž by vířilo dno, a zároveň zabraňuje </a:t>
            </a:r>
            <a:r>
              <a:rPr lang="cs-CZ" b="1" dirty="0">
                <a:solidFill>
                  <a:schemeClr val="accent2">
                    <a:lumMod val="75000"/>
                  </a:schemeClr>
                </a:solidFill>
              </a:rPr>
              <a:t>sinicím cestu k hladině za světlem. Zařízení je unikátní tím, že využívá znalostí životních strategií sinic, proto svou konstrukcí podporuje růst rozsivek, což je přirozený konkurent sinic. Rozsivky rostou rychleji než sinice, a tak jim spotřebují fosfor jako jejich přirozenou potravu, takže sinicím seberou živiny.</a:t>
            </a:r>
          </a:p>
        </p:txBody>
      </p:sp>
    </p:spTree>
    <p:extLst>
      <p:ext uri="{BB962C8B-B14F-4D97-AF65-F5344CB8AC3E}">
        <p14:creationId xmlns:p14="http://schemas.microsoft.com/office/powerpoint/2010/main" val="19533856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r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 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>
                <a:hlinkClick r:id="rId2"/>
              </a:rPr>
              <a:t>http://cs.wikipedia.org/wiki/Sinice</a:t>
            </a:r>
          </a:p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www.fytoplankton.cz/doc/Vodni_kvety.pdf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www.ceskahlava.cz/index.php?mainpager=page&amp;id=502&amp;csum=fa61f94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09388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1500">
        <p14:ripple dir="ru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161</TotalTime>
  <Words>620</Words>
  <Application>Microsoft Office PowerPoint</Application>
  <PresentationFormat>Předvádění na obrazovce (4:3)</PresentationFormat>
  <Paragraphs>49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systému Office</vt:lpstr>
      <vt:lpstr>Šablona 32</vt:lpstr>
      <vt:lpstr>Prezentace aplikace PowerPoint</vt:lpstr>
      <vt:lpstr>Sinice</vt:lpstr>
      <vt:lpstr>Prezentace aplikace PowerPoint</vt:lpstr>
      <vt:lpstr>Prezentace aplikace PowerPoint</vt:lpstr>
      <vt:lpstr>Prezentace aplikace PowerPoint</vt:lpstr>
      <vt:lpstr>Prezentace aplikace PowerPoint</vt:lpstr>
      <vt:lpstr>Vodní květ</vt:lpstr>
      <vt:lpstr>Prezentace aplikace PowerPoint</vt:lpstr>
      <vt:lpstr>Prezentace aplikace PowerPoint</vt:lpstr>
      <vt:lpstr>Důvody</vt:lpstr>
      <vt:lpstr>Prezentace aplikace PowerPoint</vt:lpstr>
      <vt:lpstr> Zvětšená kolonie sinic </vt:lpstr>
      <vt:lpstr>Fosforečnany (fosfáty)</vt:lpstr>
      <vt:lpstr>H PO</vt:lpstr>
      <vt:lpstr>Prezentace aplikace PowerPoint</vt:lpstr>
      <vt:lpstr>Dusíkaté látky</vt:lpstr>
      <vt:lpstr>Dusičnany</vt:lpstr>
      <vt:lpstr>Důsledky a zdravotní rizika</vt:lpstr>
      <vt:lpstr>Prezentace aplikace PowerPoint</vt:lpstr>
      <vt:lpstr>Prezentace aplikace PowerPoint</vt:lpstr>
      <vt:lpstr>Zdroje: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Admin</cp:lastModifiedBy>
  <cp:revision>62</cp:revision>
  <dcterms:created xsi:type="dcterms:W3CDTF">2011-11-21T18:31:10Z</dcterms:created>
  <dcterms:modified xsi:type="dcterms:W3CDTF">2011-11-22T17:31:49Z</dcterms:modified>
</cp:coreProperties>
</file>