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0B4029A-41E3-49F5-96DC-C4739D083D1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0AD4247-9790-4A65-AFAF-8079DA81A37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 </a:t>
            </a:r>
            <a:r>
              <a:rPr lang="cs-CZ" sz="3200" dirty="0" smtClean="0"/>
              <a:t>4/11</a:t>
            </a:r>
            <a:endParaRPr lang="cs-CZ" sz="3200" dirty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Posuvky a předznamenání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864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01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787208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363272" cy="5073427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14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1400" b="1" dirty="0" err="1"/>
              <a:t>Škola</a:t>
            </a:r>
            <a:r>
              <a:rPr lang="cs-CZ" sz="1400" dirty="0" err="1"/>
              <a:t>:Základní</a:t>
            </a:r>
            <a:r>
              <a:rPr lang="cs-CZ" sz="14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Vypracoval: </a:t>
            </a:r>
            <a:r>
              <a:rPr lang="cs-CZ" sz="1400" dirty="0"/>
              <a:t>Mgr. Bc. </a:t>
            </a:r>
            <a:r>
              <a:rPr lang="cs-CZ" sz="1400" dirty="0" err="1"/>
              <a:t>BcA</a:t>
            </a:r>
            <a:r>
              <a:rPr lang="cs-CZ" sz="14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Období vzniku materiálu: </a:t>
            </a:r>
            <a:r>
              <a:rPr lang="cs-CZ" sz="14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Číslo materiálu:</a:t>
            </a:r>
            <a:r>
              <a:rPr lang="cs-CZ" sz="1400" dirty="0"/>
              <a:t> VY 32 </a:t>
            </a:r>
            <a:r>
              <a:rPr lang="cs-CZ" sz="1400"/>
              <a:t>INOVACE </a:t>
            </a:r>
            <a:r>
              <a:rPr lang="cs-CZ" sz="1400" smtClean="0"/>
              <a:t>4/11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Vzdělávací oblast:</a:t>
            </a:r>
            <a:r>
              <a:rPr lang="cs-CZ" sz="14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Předmět: </a:t>
            </a:r>
            <a:r>
              <a:rPr lang="cs-CZ" sz="14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Ročník: </a:t>
            </a:r>
            <a:r>
              <a:rPr lang="cs-CZ" sz="1400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Klíčová slova: </a:t>
            </a:r>
            <a:r>
              <a:rPr lang="cs-CZ" sz="1400" dirty="0" smtClean="0"/>
              <a:t>posuvky – bé – křížek - předznamenání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cíle vedoucí ke klíčovým kompetencím: </a:t>
            </a:r>
            <a:r>
              <a:rPr lang="cs-CZ" sz="1400" dirty="0"/>
              <a:t>žák charakterizuje pojem </a:t>
            </a:r>
            <a:r>
              <a:rPr lang="cs-CZ" sz="1400" dirty="0" smtClean="0"/>
              <a:t>posuvka – bé – křížek, orientuje se v používání posuvek, používá nabytých znalostí při analýze skladeb i praktických hudebních činnostech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Použité výukové metody: </a:t>
            </a:r>
            <a:r>
              <a:rPr lang="cs-CZ" sz="14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pomůcky: </a:t>
            </a:r>
            <a:r>
              <a:rPr lang="cs-CZ" sz="14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Popis prezentace materiálu: </a:t>
            </a:r>
            <a:r>
              <a:rPr lang="cs-CZ" sz="1400" dirty="0"/>
              <a:t>Prezentace </a:t>
            </a:r>
            <a:r>
              <a:rPr lang="cs-CZ" sz="1400" dirty="0" err="1"/>
              <a:t>Power</a:t>
            </a:r>
            <a:r>
              <a:rPr lang="cs-CZ" sz="14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Způsob hodnocení: </a:t>
            </a:r>
            <a:r>
              <a:rPr lang="cs-CZ" sz="14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Bibliografie:</a:t>
            </a:r>
            <a:r>
              <a:rPr lang="cs-CZ" sz="1400" dirty="0"/>
              <a:t> </a:t>
            </a:r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6136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Posuvky a předznamenání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55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hudebním zápise se používají 3 základní druhy posuvek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Křížek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Bé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odrážka</a:t>
            </a:r>
            <a:endParaRPr lang="cs-CZ" sz="32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7671" y="3573016"/>
            <a:ext cx="1240532" cy="12405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9259" y="2581571"/>
            <a:ext cx="784475" cy="7285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082" y="4813548"/>
            <a:ext cx="247650" cy="101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156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Křížek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Zvyšuje notu o půl tónu</a:t>
            </a:r>
          </a:p>
          <a:p>
            <a:r>
              <a:rPr lang="cs-CZ" sz="3200" dirty="0" smtClean="0"/>
              <a:t>K názvu noty přidáváme příponu -</a:t>
            </a:r>
            <a:r>
              <a:rPr lang="cs-CZ" sz="3200" dirty="0" err="1" smtClean="0"/>
              <a:t>is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478419"/>
            <a:ext cx="941403" cy="874254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378082"/>
              </p:ext>
            </p:extLst>
          </p:nvPr>
        </p:nvGraphicFramePr>
        <p:xfrm>
          <a:off x="179512" y="3851723"/>
          <a:ext cx="8856986" cy="1885820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1656184"/>
                <a:gridCol w="1028686"/>
                <a:gridCol w="1028686"/>
                <a:gridCol w="1028686"/>
                <a:gridCol w="1028686"/>
                <a:gridCol w="1028686"/>
                <a:gridCol w="1028686"/>
                <a:gridCol w="1028686"/>
              </a:tblGrid>
              <a:tr h="94291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Bez posuvky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</a:tr>
              <a:tr h="94291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 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Cis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Dis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Eis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Fis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Gis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Ais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His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</a:tr>
            </a:tbl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06" y="5037693"/>
            <a:ext cx="556661" cy="516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56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Snižuje notu o půl tónu</a:t>
            </a:r>
          </a:p>
          <a:p>
            <a:r>
              <a:rPr lang="cs-CZ" sz="3200" dirty="0" smtClean="0"/>
              <a:t>K názvu noty přidáváme příponu –es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32656"/>
            <a:ext cx="1096516" cy="1096516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1615163"/>
              </p:ext>
            </p:extLst>
          </p:nvPr>
        </p:nvGraphicFramePr>
        <p:xfrm>
          <a:off x="107504" y="3717032"/>
          <a:ext cx="8856986" cy="1885820"/>
        </p:xfrm>
        <a:graphic>
          <a:graphicData uri="http://schemas.openxmlformats.org/drawingml/2006/table">
            <a:tbl>
              <a:tblPr firstRow="1" bandRow="1">
                <a:tableStyleId>{D03447BB-5D67-496B-8E87-E561075AD55C}</a:tableStyleId>
              </a:tblPr>
              <a:tblGrid>
                <a:gridCol w="1656184"/>
                <a:gridCol w="1028686"/>
                <a:gridCol w="1028686"/>
                <a:gridCol w="1028686"/>
                <a:gridCol w="1028686"/>
                <a:gridCol w="1028686"/>
                <a:gridCol w="1028686"/>
                <a:gridCol w="1028686"/>
              </a:tblGrid>
              <a:tr h="94291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Bez posuvky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</a:tr>
              <a:tr h="94291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 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Ces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Des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C00000"/>
                          </a:solidFill>
                        </a:rPr>
                        <a:t>Es</a:t>
                      </a:r>
                      <a:endParaRPr lang="cs-CZ" sz="4000" dirty="0">
                        <a:solidFill>
                          <a:srgbClr val="C00000"/>
                        </a:solidFill>
                      </a:endParaRPr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Fes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Ges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C00000"/>
                          </a:solidFill>
                        </a:rPr>
                        <a:t>As</a:t>
                      </a:r>
                      <a:endParaRPr lang="cs-CZ" sz="4000" dirty="0">
                        <a:solidFill>
                          <a:srgbClr val="C00000"/>
                        </a:solidFill>
                      </a:endParaRPr>
                    </a:p>
                  </a:txBody>
                  <a:tcPr marL="89470" marR="89470" marT="44735" marB="44735"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Hes (bé)</a:t>
                      </a:r>
                      <a:endParaRPr lang="cs-CZ" sz="2800" dirty="0"/>
                    </a:p>
                  </a:txBody>
                  <a:tcPr marL="89470" marR="89470" marT="44735" marB="44735" anchor="ctr"/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869160"/>
            <a:ext cx="548258" cy="54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33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Platnost posuvky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Důležité pravidlo:</a:t>
            </a:r>
          </a:p>
          <a:p>
            <a:pPr marL="0" indent="0">
              <a:buNone/>
            </a:pPr>
            <a:r>
              <a:rPr lang="cs-CZ" sz="3200" b="1" dirty="0" smtClean="0"/>
              <a:t>Posuvka (   ,     ) platí po celý takt!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Příklad: je-li na začátku taktu křížek u noty gis, mění se všechny další noty g v taktu na gis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Křížek nebo bé ruší </a:t>
            </a:r>
            <a:r>
              <a:rPr lang="cs-CZ" sz="3200" b="1" dirty="0" smtClean="0"/>
              <a:t>ODRÁŽKA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914" y="2208534"/>
            <a:ext cx="548258" cy="54825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3286" y="2283608"/>
            <a:ext cx="470701" cy="437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797152"/>
            <a:ext cx="192470" cy="79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49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Předznamenání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Chceme-li, aby křížky nebo bé platily po celou dobu skladby, uvedeme je na začátek skladby jako PŘEDZNAMENÁNÍ</a:t>
            </a:r>
          </a:p>
          <a:p>
            <a:endParaRPr lang="cs-CZ" sz="3200" dirty="0"/>
          </a:p>
          <a:p>
            <a:r>
              <a:rPr lang="cs-CZ" sz="3200" dirty="0" smtClean="0"/>
              <a:t>PŘEDZNAMENÁNÍ se píše mezi houslový klíč a taktové označení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605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97" b="36201"/>
          <a:stretch/>
        </p:blipFill>
        <p:spPr>
          <a:xfrm>
            <a:off x="1691680" y="2996952"/>
            <a:ext cx="5870412" cy="1591788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H="1" flipV="1">
            <a:off x="2051720" y="2636912"/>
            <a:ext cx="43204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203848" y="2348880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779912" y="4221088"/>
            <a:ext cx="0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03744" y="2046620"/>
            <a:ext cx="2084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Houslový klíč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43249" y="1825660"/>
            <a:ext cx="2456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Předznamenání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46886" y="5620598"/>
            <a:ext cx="26660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Taktové označení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1415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Psaní předznamenání má svá pevná pravidla</a:t>
            </a:r>
          </a:p>
          <a:p>
            <a:r>
              <a:rPr lang="cs-CZ" sz="3200" dirty="0" smtClean="0"/>
              <a:t>Křížky i bé mají svoje přesně dané pořadí, které nelze měnit</a:t>
            </a:r>
          </a:p>
          <a:p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273314"/>
            <a:ext cx="2880320" cy="26060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680" y="3273314"/>
            <a:ext cx="2808312" cy="2478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29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49</TotalTime>
  <Words>296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Prezentace aplikace PowerPoint</vt:lpstr>
      <vt:lpstr>Posuvky a předznamenání</vt:lpstr>
      <vt:lpstr>Prezentace aplikace PowerPoint</vt:lpstr>
      <vt:lpstr>Křížek </vt:lpstr>
      <vt:lpstr>Bé </vt:lpstr>
      <vt:lpstr>Platnost posuvky</vt:lpstr>
      <vt:lpstr>Předznamenání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Posuvky a předznamenání</dc:title>
  <dc:creator>0JXR</dc:creator>
  <cp:lastModifiedBy>Učitel</cp:lastModifiedBy>
  <cp:revision>11</cp:revision>
  <dcterms:created xsi:type="dcterms:W3CDTF">2013-01-21T17:52:58Z</dcterms:created>
  <dcterms:modified xsi:type="dcterms:W3CDTF">2013-06-17T07:22:02Z</dcterms:modified>
</cp:coreProperties>
</file>