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2E67990-C23B-48EF-A1B2-015D3296EF05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DA491C0B-6998-438D-95DD-2F06D72EE4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v7vng1k-O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k9ASyG6jag" TargetMode="External"/><Relationship Id="rId2" Type="http://schemas.openxmlformats.org/officeDocument/2006/relationships/hyperlink" Target="http://www.youtube.com/watch?v=c1iZXyWLnX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1"/>
            <a:ext cx="8407893" cy="4407408"/>
          </a:xfrm>
        </p:spPr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4/12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Rondo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972" y="26064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0"/>
            <a:ext cx="8439473" cy="4806273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2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200" b="1" dirty="0" err="1"/>
              <a:t>Škola</a:t>
            </a:r>
            <a:r>
              <a:rPr lang="cs-CZ" sz="1200" dirty="0" err="1"/>
              <a:t>:Základní</a:t>
            </a:r>
            <a:r>
              <a:rPr lang="cs-CZ" sz="12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Vypracoval: </a:t>
            </a:r>
            <a:r>
              <a:rPr lang="cs-CZ" sz="1200" dirty="0"/>
              <a:t>Mgr. Bc. </a:t>
            </a:r>
            <a:r>
              <a:rPr lang="cs-CZ" sz="1200" dirty="0" err="1"/>
              <a:t>BcA</a:t>
            </a:r>
            <a:r>
              <a:rPr lang="cs-CZ" sz="12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Období vzniku materiálu: </a:t>
            </a:r>
            <a:r>
              <a:rPr lang="cs-CZ" sz="12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Číslo materiálu:</a:t>
            </a:r>
            <a:r>
              <a:rPr lang="cs-CZ" sz="1200" dirty="0"/>
              <a:t> VY 32 </a:t>
            </a:r>
            <a:r>
              <a:rPr lang="cs-CZ" sz="1200"/>
              <a:t>INOVACE </a:t>
            </a:r>
            <a:r>
              <a:rPr lang="cs-CZ" sz="1200" smtClean="0"/>
              <a:t>4/12</a:t>
            </a:r>
            <a:endParaRPr lang="cs-CZ" sz="1200" dirty="0"/>
          </a:p>
          <a:p>
            <a:pPr>
              <a:lnSpc>
                <a:spcPct val="120000"/>
              </a:lnSpc>
            </a:pPr>
            <a:r>
              <a:rPr lang="cs-CZ" sz="1200" b="1" dirty="0"/>
              <a:t>Vzdělávací oblast:</a:t>
            </a:r>
            <a:r>
              <a:rPr lang="cs-CZ" sz="12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Předmět: </a:t>
            </a:r>
            <a:r>
              <a:rPr lang="cs-CZ" sz="12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Ročník: </a:t>
            </a:r>
            <a:r>
              <a:rPr lang="cs-CZ" sz="1200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Klíčová slova: </a:t>
            </a:r>
            <a:r>
              <a:rPr lang="cs-CZ" sz="1200" dirty="0"/>
              <a:t>hudební forma – </a:t>
            </a:r>
            <a:r>
              <a:rPr lang="cs-CZ" sz="1200" dirty="0" smtClean="0"/>
              <a:t>rondo- </a:t>
            </a:r>
            <a:r>
              <a:rPr lang="cs-CZ" sz="1200" dirty="0"/>
              <a:t>obecná charakteristika </a:t>
            </a:r>
            <a:endParaRPr lang="cs-CZ" sz="1200" dirty="0" smtClean="0"/>
          </a:p>
          <a:p>
            <a:pPr>
              <a:lnSpc>
                <a:spcPct val="120000"/>
              </a:lnSpc>
            </a:pPr>
            <a:r>
              <a:rPr lang="cs-CZ" sz="1200" b="1" dirty="0" smtClean="0"/>
              <a:t>Předpokládané </a:t>
            </a:r>
            <a:r>
              <a:rPr lang="cs-CZ" sz="1200" b="1" dirty="0"/>
              <a:t>cíle vedoucí ke klíčovým kompetencím: </a:t>
            </a:r>
            <a:r>
              <a:rPr lang="cs-CZ" sz="1200" dirty="0"/>
              <a:t>žák charakterizuje pojem </a:t>
            </a:r>
            <a:r>
              <a:rPr lang="cs-CZ" sz="1200" dirty="0" smtClean="0"/>
              <a:t>rondo, </a:t>
            </a:r>
            <a:r>
              <a:rPr lang="cs-CZ" sz="1200" dirty="0"/>
              <a:t>nabyté znalosti prakticky aplikuje při analýze skladeb i při praktických hudebních činnostech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Použité výukové metody: </a:t>
            </a:r>
            <a:r>
              <a:rPr lang="cs-CZ" sz="12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Předpokládané pomůcky: </a:t>
            </a:r>
            <a:r>
              <a:rPr lang="cs-CZ" sz="12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Popis prezentace materiálu: </a:t>
            </a:r>
            <a:r>
              <a:rPr lang="cs-CZ" sz="1200" dirty="0"/>
              <a:t>Prezentace </a:t>
            </a:r>
            <a:r>
              <a:rPr lang="cs-CZ" sz="1200" dirty="0" err="1"/>
              <a:t>Power</a:t>
            </a:r>
            <a:r>
              <a:rPr lang="cs-CZ" sz="12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Způsob hodnocení: </a:t>
            </a:r>
            <a:r>
              <a:rPr lang="cs-CZ" sz="12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Bibliografie:</a:t>
            </a:r>
            <a:r>
              <a:rPr lang="cs-CZ" sz="1200" dirty="0"/>
              <a:t> </a:t>
            </a:r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154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Rondo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60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/>
              <a:t>„rondo“ </a:t>
            </a:r>
            <a:r>
              <a:rPr lang="cs-CZ" sz="3200" dirty="0" smtClean="0"/>
              <a:t>znamená kruh, nebo kolečko</a:t>
            </a:r>
          </a:p>
          <a:p>
            <a:endParaRPr lang="cs-CZ" sz="3200" dirty="0"/>
          </a:p>
          <a:p>
            <a:r>
              <a:rPr lang="cs-CZ" sz="3200" dirty="0" smtClean="0"/>
              <a:t>V hudbě rondo = hudební forma, ve které se nějaká část stále stejně nejméně třikrát opakuje a je proložena částmi, které přinášejí novou hudbu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59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Rondo můžeme </a:t>
            </a:r>
            <a:r>
              <a:rPr lang="cs-CZ" sz="3200" dirty="0" err="1" smtClean="0"/>
              <a:t>schématicky</a:t>
            </a:r>
            <a:r>
              <a:rPr lang="cs-CZ" sz="3200" dirty="0" smtClean="0"/>
              <a:t> znázornit následovně:</a:t>
            </a:r>
          </a:p>
          <a:p>
            <a:endParaRPr lang="cs-CZ" sz="3200" dirty="0"/>
          </a:p>
          <a:p>
            <a:r>
              <a:rPr lang="cs-CZ" sz="3200" dirty="0" smtClean="0"/>
              <a:t>A – B – A – C – A – D – A – E - ... </a:t>
            </a:r>
          </a:p>
          <a:p>
            <a:endParaRPr lang="cs-CZ" sz="3200" dirty="0"/>
          </a:p>
          <a:p>
            <a:r>
              <a:rPr lang="cs-CZ" sz="3200" b="1" dirty="0" smtClean="0"/>
              <a:t>A</a:t>
            </a:r>
            <a:r>
              <a:rPr lang="cs-CZ" sz="3200" dirty="0" smtClean="0"/>
              <a:t> = část, která se několikrát navrací</a:t>
            </a:r>
          </a:p>
          <a:p>
            <a:r>
              <a:rPr lang="cs-CZ" sz="3200" b="1" dirty="0" smtClean="0"/>
              <a:t>B, C, D, E… </a:t>
            </a:r>
            <a:r>
              <a:rPr lang="cs-CZ" sz="3200" dirty="0" smtClean="0"/>
              <a:t>= části, které jsou hudebně 			 odlišné od části A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Schématické znázornění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43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Mezi nejznámější rondo patří píseň </a:t>
            </a:r>
            <a:r>
              <a:rPr lang="cs-CZ" sz="3600" b="1" dirty="0" smtClean="0"/>
              <a:t>Pějme píseň dokola</a:t>
            </a:r>
          </a:p>
          <a:p>
            <a:pPr lvl="1"/>
            <a:r>
              <a:rPr lang="cs-CZ" sz="3200" dirty="0" smtClean="0"/>
              <a:t>Tato píseň se neustále opakuje a mezi ní se vkládají písně jiné</a:t>
            </a:r>
          </a:p>
          <a:p>
            <a:pPr lvl="1"/>
            <a:endParaRPr lang="cs-CZ" sz="3200" dirty="0" smtClean="0"/>
          </a:p>
          <a:p>
            <a:pPr lvl="1" algn="just"/>
            <a:r>
              <a:rPr lang="cs-CZ" sz="3200" dirty="0" smtClean="0"/>
              <a:t>Aby šlo o rondo, musí se píseň Pějme píseň dokola alespoň třikrát zopakovat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Pějme píseň dokola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442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Rondo zkomponoval snad každý slavný skladatel</a:t>
            </a:r>
          </a:p>
          <a:p>
            <a:endParaRPr lang="cs-CZ" sz="3200" dirty="0" smtClean="0"/>
          </a:p>
          <a:p>
            <a:r>
              <a:rPr lang="cs-CZ" sz="3200" dirty="0" smtClean="0"/>
              <a:t>U následujících ukázek urči, kolikrát se opakuje  část A</a:t>
            </a:r>
          </a:p>
          <a:p>
            <a:endParaRPr lang="cs-CZ" sz="3200" dirty="0" smtClean="0"/>
          </a:p>
          <a:p>
            <a:r>
              <a:rPr lang="cs-CZ" sz="3200" dirty="0" smtClean="0"/>
              <a:t>W. A. Mozart: 3.věta Rondo z klavírní sonáty C dur „</a:t>
            </a:r>
            <a:r>
              <a:rPr lang="cs-CZ" sz="3200" dirty="0" err="1" smtClean="0"/>
              <a:t>Facile</a:t>
            </a:r>
            <a:r>
              <a:rPr lang="cs-CZ" sz="3200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hlinkClick r:id="rId2"/>
              </a:rPr>
              <a:t>http://www.youtube.com/watch?v=mv7vng1k-Ok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Rondo ve vážné hudbě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2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 Ludwig van Beethoven: Pro Elišku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http://www.youtube.com/watch?v=c1iZXyWLnXg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457200" indent="-457200"/>
            <a:r>
              <a:rPr lang="cs-CZ" sz="3200" dirty="0" smtClean="0"/>
              <a:t>Ludwig van Beethoven: Žal nad ztraceným grošem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http://www.youtube.com/watch?v=Zk9ASyG6jag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89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40</TotalTime>
  <Words>298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Mřížka</vt:lpstr>
      <vt:lpstr>Prezentace aplikace PowerPoint</vt:lpstr>
      <vt:lpstr>Prezentace aplikace PowerPoint</vt:lpstr>
      <vt:lpstr>Rondo</vt:lpstr>
      <vt:lpstr>Prezentace aplikace PowerPoint</vt:lpstr>
      <vt:lpstr>Schématické znázornění</vt:lpstr>
      <vt:lpstr>Pějme píseň dokola</vt:lpstr>
      <vt:lpstr>Rondo ve vážné hudbě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Rondo</dc:title>
  <dc:creator>0JXR</dc:creator>
  <cp:lastModifiedBy>Učitel</cp:lastModifiedBy>
  <cp:revision>10</cp:revision>
  <dcterms:created xsi:type="dcterms:W3CDTF">2013-01-22T18:28:37Z</dcterms:created>
  <dcterms:modified xsi:type="dcterms:W3CDTF">2013-06-17T07:12:51Z</dcterms:modified>
</cp:coreProperties>
</file>