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64" r:id="rId3"/>
    <p:sldId id="256" r:id="rId4"/>
    <p:sldId id="257" r:id="rId5"/>
    <p:sldId id="262" r:id="rId6"/>
    <p:sldId id="258" r:id="rId7"/>
    <p:sldId id="259" r:id="rId8"/>
    <p:sldId id="261" r:id="rId9"/>
    <p:sldId id="26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117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ál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108D38-8B5F-4E5C-A2BA-DEC5EB2F39FE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452D863-0AA8-4910-BDD4-5DAA32D2C70A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FC108D38-8B5F-4E5C-A2BA-DEC5EB2F39FE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C452D863-0AA8-4910-BDD4-5DAA32D2C70A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108D38-8B5F-4E5C-A2BA-DEC5EB2F39FE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52D863-0AA8-4910-BDD4-5DAA32D2C70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108D38-8B5F-4E5C-A2BA-DEC5EB2F39FE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52D863-0AA8-4910-BDD4-5DAA32D2C70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52D863-0AA8-4910-BDD4-5DAA32D2C70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108D38-8B5F-4E5C-A2BA-DEC5EB2F39FE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10" name="Přímá spojnice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108D38-8B5F-4E5C-A2BA-DEC5EB2F39FE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52D863-0AA8-4910-BDD4-5DAA32D2C70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108D38-8B5F-4E5C-A2BA-DEC5EB2F39FE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52D863-0AA8-4910-BDD4-5DAA32D2C70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FC108D38-8B5F-4E5C-A2BA-DEC5EB2F39FE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452D863-0AA8-4910-BDD4-5DAA32D2C70A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108D38-8B5F-4E5C-A2BA-DEC5EB2F39FE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452D863-0AA8-4910-BDD4-5DAA32D2C70A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108D38-8B5F-4E5C-A2BA-DEC5EB2F39FE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52D863-0AA8-4910-BDD4-5DAA32D2C70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108D38-8B5F-4E5C-A2BA-DEC5EB2F39FE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52D863-0AA8-4910-BDD4-5DAA32D2C70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FC108D38-8B5F-4E5C-A2BA-DEC5EB2F39FE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C452D863-0AA8-4910-BDD4-5DAA32D2C70A}" type="slidenum">
              <a:rPr lang="cs-CZ" smtClean="0"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b="1" dirty="0"/>
              <a:t>Číslo materiálu: </a:t>
            </a:r>
            <a:r>
              <a:rPr lang="cs-CZ" sz="2800" dirty="0"/>
              <a:t>VY 32 INOVACE  </a:t>
            </a:r>
            <a:r>
              <a:rPr lang="cs-CZ" sz="2800" dirty="0" smtClean="0"/>
              <a:t>4/13</a:t>
            </a:r>
            <a:endParaRPr lang="cs-CZ" sz="2800" dirty="0"/>
          </a:p>
          <a:p>
            <a:endParaRPr lang="cs-CZ" sz="2800" dirty="0"/>
          </a:p>
          <a:p>
            <a:pPr marL="0" indent="0">
              <a:buNone/>
            </a:pPr>
            <a:r>
              <a:rPr lang="cs-CZ" sz="2800" dirty="0"/>
              <a:t>  </a:t>
            </a:r>
          </a:p>
          <a:p>
            <a:r>
              <a:rPr lang="cs-CZ" sz="2800" b="1" dirty="0"/>
              <a:t>Název materiálu: </a:t>
            </a:r>
            <a:r>
              <a:rPr lang="cs-CZ" sz="2800" dirty="0" smtClean="0"/>
              <a:t>Rytmus</a:t>
            </a:r>
            <a:endParaRPr lang="cs-CZ" sz="2800" dirty="0"/>
          </a:p>
          <a:p>
            <a:endParaRPr lang="cs-CZ" sz="2800" dirty="0"/>
          </a:p>
          <a:p>
            <a:endParaRPr lang="cs-CZ" sz="2800" dirty="0"/>
          </a:p>
          <a:p>
            <a:r>
              <a:rPr lang="cs-CZ" sz="2800" b="1" dirty="0"/>
              <a:t>Zpracoval:</a:t>
            </a:r>
            <a:r>
              <a:rPr lang="cs-CZ" sz="2800" dirty="0"/>
              <a:t> Mgr. Bc. </a:t>
            </a:r>
            <a:r>
              <a:rPr lang="cs-CZ" sz="2800" dirty="0" err="1"/>
              <a:t>BcA</a:t>
            </a:r>
            <a:r>
              <a:rPr lang="cs-CZ" sz="2800" dirty="0"/>
              <a:t>. Michal Jančík</a:t>
            </a:r>
          </a:p>
          <a:p>
            <a:endParaRPr lang="cs-CZ" sz="2800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4401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cs-CZ" b="1" u="sng" dirty="0"/>
              <a:t>ANOTACE</a:t>
            </a:r>
          </a:p>
          <a:p>
            <a:pPr>
              <a:lnSpc>
                <a:spcPct val="120000"/>
              </a:lnSpc>
            </a:pPr>
            <a:r>
              <a:rPr lang="cs-CZ" b="1" dirty="0" err="1"/>
              <a:t>Škola</a:t>
            </a:r>
            <a:r>
              <a:rPr lang="cs-CZ" dirty="0" err="1"/>
              <a:t>:Základní</a:t>
            </a:r>
            <a:r>
              <a:rPr lang="cs-CZ" dirty="0"/>
              <a:t> škola Brno, Jana Babáka 1</a:t>
            </a:r>
          </a:p>
          <a:p>
            <a:pPr>
              <a:lnSpc>
                <a:spcPct val="120000"/>
              </a:lnSpc>
            </a:pPr>
            <a:r>
              <a:rPr lang="cs-CZ" b="1" dirty="0"/>
              <a:t>Vypracoval: </a:t>
            </a:r>
            <a:r>
              <a:rPr lang="cs-CZ" dirty="0"/>
              <a:t>Mgr. Bc. </a:t>
            </a:r>
            <a:r>
              <a:rPr lang="cs-CZ" dirty="0" err="1"/>
              <a:t>BcA</a:t>
            </a:r>
            <a:r>
              <a:rPr lang="cs-CZ" dirty="0"/>
              <a:t>. Michal Jančík</a:t>
            </a:r>
          </a:p>
          <a:p>
            <a:pPr>
              <a:lnSpc>
                <a:spcPct val="120000"/>
              </a:lnSpc>
            </a:pPr>
            <a:r>
              <a:rPr lang="cs-CZ" b="1" dirty="0"/>
              <a:t>Období vzniku materiálu: </a:t>
            </a:r>
            <a:r>
              <a:rPr lang="cs-CZ" dirty="0"/>
              <a:t>školní rok 2011/2012</a:t>
            </a:r>
          </a:p>
          <a:p>
            <a:pPr>
              <a:lnSpc>
                <a:spcPct val="120000"/>
              </a:lnSpc>
            </a:pPr>
            <a:r>
              <a:rPr lang="cs-CZ" b="1" dirty="0"/>
              <a:t>Číslo materiálu:</a:t>
            </a:r>
            <a:r>
              <a:rPr lang="cs-CZ" dirty="0"/>
              <a:t> VY 32 </a:t>
            </a:r>
            <a:r>
              <a:rPr lang="cs-CZ"/>
              <a:t>INOVACE </a:t>
            </a:r>
            <a:r>
              <a:rPr lang="cs-CZ" smtClean="0"/>
              <a:t>4/13</a:t>
            </a:r>
            <a:endParaRPr lang="cs-CZ" dirty="0"/>
          </a:p>
          <a:p>
            <a:pPr>
              <a:lnSpc>
                <a:spcPct val="120000"/>
              </a:lnSpc>
            </a:pPr>
            <a:r>
              <a:rPr lang="cs-CZ" b="1" dirty="0"/>
              <a:t>Vzdělávací oblast:</a:t>
            </a:r>
            <a:r>
              <a:rPr lang="cs-CZ" dirty="0"/>
              <a:t> Umění a kultura</a:t>
            </a:r>
          </a:p>
          <a:p>
            <a:pPr>
              <a:lnSpc>
                <a:spcPct val="120000"/>
              </a:lnSpc>
            </a:pPr>
            <a:r>
              <a:rPr lang="cs-CZ" b="1" dirty="0"/>
              <a:t>Předmět: </a:t>
            </a:r>
            <a:r>
              <a:rPr lang="cs-CZ" dirty="0"/>
              <a:t>Hudební výchova</a:t>
            </a:r>
          </a:p>
          <a:p>
            <a:pPr>
              <a:lnSpc>
                <a:spcPct val="120000"/>
              </a:lnSpc>
            </a:pPr>
            <a:r>
              <a:rPr lang="cs-CZ" b="1" dirty="0"/>
              <a:t>Ročník: </a:t>
            </a:r>
            <a:r>
              <a:rPr lang="cs-CZ" dirty="0"/>
              <a:t>IV., V. ročník</a:t>
            </a:r>
          </a:p>
          <a:p>
            <a:pPr>
              <a:lnSpc>
                <a:spcPct val="120000"/>
              </a:lnSpc>
            </a:pPr>
            <a:r>
              <a:rPr lang="cs-CZ" b="1" dirty="0"/>
              <a:t>Klíčová slova: </a:t>
            </a:r>
            <a:r>
              <a:rPr lang="cs-CZ" dirty="0"/>
              <a:t>složky hudební řeči </a:t>
            </a:r>
            <a:r>
              <a:rPr lang="cs-CZ" dirty="0" smtClean="0"/>
              <a:t>– rytmus – takt – metrum - tempo</a:t>
            </a:r>
            <a:endParaRPr lang="cs-CZ" dirty="0"/>
          </a:p>
          <a:p>
            <a:pPr>
              <a:lnSpc>
                <a:spcPct val="120000"/>
              </a:lnSpc>
            </a:pPr>
            <a:r>
              <a:rPr lang="cs-CZ" b="1" dirty="0"/>
              <a:t>Předpokládané cíle vedoucí ke klíčovým kompetencím: </a:t>
            </a:r>
            <a:r>
              <a:rPr lang="cs-CZ" dirty="0"/>
              <a:t>žák charakterizuje </a:t>
            </a:r>
            <a:r>
              <a:rPr lang="cs-CZ" dirty="0" smtClean="0"/>
              <a:t>pojmy rytmus-takt-metrum-tempo, </a:t>
            </a:r>
            <a:r>
              <a:rPr lang="cs-CZ" dirty="0"/>
              <a:t>prakticky </a:t>
            </a:r>
            <a:r>
              <a:rPr lang="cs-CZ" dirty="0" smtClean="0"/>
              <a:t>je </a:t>
            </a:r>
            <a:r>
              <a:rPr lang="cs-CZ" dirty="0"/>
              <a:t>aplikuje při analýze znějící </a:t>
            </a:r>
            <a:r>
              <a:rPr lang="cs-CZ" dirty="0" smtClean="0"/>
              <a:t>hudby i při praktických hudebních činnostech</a:t>
            </a:r>
          </a:p>
          <a:p>
            <a:pPr>
              <a:lnSpc>
                <a:spcPct val="120000"/>
              </a:lnSpc>
            </a:pPr>
            <a:r>
              <a:rPr lang="cs-CZ" b="1" dirty="0" smtClean="0"/>
              <a:t>Použité </a:t>
            </a:r>
            <a:r>
              <a:rPr lang="cs-CZ" b="1" dirty="0"/>
              <a:t>výukové metody: </a:t>
            </a:r>
            <a:r>
              <a:rPr lang="cs-CZ" dirty="0"/>
              <a:t>frontální výuka, skupinová práce</a:t>
            </a:r>
          </a:p>
          <a:p>
            <a:pPr>
              <a:lnSpc>
                <a:spcPct val="120000"/>
              </a:lnSpc>
            </a:pPr>
            <a:r>
              <a:rPr lang="cs-CZ" b="1" dirty="0"/>
              <a:t>Předpokládané pomůcky: </a:t>
            </a:r>
            <a:r>
              <a:rPr lang="cs-CZ" dirty="0"/>
              <a:t>notebook, interaktivní tabule</a:t>
            </a:r>
          </a:p>
          <a:p>
            <a:pPr>
              <a:lnSpc>
                <a:spcPct val="120000"/>
              </a:lnSpc>
            </a:pPr>
            <a:r>
              <a:rPr lang="cs-CZ" b="1" dirty="0"/>
              <a:t>Popis prezentace materiálu: </a:t>
            </a:r>
            <a:r>
              <a:rPr lang="cs-CZ" dirty="0"/>
              <a:t>Prezentace </a:t>
            </a:r>
            <a:r>
              <a:rPr lang="cs-CZ" dirty="0" err="1"/>
              <a:t>Power</a:t>
            </a:r>
            <a:r>
              <a:rPr lang="cs-CZ" dirty="0"/>
              <a:t> Point</a:t>
            </a:r>
          </a:p>
          <a:p>
            <a:pPr>
              <a:lnSpc>
                <a:spcPct val="120000"/>
              </a:lnSpc>
            </a:pPr>
            <a:r>
              <a:rPr lang="cs-CZ" b="1" dirty="0"/>
              <a:t>Způsob hodnocení: </a:t>
            </a:r>
            <a:r>
              <a:rPr lang="cs-CZ" dirty="0"/>
              <a:t>ústní</a:t>
            </a:r>
          </a:p>
          <a:p>
            <a:pPr>
              <a:lnSpc>
                <a:spcPct val="120000"/>
              </a:lnSpc>
            </a:pPr>
            <a:r>
              <a:rPr lang="cs-CZ" b="1" dirty="0"/>
              <a:t>Bibliografie:</a:t>
            </a:r>
            <a:r>
              <a:rPr lang="cs-CZ" dirty="0"/>
              <a:t> 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1089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Rytmus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02303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3200" dirty="0" smtClean="0"/>
              <a:t>= střídání různě dlouhých not a pomlk</a:t>
            </a:r>
          </a:p>
          <a:p>
            <a:pPr marL="0" indent="0">
              <a:buNone/>
            </a:pPr>
            <a:endParaRPr lang="cs-CZ" sz="3200" dirty="0" smtClean="0"/>
          </a:p>
          <a:p>
            <a:r>
              <a:rPr lang="cs-CZ" sz="3200" dirty="0" smtClean="0"/>
              <a:t>abychom se v hudbě lépe orientovali, je rytmus rozčleněn do </a:t>
            </a:r>
            <a:r>
              <a:rPr lang="cs-CZ" sz="3200" b="1" dirty="0" smtClean="0"/>
              <a:t>taktů</a:t>
            </a:r>
          </a:p>
          <a:p>
            <a:endParaRPr lang="cs-CZ" sz="3200" dirty="0"/>
          </a:p>
          <a:p>
            <a:r>
              <a:rPr lang="cs-CZ" sz="3200" dirty="0" smtClean="0"/>
              <a:t>Rytmus můžeme dělit na: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200" dirty="0" smtClean="0"/>
              <a:t>jednoduchý</a:t>
            </a:r>
          </a:p>
          <a:p>
            <a:pPr marL="514350" indent="-514350">
              <a:buFont typeface="+mj-lt"/>
              <a:buAutoNum type="arabicPeriod"/>
            </a:pPr>
            <a:endParaRPr lang="cs-CZ" sz="32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3200" dirty="0" smtClean="0"/>
              <a:t>složitý</a:t>
            </a:r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Rytmus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13001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dirty="0" smtClean="0"/>
              <a:t>TAKT = krátký úsek hudební skladby </a:t>
            </a:r>
          </a:p>
          <a:p>
            <a:pPr marL="0" indent="0">
              <a:buNone/>
            </a:pPr>
            <a:r>
              <a:rPr lang="cs-CZ" sz="3200" dirty="0" smtClean="0"/>
              <a:t>              -  začíná a končí </a:t>
            </a:r>
            <a:r>
              <a:rPr lang="cs-CZ" sz="3200" b="1" dirty="0" smtClean="0"/>
              <a:t>taktovou čarou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3212976"/>
            <a:ext cx="7632848" cy="28123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8295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200" dirty="0" smtClean="0"/>
              <a:t>S rytmem také souvisí tzv. METRUM</a:t>
            </a:r>
          </a:p>
          <a:p>
            <a:endParaRPr lang="cs-CZ" sz="3200" dirty="0" smtClean="0"/>
          </a:p>
          <a:p>
            <a:r>
              <a:rPr lang="cs-CZ" sz="3200" b="1" dirty="0" smtClean="0"/>
              <a:t>METRUM</a:t>
            </a:r>
            <a:r>
              <a:rPr lang="cs-CZ" sz="3200" dirty="0" smtClean="0"/>
              <a:t> = střídání těžkých a lehkých dob </a:t>
            </a:r>
          </a:p>
          <a:p>
            <a:pPr marL="0" indent="0">
              <a:buNone/>
            </a:pPr>
            <a:r>
              <a:rPr lang="cs-CZ" sz="3200" dirty="0" smtClean="0"/>
              <a:t>                      -  ve 2/4 taktu je první doba 			       těžká, druhá doba lehká</a:t>
            </a:r>
          </a:p>
          <a:p>
            <a:endParaRPr lang="cs-CZ" sz="3200" dirty="0" smtClean="0"/>
          </a:p>
          <a:p>
            <a:pPr marL="0" indent="0">
              <a:buNone/>
            </a:pPr>
            <a:r>
              <a:rPr lang="cs-CZ" sz="3200" dirty="0" smtClean="0"/>
              <a:t>                      -  ve 3/4 taktu je první doba 			       těžká, druhá a třetí doba je 			       lehká</a:t>
            </a:r>
          </a:p>
          <a:p>
            <a:endParaRPr lang="cs-CZ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15571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smtClean="0"/>
              <a:t>                         -  ve 4/4 taktu je první doba 			</a:t>
            </a:r>
            <a:r>
              <a:rPr lang="cs-CZ" sz="3200" dirty="0"/>
              <a:t> </a:t>
            </a:r>
            <a:r>
              <a:rPr lang="cs-CZ" sz="3200" dirty="0" smtClean="0"/>
              <a:t>těžká, druhá doba lehká, 			          třetí doba „těžší“ a čtvrtá 				 doba lehká</a:t>
            </a:r>
          </a:p>
          <a:p>
            <a:pPr marL="0" indent="0">
              <a:buNone/>
            </a:pPr>
            <a:endParaRPr lang="cs-CZ" sz="3200" dirty="0"/>
          </a:p>
          <a:p>
            <a:pPr marL="0" indent="0">
              <a:buNone/>
            </a:pPr>
            <a:r>
              <a:rPr lang="cs-CZ" sz="3200" b="1" dirty="0" smtClean="0"/>
              <a:t>TEMPO</a:t>
            </a:r>
            <a:r>
              <a:rPr lang="cs-CZ" sz="3200" dirty="0" smtClean="0"/>
              <a:t> = rychlost</a:t>
            </a:r>
          </a:p>
          <a:p>
            <a:pPr marL="0" indent="0">
              <a:buNone/>
            </a:pPr>
            <a:r>
              <a:rPr lang="cs-CZ" sz="3200" dirty="0"/>
              <a:t>	</a:t>
            </a:r>
            <a:r>
              <a:rPr lang="cs-CZ" sz="3200" dirty="0" smtClean="0"/>
              <a:t>     -  určuje, jak se skladba bude hrát 		rychle</a:t>
            </a:r>
            <a:endParaRPr lang="cs-CZ" sz="32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7300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1556792"/>
            <a:ext cx="3810000" cy="1638300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645024"/>
            <a:ext cx="7823200" cy="2730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11218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1772816"/>
            <a:ext cx="5810230" cy="2890217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5271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61</TotalTime>
  <Words>193</Words>
  <Application>Microsoft Office PowerPoint</Application>
  <PresentationFormat>Předvádění na obrazovce (4:3)</PresentationFormat>
  <Paragraphs>44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Papír</vt:lpstr>
      <vt:lpstr>Prezentace aplikace PowerPoint</vt:lpstr>
      <vt:lpstr>Prezentace aplikace PowerPoint</vt:lpstr>
      <vt:lpstr>Rytmus</vt:lpstr>
      <vt:lpstr>Rytmus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Rytmus, harmonie</dc:title>
  <dc:creator>0JXR</dc:creator>
  <cp:lastModifiedBy>0JXR</cp:lastModifiedBy>
  <cp:revision>14</cp:revision>
  <dcterms:created xsi:type="dcterms:W3CDTF">2013-01-19T09:12:02Z</dcterms:created>
  <dcterms:modified xsi:type="dcterms:W3CDTF">2013-02-18T08:28:33Z</dcterms:modified>
</cp:coreProperties>
</file>