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8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03220-A04E-4441-A9A1-D0944D13F4D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671C3-DF7D-4336-A3B9-A29AE5B6E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679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516C000-12FD-4BD9-9B8C-3DEC94E460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395ABC-6B32-4F32-9124-A9581FE1DF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4941168"/>
            <a:ext cx="3589784" cy="574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4929728"/>
          </a:xfrm>
        </p:spPr>
        <p:txBody>
          <a:bodyPr>
            <a:normAutofit/>
          </a:bodyPr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</a:t>
            </a:r>
            <a:r>
              <a:rPr lang="cs-CZ" sz="2800" dirty="0" smtClean="0"/>
              <a:t>4/14</a:t>
            </a:r>
            <a:r>
              <a:rPr lang="cs-CZ" sz="2800" dirty="0"/>
              <a:t> 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Složky hudební řeči, melodie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5147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0152" y="5301208"/>
            <a:ext cx="2365648" cy="2139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36177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4/14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složky hudební řeči 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b="1" dirty="0" smtClean="0"/>
              <a:t>Předpokládané </a:t>
            </a:r>
            <a:r>
              <a:rPr lang="cs-CZ" b="1" dirty="0"/>
              <a:t>cíle vedoucí ke klíčovým kompetencím: </a:t>
            </a:r>
            <a:r>
              <a:rPr lang="cs-CZ" dirty="0" smtClean="0"/>
              <a:t>žák vyjmenovává jednotlivé složky hudební řeči, charakterizuje </a:t>
            </a:r>
            <a:r>
              <a:rPr lang="cs-CZ" dirty="0"/>
              <a:t>pojem </a:t>
            </a:r>
            <a:r>
              <a:rPr lang="cs-CZ" dirty="0" smtClean="0"/>
              <a:t>melodie, orientuje se v základních typech melodie, </a:t>
            </a:r>
            <a:r>
              <a:rPr lang="cs-CZ" dirty="0"/>
              <a:t>prakticky </a:t>
            </a:r>
            <a:r>
              <a:rPr lang="cs-CZ" dirty="0" smtClean="0"/>
              <a:t>aplikuje znalosti </a:t>
            </a:r>
            <a:r>
              <a:rPr lang="cs-CZ" dirty="0"/>
              <a:t>při analýze znějící </a:t>
            </a:r>
            <a:r>
              <a:rPr lang="cs-CZ" dirty="0" smtClean="0"/>
              <a:t>hudby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Použité </a:t>
            </a:r>
            <a:r>
              <a:rPr lang="cs-CZ" b="1" dirty="0"/>
              <a:t>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6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Složky hudební řeči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556792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7920880" cy="3474720"/>
          </a:xfrm>
        </p:spPr>
        <p:txBody>
          <a:bodyPr>
            <a:noAutofit/>
          </a:bodyPr>
          <a:lstStyle/>
          <a:p>
            <a:r>
              <a:rPr lang="cs-CZ" sz="3200" dirty="0" smtClean="0"/>
              <a:t>= jednotlivé části hudby, bez nichž by hudba nemohla existovat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Melodie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Rytmus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Harmonie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Dynamika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Barva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7436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556792"/>
            <a:ext cx="6400800" cy="34747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Když skladatel „smíchá“ všechny tyto složky dohromady a dá jim určitý řád, vzniká písnička, skladba…</a:t>
            </a:r>
          </a:p>
        </p:txBody>
      </p:sp>
    </p:spTree>
    <p:extLst>
      <p:ext uri="{BB962C8B-B14F-4D97-AF65-F5344CB8AC3E}">
        <p14:creationId xmlns:p14="http://schemas.microsoft.com/office/powerpoint/2010/main" val="251075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0JXR\AppData\Local\Microsoft\Windows\Temporary Internet Files\Content.IE5\W2ZS1TZ1\MC900230497[1].wmf"/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985" t="-9550" b="-1"/>
          <a:stretch/>
        </p:blipFill>
        <p:spPr bwMode="auto">
          <a:xfrm>
            <a:off x="2776174" y="174467"/>
            <a:ext cx="4101826" cy="380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0JXR\AppData\Local\Microsoft\Windows\Temporary Internet Files\Content.IE5\NUI6CI2G\MC900441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7746">
            <a:off x="4154091" y="369014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rot="3160515">
            <a:off x="3267817" y="1311263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melodie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 rot="4888136">
            <a:off x="4227856" y="1063488"/>
            <a:ext cx="1088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rytmus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 rot="3273566">
            <a:off x="3606670" y="1098548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harmonie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rot="1752407">
            <a:off x="2691271" y="1560949"/>
            <a:ext cx="1434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dynamika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 rot="6037581">
            <a:off x="4617790" y="917463"/>
            <a:ext cx="907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barva</a:t>
            </a:r>
            <a:endParaRPr lang="cs-CZ" sz="2000" b="1" dirty="0"/>
          </a:p>
        </p:txBody>
      </p:sp>
      <p:pic>
        <p:nvPicPr>
          <p:cNvPr id="2050" name="Picture 2" descr="C:\Users\0JXR\AppData\Local\Microsoft\Windows\Temporary Internet Files\Content.IE5\JTEK0HFS\MC900389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79918"/>
            <a:ext cx="1534363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6876256" y="1148295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19098" y="1057919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164288" y="1001919"/>
            <a:ext cx="72008" cy="5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10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Melodie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208912" cy="4536504"/>
          </a:xfrm>
        </p:spPr>
        <p:txBody>
          <a:bodyPr>
            <a:noAutofit/>
          </a:bodyPr>
          <a:lstStyle/>
          <a:p>
            <a:r>
              <a:rPr lang="cs-CZ" sz="3200" dirty="0" smtClean="0"/>
              <a:t>= řada tónů jdoucích za sebou, které vnímáme jako jeden celek – tzn. dokážeme si je zapamatovat, zazpívat …</a:t>
            </a:r>
          </a:p>
          <a:p>
            <a:endParaRPr lang="cs-CZ" sz="3200" dirty="0" smtClean="0"/>
          </a:p>
          <a:p>
            <a:r>
              <a:rPr lang="cs-CZ" sz="3200" dirty="0" smtClean="0"/>
              <a:t>Melodie mohou být:</a:t>
            </a:r>
          </a:p>
          <a:p>
            <a:pPr lvl="1"/>
            <a:r>
              <a:rPr lang="cs-CZ" sz="3200" b="1" dirty="0" smtClean="0"/>
              <a:t>Jednoduché</a:t>
            </a:r>
            <a:r>
              <a:rPr lang="cs-CZ" sz="3200" dirty="0" smtClean="0"/>
              <a:t> (Skákal pes)</a:t>
            </a:r>
          </a:p>
          <a:p>
            <a:pPr lvl="1"/>
            <a:r>
              <a:rPr lang="cs-CZ" sz="3200" b="1" dirty="0" smtClean="0"/>
              <a:t>Složité</a:t>
            </a:r>
            <a:r>
              <a:rPr lang="cs-CZ" sz="3200" dirty="0" smtClean="0"/>
              <a:t> (Kdepak ty ptáčku hnízdo máš)</a:t>
            </a:r>
          </a:p>
          <a:p>
            <a:pPr lvl="1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44364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66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352928" cy="5505792"/>
          </a:xfrm>
        </p:spPr>
        <p:txBody>
          <a:bodyPr>
            <a:no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3600" dirty="0" smtClean="0"/>
              <a:t> </a:t>
            </a:r>
            <a:r>
              <a:rPr lang="cs-CZ" sz="3600" b="1" dirty="0" smtClean="0"/>
              <a:t>krátké</a:t>
            </a:r>
            <a:r>
              <a:rPr lang="cs-CZ" sz="3600" dirty="0" smtClean="0"/>
              <a:t> (Pec nám spadla)</a:t>
            </a:r>
          </a:p>
          <a:p>
            <a:pPr lvl="1">
              <a:buFont typeface="Wingdings" pitchFamily="2" charset="2"/>
              <a:buChar char="Ø"/>
            </a:pPr>
            <a:r>
              <a:rPr lang="cs-CZ" sz="3600" dirty="0" smtClean="0"/>
              <a:t> </a:t>
            </a:r>
            <a:r>
              <a:rPr lang="cs-CZ" sz="3600" b="1" dirty="0" smtClean="0"/>
              <a:t>dlouhé</a:t>
            </a:r>
          </a:p>
          <a:p>
            <a:pPr lvl="1">
              <a:buFont typeface="Wingdings" pitchFamily="2" charset="2"/>
              <a:buChar char="v"/>
            </a:pPr>
            <a:endParaRPr lang="cs-CZ" sz="3600" dirty="0"/>
          </a:p>
          <a:p>
            <a:pPr lvl="1">
              <a:buFont typeface="Wingdings" pitchFamily="2" charset="2"/>
              <a:buChar char="ü"/>
            </a:pPr>
            <a:r>
              <a:rPr lang="cs-CZ" sz="3600" dirty="0"/>
              <a:t> </a:t>
            </a:r>
            <a:r>
              <a:rPr lang="cs-CZ" sz="3600" b="1" dirty="0" smtClean="0"/>
              <a:t>s malým rozsahem </a:t>
            </a:r>
            <a:r>
              <a:rPr lang="cs-CZ" sz="3600" dirty="0" smtClean="0"/>
              <a:t>(Travička zelená)</a:t>
            </a:r>
          </a:p>
          <a:p>
            <a:pPr lvl="1">
              <a:buFont typeface="Wingdings" pitchFamily="2" charset="2"/>
              <a:buChar char="ü"/>
            </a:pPr>
            <a:r>
              <a:rPr lang="cs-CZ" sz="3600" dirty="0" smtClean="0"/>
              <a:t> </a:t>
            </a:r>
            <a:r>
              <a:rPr lang="cs-CZ" sz="3600" b="1" dirty="0" smtClean="0"/>
              <a:t>s velkým rozsahem </a:t>
            </a:r>
            <a:r>
              <a:rPr lang="cs-CZ" sz="3600" dirty="0" smtClean="0"/>
              <a:t>(Kdepak ty ptáčku hnízdo máš)</a:t>
            </a:r>
          </a:p>
          <a:p>
            <a:pPr marL="914400" lvl="2" indent="0">
              <a:buNone/>
            </a:pPr>
            <a:r>
              <a:rPr lang="cs-CZ" sz="3200" dirty="0" smtClean="0"/>
              <a:t>(rozsah = vzdálenost od nejnižšího tónu melodie k nejvyššímu)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4912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118</TotalTime>
  <Words>246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Složky hudební řeči</vt:lpstr>
      <vt:lpstr>Prezentace aplikace PowerPoint</vt:lpstr>
      <vt:lpstr>Prezentace aplikace PowerPoint</vt:lpstr>
      <vt:lpstr>Prezentace aplikace PowerPoint</vt:lpstr>
      <vt:lpstr>Melodie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Složky hudební řeči</dc:title>
  <dc:creator>0JXR</dc:creator>
  <cp:lastModifiedBy>Učitel</cp:lastModifiedBy>
  <cp:revision>11</cp:revision>
  <dcterms:created xsi:type="dcterms:W3CDTF">2013-01-14T18:26:37Z</dcterms:created>
  <dcterms:modified xsi:type="dcterms:W3CDTF">2013-06-17T07:10:15Z</dcterms:modified>
</cp:coreProperties>
</file>