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56" r:id="rId4"/>
    <p:sldId id="257" r:id="rId5"/>
    <p:sldId id="258" r:id="rId6"/>
    <p:sldId id="267" r:id="rId7"/>
    <p:sldId id="268" r:id="rId8"/>
    <p:sldId id="269" r:id="rId9"/>
    <p:sldId id="270" r:id="rId10"/>
    <p:sldId id="259" r:id="rId11"/>
    <p:sldId id="261" r:id="rId12"/>
    <p:sldId id="262" r:id="rId13"/>
    <p:sldId id="265" r:id="rId14"/>
    <p:sldId id="264" r:id="rId15"/>
    <p:sldId id="271" r:id="rId16"/>
    <p:sldId id="263" r:id="rId17"/>
    <p:sldId id="272" r:id="rId18"/>
    <p:sldId id="26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E05FF5-FEC0-4629-9340-F6CDFB965E98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78922D2-AE2A-47EC-8FF4-BB1826FE217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://www.youtube.com/watch?v=aaKwvt7G29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hyperlink" Target="http://www.youtube.com/watch?v=0mR0_nFTato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luegrassBanjo.jpg" TargetMode="External"/><Relationship Id="rId3" Type="http://schemas.openxmlformats.org/officeDocument/2006/relationships/hyperlink" Target="http://cs.wikipedia.org/wiki/Soubor:Cello_front_side.png" TargetMode="External"/><Relationship Id="rId7" Type="http://schemas.openxmlformats.org/officeDocument/2006/relationships/hyperlink" Target="http://cs.wikipedia.org/wiki/Soubor:Bow_Cello.jpg" TargetMode="External"/><Relationship Id="rId2" Type="http://schemas.openxmlformats.org/officeDocument/2006/relationships/hyperlink" Target="http://cs.wikipedia.org/wiki/Soubor:AGK_bass1_ful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ass-und-primgitarre.jpg" TargetMode="External"/><Relationship Id="rId5" Type="http://schemas.openxmlformats.org/officeDocument/2006/relationships/hyperlink" Target="http://cs.wikipedia.org/wiki/Soubor:Old_violin.jpg" TargetMode="External"/><Relationship Id="rId10" Type="http://schemas.openxmlformats.org/officeDocument/2006/relationships/hyperlink" Target="http://cs.wikipedia.org/wiki/Soubor:ReinassanceLute.jpg" TargetMode="External"/><Relationship Id="rId4" Type="http://schemas.openxmlformats.org/officeDocument/2006/relationships/hyperlink" Target="http://cs.wikipedia.org/wiki/Soubor:Bratsche.jpg" TargetMode="External"/><Relationship Id="rId9" Type="http://schemas.openxmlformats.org/officeDocument/2006/relationships/hyperlink" Target="http://cs.wikipedia.org/wiki/Soubor:Harpe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Číslo materiálu: </a:t>
            </a:r>
            <a:r>
              <a:rPr lang="cs-CZ" dirty="0"/>
              <a:t>VY 32 INOVACE  </a:t>
            </a:r>
            <a:r>
              <a:rPr lang="cs-CZ" dirty="0" smtClean="0"/>
              <a:t>4/15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Strunné nástroje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b="1" dirty="0"/>
              <a:t>Zpracoval:</a:t>
            </a:r>
            <a:r>
              <a:rPr lang="cs-CZ" dirty="0"/>
              <a:t> 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116632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6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731696" cy="5043190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32 </a:t>
            </a:r>
            <a:r>
              <a:rPr lang="cs-CZ"/>
              <a:t>INOVACE </a:t>
            </a:r>
            <a:r>
              <a:rPr lang="cs-CZ" smtClean="0"/>
              <a:t>4/15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</a:t>
            </a:r>
            <a:r>
              <a:rPr lang="cs-CZ" dirty="0"/>
              <a:t>IV., V. 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/>
              <a:t>hudební nástroje – </a:t>
            </a:r>
            <a:r>
              <a:rPr lang="cs-CZ" dirty="0" smtClean="0"/>
              <a:t>strunné nástroje </a:t>
            </a:r>
            <a:r>
              <a:rPr lang="cs-CZ" dirty="0"/>
              <a:t>– charakteristika - rozdělení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žák rozeznává základní </a:t>
            </a:r>
            <a:r>
              <a:rPr lang="cs-CZ" dirty="0" smtClean="0"/>
              <a:t>strunné nástroje, </a:t>
            </a:r>
            <a:r>
              <a:rPr lang="cs-CZ" dirty="0"/>
              <a:t>rozděluje </a:t>
            </a:r>
            <a:r>
              <a:rPr lang="cs-CZ" dirty="0" smtClean="0"/>
              <a:t>strunné </a:t>
            </a:r>
            <a:r>
              <a:rPr lang="cs-CZ" dirty="0"/>
              <a:t>nástroje do skupin, charakterizuje hru na </a:t>
            </a:r>
            <a:r>
              <a:rPr lang="cs-CZ" dirty="0" smtClean="0"/>
              <a:t>strunné </a:t>
            </a:r>
            <a:r>
              <a:rPr lang="cs-CZ" dirty="0"/>
              <a:t>nástroje, aplikuje nabyté poznatky při </a:t>
            </a:r>
            <a:r>
              <a:rPr lang="cs-CZ" dirty="0" smtClean="0"/>
              <a:t>praktických hudebních </a:t>
            </a:r>
            <a:r>
              <a:rPr lang="cs-CZ" dirty="0" err="1" smtClean="0"/>
              <a:t>činnsotech</a:t>
            </a:r>
            <a:endParaRPr lang="cs-CZ" dirty="0" smtClean="0"/>
          </a:p>
          <a:p>
            <a:pPr>
              <a:lnSpc>
                <a:spcPct val="120000"/>
              </a:lnSpc>
            </a:pPr>
            <a:r>
              <a:rPr lang="cs-CZ" b="1" dirty="0" smtClean="0"/>
              <a:t>Použité </a:t>
            </a:r>
            <a:r>
              <a:rPr lang="cs-CZ" b="1" dirty="0"/>
              <a:t>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954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Strunné hudební nástroje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0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Strunné nástroje dělíme podle způsobu hry na: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Smyčcové</a:t>
            </a:r>
          </a:p>
          <a:p>
            <a:pPr marL="914400" lvl="1" indent="-514350">
              <a:buFont typeface="+mj-lt"/>
              <a:buAutoNum type="arabicPeriod"/>
            </a:pPr>
            <a:endParaRPr lang="cs-CZ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Drnkací </a:t>
            </a:r>
          </a:p>
          <a:p>
            <a:pPr marL="914400" lvl="1" indent="-514350">
              <a:buFont typeface="+mj-lt"/>
              <a:buAutoNum type="arabicPeriod"/>
            </a:pPr>
            <a:endParaRPr lang="cs-CZ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cs-CZ" sz="3200" dirty="0"/>
              <a:t>Ú</a:t>
            </a:r>
            <a:r>
              <a:rPr lang="cs-CZ" sz="3200" dirty="0" smtClean="0"/>
              <a:t>derné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1168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Smyčcové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 této skupiny řadíme:</a:t>
            </a:r>
          </a:p>
          <a:p>
            <a:pPr marL="400050" lvl="1" indent="0">
              <a:buNone/>
            </a:pPr>
            <a:r>
              <a:rPr lang="cs-CZ" dirty="0" smtClean="0"/>
              <a:t>Housle</a:t>
            </a:r>
          </a:p>
          <a:p>
            <a:pPr marL="914400" lvl="1" indent="-514350">
              <a:buFont typeface="+mj-lt"/>
              <a:buAutoNum type="arabicPeriod"/>
            </a:pP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56792"/>
            <a:ext cx="3388576" cy="47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0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 indent="0">
              <a:buNone/>
            </a:pPr>
            <a:r>
              <a:rPr lang="cs-CZ" dirty="0" smtClean="0"/>
              <a:t>Violu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980728"/>
            <a:ext cx="3629025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08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 indent="0">
              <a:buNone/>
            </a:pPr>
            <a:r>
              <a:rPr lang="cs-CZ" dirty="0"/>
              <a:t>Violoncello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764704"/>
            <a:ext cx="3828179" cy="580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6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 indent="0">
              <a:buNone/>
            </a:pPr>
            <a:r>
              <a:rPr lang="cs-CZ" dirty="0"/>
              <a:t>Kontrabas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980728"/>
            <a:ext cx="3886200" cy="547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9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 všechny tyto nástroje se hraje smyčcem (</a:t>
            </a:r>
            <a:r>
              <a:rPr lang="cs-CZ" dirty="0" err="1"/>
              <a:t>arco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sz="2600" dirty="0"/>
              <a:t>     </a:t>
            </a:r>
            <a:r>
              <a:rPr lang="cs-CZ" sz="2200" dirty="0"/>
              <a:t> </a:t>
            </a:r>
            <a:r>
              <a:rPr lang="cs-CZ" sz="2200" dirty="0">
                <a:hlinkClick r:id="rId2"/>
              </a:rPr>
              <a:t>http://www.youtube.com/watch?v=aaKwvt7G29Y</a:t>
            </a:r>
            <a:endParaRPr lang="cs-CZ" sz="2200" dirty="0"/>
          </a:p>
          <a:p>
            <a:r>
              <a:rPr lang="cs-CZ" dirty="0"/>
              <a:t>Smyčec se skládá ze dřeva a koňských žíní, které se mažou kalafunou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65934" y="1214786"/>
            <a:ext cx="763520" cy="864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87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Tyto nástroje mají 4 struny</a:t>
            </a:r>
          </a:p>
          <a:p>
            <a:endParaRPr lang="cs-CZ" dirty="0" smtClean="0"/>
          </a:p>
          <a:p>
            <a:r>
              <a:rPr lang="cs-CZ" dirty="0" smtClean="0"/>
              <a:t>Housle a viola se drží pod krkem, violoncello mezi nohama, u kontrabasu se stojí, nebo sedí na vysoké židli</a:t>
            </a:r>
          </a:p>
          <a:p>
            <a:endParaRPr lang="cs-CZ" dirty="0" smtClean="0"/>
          </a:p>
          <a:p>
            <a:r>
              <a:rPr lang="cs-CZ" dirty="0"/>
              <a:t>Smyčcové nástroje jsou vyrobeny ze dřeva, struny jsou kovové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106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Drnkací hudební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všechny tyto nástroje se hraje prsty nebo plektrem (trsátkem)</a:t>
            </a:r>
          </a:p>
          <a:p>
            <a:endParaRPr lang="cs-CZ" dirty="0" smtClean="0"/>
          </a:p>
          <a:p>
            <a:r>
              <a:rPr lang="cs-CZ" dirty="0" smtClean="0"/>
              <a:t>Kytara</a:t>
            </a:r>
          </a:p>
          <a:p>
            <a:r>
              <a:rPr lang="cs-CZ" dirty="0" smtClean="0"/>
              <a:t>Loutna</a:t>
            </a:r>
          </a:p>
          <a:p>
            <a:r>
              <a:rPr lang="cs-CZ" dirty="0" err="1" smtClean="0"/>
              <a:t>Banjo</a:t>
            </a:r>
            <a:endParaRPr lang="cs-CZ" dirty="0" smtClean="0"/>
          </a:p>
          <a:p>
            <a:r>
              <a:rPr lang="cs-CZ" dirty="0" smtClean="0"/>
              <a:t>Harfa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0815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Mají různý počet strun: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sz="4000" b="1" dirty="0" smtClean="0"/>
              <a:t>Kytara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7" y="620688"/>
            <a:ext cx="4392488" cy="565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18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Loutna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88840"/>
            <a:ext cx="609600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25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Harfa</a:t>
            </a:r>
          </a:p>
          <a:p>
            <a:pPr marL="457200" lvl="1" indent="0">
              <a:buNone/>
            </a:pP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268760"/>
            <a:ext cx="3218269" cy="5347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0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Banjo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908720"/>
            <a:ext cx="1970179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13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Zvuk vzniká úderem na struny</a:t>
            </a:r>
          </a:p>
          <a:p>
            <a:endParaRPr lang="cs-CZ" dirty="0" smtClean="0"/>
          </a:p>
          <a:p>
            <a:r>
              <a:rPr lang="cs-CZ" b="1" dirty="0" smtClean="0"/>
              <a:t>Klavír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348880"/>
            <a:ext cx="3672408" cy="404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2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Cimbál </a:t>
            </a:r>
            <a:r>
              <a:rPr lang="cs-CZ" dirty="0"/>
              <a:t>– struny se rozeznívají paličkami, které 	          hráč drží v ruce</a:t>
            </a:r>
          </a:p>
          <a:p>
            <a:pPr marL="0" indent="0">
              <a:buNone/>
            </a:pPr>
            <a:r>
              <a:rPr lang="cs-CZ" dirty="0"/>
              <a:t>    		</a:t>
            </a:r>
            <a:r>
              <a:rPr lang="cs-CZ" sz="2000" dirty="0">
                <a:hlinkClick r:id="rId2"/>
              </a:rPr>
              <a:t>http://www.youtube.com/watch?v=0mR0_nFTato</a:t>
            </a:r>
            <a:endParaRPr lang="cs-CZ" sz="2400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933056"/>
            <a:ext cx="38354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4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cs.wikipedia.org/wiki/Soubor:AGK_bass1_full.jpg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cs.wikipedia.org/wiki/Soubor:Cello_front_side.png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cs.wikipedia.org/wiki/Soubor:Bratsche.jpg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cs.wikipedia.org/wiki/Soubor:Old_violin.jpg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cs.wikipedia.org/wiki/Soubor:Bass-und-primgitarre.jpg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cs.wikipedia.org/wiki/Soubor:Bow_Cello.jpg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cs.wikipedia.org/wiki/Soubor:BluegrassBanjo.jpg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cs.wikipedia.org/wiki/Soubor:Harpe.png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cs.wikipedia.org/wiki/Soubor:ReinassanceLute.jpg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3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79</TotalTime>
  <Words>287</Words>
  <Application>Microsoft Office PowerPoint</Application>
  <PresentationFormat>Předvádění na obrazovce 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Prezentace aplikace PowerPoint</vt:lpstr>
      <vt:lpstr>Prezentace aplikace PowerPoint</vt:lpstr>
      <vt:lpstr>Strunné hudební nástroje</vt:lpstr>
      <vt:lpstr>Dělení</vt:lpstr>
      <vt:lpstr>Smyčcové nástroje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Drnkací hudební nástroje</vt:lpstr>
      <vt:lpstr>  Mají různý počet strun: </vt:lpstr>
      <vt:lpstr>Prezentace aplikace PowerPoint</vt:lpstr>
      <vt:lpstr>Prezentace aplikace PowerPoint</vt:lpstr>
      <vt:lpstr>Prezentace aplikace PowerPoint</vt:lpstr>
      <vt:lpstr>Úderné strunné nástroje</vt:lpstr>
      <vt:lpstr>Prezentace aplikace PowerPoint</vt:lpstr>
      <vt:lpstr>Internetové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Strunné hudební nástroje</dc:title>
  <dc:creator>0JXR</dc:creator>
  <cp:lastModifiedBy>Učitel</cp:lastModifiedBy>
  <cp:revision>17</cp:revision>
  <dcterms:created xsi:type="dcterms:W3CDTF">2013-01-02T20:15:32Z</dcterms:created>
  <dcterms:modified xsi:type="dcterms:W3CDTF">2013-06-17T07:08:08Z</dcterms:modified>
</cp:coreProperties>
</file>