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E1CED06-E187-4CD3-8325-A4090EF85BD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50CDDAD-B5B4-4179-B0BC-04CDD8A2BB4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 </a:t>
            </a:r>
            <a:r>
              <a:rPr lang="cs-CZ" dirty="0" smtClean="0"/>
              <a:t>4/17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Taktové označení, tečka u noty, prima/</a:t>
            </a:r>
            <a:r>
              <a:rPr lang="cs-CZ" dirty="0" err="1" smtClean="0"/>
              <a:t>seconda</a:t>
            </a:r>
            <a:r>
              <a:rPr lang="cs-CZ" dirty="0" smtClean="0"/>
              <a:t> volta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758" y="18864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4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4/17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Klíčová slova: </a:t>
            </a:r>
            <a:r>
              <a:rPr lang="cs-CZ" dirty="0" smtClean="0"/>
              <a:t>taktové označení – tečka u noty – prima volta/</a:t>
            </a:r>
            <a:r>
              <a:rPr lang="cs-CZ" dirty="0" err="1" smtClean="0"/>
              <a:t>seconda</a:t>
            </a:r>
            <a:r>
              <a:rPr lang="cs-CZ" dirty="0" smtClean="0"/>
              <a:t> volta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Předpokládané </a:t>
            </a:r>
            <a:r>
              <a:rPr lang="cs-CZ" b="1" dirty="0"/>
              <a:t>cíle vedoucí ke klíčovým kompetencím: </a:t>
            </a:r>
            <a:r>
              <a:rPr lang="cs-CZ" dirty="0"/>
              <a:t>žák charakterizuje </a:t>
            </a:r>
            <a:r>
              <a:rPr lang="cs-CZ" dirty="0" smtClean="0"/>
              <a:t>pojmy </a:t>
            </a:r>
            <a:r>
              <a:rPr lang="cs-CZ" dirty="0"/>
              <a:t>taktové označení – tečka u noty – prima volta/</a:t>
            </a:r>
            <a:r>
              <a:rPr lang="cs-CZ" dirty="0" err="1"/>
              <a:t>seconda</a:t>
            </a:r>
            <a:r>
              <a:rPr lang="cs-CZ" dirty="0"/>
              <a:t> volta</a:t>
            </a:r>
            <a:r>
              <a:rPr lang="cs-CZ" dirty="0" smtClean="0"/>
              <a:t>, </a:t>
            </a:r>
            <a:r>
              <a:rPr lang="cs-CZ" dirty="0"/>
              <a:t>orientuje s v základních typech </a:t>
            </a:r>
            <a:r>
              <a:rPr lang="cs-CZ" dirty="0" smtClean="0"/>
              <a:t>taktů, charakterizuje funkci tečky u noty a prima/</a:t>
            </a:r>
            <a:r>
              <a:rPr lang="cs-CZ" dirty="0" err="1" smtClean="0"/>
              <a:t>seconda</a:t>
            </a:r>
            <a:r>
              <a:rPr lang="cs-CZ" dirty="0" smtClean="0"/>
              <a:t> volty, </a:t>
            </a:r>
            <a:r>
              <a:rPr lang="cs-CZ" dirty="0"/>
              <a:t>prakticky aplikuje nabyté znalosti při analýze znějící i psané hudby, používá nabyté znalosti při praktických hudebních činnostech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39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Taktové označení, Repetice, tečka u noty, prima volta, </a:t>
            </a:r>
            <a:r>
              <a:rPr lang="cs-CZ" dirty="0" err="1" smtClean="0"/>
              <a:t>seconda</a:t>
            </a:r>
            <a:r>
              <a:rPr lang="cs-CZ" dirty="0" smtClean="0"/>
              <a:t> volta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3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Taktové označení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Uvádí se za houslový klíč</a:t>
            </a:r>
          </a:p>
          <a:p>
            <a:pPr>
              <a:lnSpc>
                <a:spcPct val="150000"/>
              </a:lnSpc>
            </a:pPr>
            <a:r>
              <a:rPr lang="cs-CZ" sz="3200" b="1" u="sng" dirty="0" smtClean="0"/>
              <a:t>Vrchní číslo </a:t>
            </a:r>
            <a:r>
              <a:rPr lang="cs-CZ" sz="3200" dirty="0" smtClean="0"/>
              <a:t>určuje počet dob v taktu</a:t>
            </a:r>
          </a:p>
          <a:p>
            <a:pPr>
              <a:lnSpc>
                <a:spcPct val="150000"/>
              </a:lnSpc>
            </a:pPr>
            <a:r>
              <a:rPr lang="cs-CZ" sz="3200" b="1" u="sng" dirty="0" smtClean="0"/>
              <a:t>Spodní číslo </a:t>
            </a:r>
            <a:r>
              <a:rPr lang="cs-CZ" sz="3200" dirty="0" smtClean="0"/>
              <a:t>určuje, která nota se počítá na jednu dobu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51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Repetice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5040600"/>
          </a:xfrm>
        </p:spPr>
        <p:txBody>
          <a:bodyPr/>
          <a:lstStyle/>
          <a:p>
            <a:r>
              <a:rPr lang="cs-CZ" sz="3200" dirty="0" smtClean="0"/>
              <a:t>Znaménko sloužící k naznačení opakování určitého úseku písničky či skladby</a:t>
            </a:r>
          </a:p>
          <a:p>
            <a:r>
              <a:rPr lang="cs-CZ" sz="3200" dirty="0" smtClean="0"/>
              <a:t>Značí se dvojitou taktovou čarou a dvojtečkou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420388" y="3461973"/>
            <a:ext cx="6344450" cy="16622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32"/>
          <a:stretch/>
        </p:blipFill>
        <p:spPr>
          <a:xfrm>
            <a:off x="2695919" y="5206780"/>
            <a:ext cx="6344450" cy="151823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7544" y="3356992"/>
            <a:ext cx="648072" cy="15121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3356992"/>
            <a:ext cx="43979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55776" y="5229200"/>
            <a:ext cx="504056" cy="13082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4088" y="5229200"/>
            <a:ext cx="504056" cy="13082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100392" y="5235609"/>
            <a:ext cx="504056" cy="13082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16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Prima/</a:t>
            </a:r>
            <a:r>
              <a:rPr lang="cs-CZ" dirty="0" err="1" smtClean="0"/>
              <a:t>seconda</a:t>
            </a:r>
            <a:r>
              <a:rPr lang="cs-CZ" dirty="0" smtClean="0"/>
              <a:t> volta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Tato označení se používají společně s repeticí</a:t>
            </a:r>
          </a:p>
          <a:p>
            <a:endParaRPr lang="cs-CZ" sz="3200" dirty="0" smtClean="0"/>
          </a:p>
          <a:p>
            <a:r>
              <a:rPr lang="cs-CZ" sz="3200" dirty="0" smtClean="0"/>
              <a:t>Při prvním zpívání či hraní úseku s repeticí se zpívá či hraje takt, který je označený PRIMA VOLTOU, ale při opakování se takt pod prima voltou vypouští a rovnou se hraje takt označený SECONDA voltou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967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297236"/>
            <a:ext cx="7992888" cy="1695193"/>
          </a:xfrm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5408476" y="2800517"/>
            <a:ext cx="504056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7380312" y="2008004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817643" y="2273257"/>
            <a:ext cx="1834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Prima volta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4917" y="1484784"/>
            <a:ext cx="22146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Seconda</a:t>
            </a:r>
            <a:r>
              <a:rPr lang="cs-CZ" sz="2800" dirty="0" smtClean="0"/>
              <a:t> volta</a:t>
            </a:r>
            <a:endParaRPr lang="cs-CZ" sz="2800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755576" y="5517232"/>
            <a:ext cx="61206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55576" y="6021288"/>
            <a:ext cx="4752528" cy="0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7020272" y="6021288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627784" y="5566846"/>
            <a:ext cx="841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Poprvé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27784" y="6100206"/>
            <a:ext cx="981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Podruhé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5580112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60132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912532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084168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228184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372200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516216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660232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804248" y="6021288"/>
            <a:ext cx="720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508104" y="6100206"/>
            <a:ext cx="1152128" cy="569154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616116" y="6100206"/>
            <a:ext cx="1260140" cy="497146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320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Tečka u 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84"/>
          </a:xfrm>
        </p:spPr>
        <p:txBody>
          <a:bodyPr/>
          <a:lstStyle/>
          <a:p>
            <a:r>
              <a:rPr lang="cs-CZ" sz="3200" dirty="0" smtClean="0"/>
              <a:t>Prodlužuje notu o POLOVINU JEJÍHO TRVÁNÍ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250"/>
          <a:stretch/>
        </p:blipFill>
        <p:spPr>
          <a:xfrm>
            <a:off x="762000" y="1772816"/>
            <a:ext cx="1217712" cy="21713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0" r="68000"/>
          <a:stretch/>
        </p:blipFill>
        <p:spPr>
          <a:xfrm>
            <a:off x="942700" y="3900328"/>
            <a:ext cx="856311" cy="23042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00" r="55750"/>
          <a:stretch/>
        </p:blipFill>
        <p:spPr>
          <a:xfrm>
            <a:off x="5004048" y="3284984"/>
            <a:ext cx="1047750" cy="2819400"/>
          </a:xfrm>
          <a:prstGeom prst="rect">
            <a:avLst/>
          </a:prstGeom>
        </p:spPr>
      </p:pic>
      <p:sp>
        <p:nvSpPr>
          <p:cNvPr id="7" name="Vývojový diagram: spojnice 6"/>
          <p:cNvSpPr/>
          <p:nvPr/>
        </p:nvSpPr>
        <p:spPr>
          <a:xfrm>
            <a:off x="1619672" y="5517232"/>
            <a:ext cx="72008" cy="72008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1772072" y="3284984"/>
            <a:ext cx="72008" cy="72008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5868144" y="5301208"/>
            <a:ext cx="72008" cy="72008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1295" y="2992596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 dob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92685" y="5224844"/>
            <a:ext cx="142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doby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935857"/>
            <a:ext cx="22297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a půl doby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5484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66</TotalTime>
  <Words>278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Prezentace aplikace PowerPoint</vt:lpstr>
      <vt:lpstr>Taktové označení, Repetice, tečka u noty, prima volta, seconda volta</vt:lpstr>
      <vt:lpstr>Taktové označení</vt:lpstr>
      <vt:lpstr>Repetice</vt:lpstr>
      <vt:lpstr>Prima/seconda volta</vt:lpstr>
      <vt:lpstr>Prezentace aplikace PowerPoint</vt:lpstr>
      <vt:lpstr>Tečka u noty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Taktové označení, tečka u noty, prima volta, seconda volta</dc:title>
  <dc:creator>0JXR</dc:creator>
  <cp:lastModifiedBy>Učitel</cp:lastModifiedBy>
  <cp:revision>13</cp:revision>
  <dcterms:created xsi:type="dcterms:W3CDTF">2013-01-22T20:22:46Z</dcterms:created>
  <dcterms:modified xsi:type="dcterms:W3CDTF">2013-06-17T07:05:03Z</dcterms:modified>
</cp:coreProperties>
</file>