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2" r:id="rId8"/>
    <p:sldId id="260" r:id="rId9"/>
    <p:sldId id="26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6411A50-122C-435B-B1E1-1E9AFDB00329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F75EB7F-BA7F-404F-9D7C-ACCE32D35A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PvAQxZsgp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348880"/>
            <a:ext cx="7125112" cy="4051437"/>
          </a:xfrm>
        </p:spPr>
        <p:txBody>
          <a:bodyPr>
            <a:noAutofit/>
          </a:bodyPr>
          <a:lstStyle/>
          <a:p>
            <a:r>
              <a:rPr lang="cs-CZ" sz="2400" b="1" dirty="0"/>
              <a:t>Číslo materiálu: </a:t>
            </a:r>
            <a:r>
              <a:rPr lang="cs-CZ" sz="2400" dirty="0"/>
              <a:t>VY 32 INOVACE </a:t>
            </a:r>
            <a:r>
              <a:rPr lang="cs-CZ" sz="2400" dirty="0" smtClean="0"/>
              <a:t>11/11</a:t>
            </a:r>
            <a:endParaRPr lang="cs-CZ" sz="2400" dirty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/>
              <a:t>  </a:t>
            </a:r>
          </a:p>
          <a:p>
            <a:r>
              <a:rPr lang="cs-CZ" sz="2400" b="1" dirty="0"/>
              <a:t>Název materiálu: </a:t>
            </a:r>
            <a:r>
              <a:rPr lang="cs-CZ" sz="2400" dirty="0" smtClean="0"/>
              <a:t>Lidová píseň, zlidovělá píseň, umělá píseň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Zpracoval:</a:t>
            </a:r>
            <a:r>
              <a:rPr lang="cs-CZ" sz="2400" dirty="0"/>
              <a:t> Mgr. Bc. </a:t>
            </a:r>
            <a:r>
              <a:rPr lang="cs-CZ" sz="2400" dirty="0" err="1"/>
              <a:t>BcA</a:t>
            </a:r>
            <a:r>
              <a:rPr lang="cs-CZ" sz="2400" dirty="0"/>
              <a:t>. </a:t>
            </a:r>
            <a:r>
              <a:rPr lang="cs-CZ" sz="2400" dirty="0" smtClean="0"/>
              <a:t>Michal Jančík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62345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08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7522995" cy="4717983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sz="2100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sz="2100" b="1" dirty="0" err="1"/>
              <a:t>Škola</a:t>
            </a:r>
            <a:r>
              <a:rPr lang="cs-CZ" sz="2100" dirty="0" err="1"/>
              <a:t>:Základní</a:t>
            </a:r>
            <a:r>
              <a:rPr lang="cs-CZ" sz="2100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Vypracoval: </a:t>
            </a:r>
            <a:r>
              <a:rPr lang="cs-CZ" sz="2100" dirty="0"/>
              <a:t>Mgr. Bc. </a:t>
            </a:r>
            <a:r>
              <a:rPr lang="cs-CZ" sz="2100" dirty="0" err="1"/>
              <a:t>BcA</a:t>
            </a:r>
            <a:r>
              <a:rPr lang="cs-CZ" sz="2100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Období vzniku materiálu: </a:t>
            </a:r>
            <a:r>
              <a:rPr lang="cs-CZ" sz="2100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Číslo materiálu:</a:t>
            </a:r>
            <a:r>
              <a:rPr lang="cs-CZ" sz="2100" dirty="0"/>
              <a:t> VY 32 </a:t>
            </a:r>
            <a:r>
              <a:rPr lang="cs-CZ" sz="2100"/>
              <a:t>INOVACE </a:t>
            </a:r>
            <a:r>
              <a:rPr lang="cs-CZ" sz="2100" smtClean="0"/>
              <a:t>11/11</a:t>
            </a:r>
            <a:endParaRPr lang="cs-CZ" sz="2100" dirty="0"/>
          </a:p>
          <a:p>
            <a:pPr>
              <a:lnSpc>
                <a:spcPct val="120000"/>
              </a:lnSpc>
            </a:pPr>
            <a:r>
              <a:rPr lang="cs-CZ" sz="2100" b="1" dirty="0"/>
              <a:t>Vzdělávací oblast:</a:t>
            </a:r>
            <a:r>
              <a:rPr lang="cs-CZ" sz="2100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Předmět: </a:t>
            </a:r>
            <a:r>
              <a:rPr lang="cs-CZ" sz="2100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Ročník: </a:t>
            </a:r>
            <a:r>
              <a:rPr lang="cs-CZ" sz="2100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Klíčová slova: </a:t>
            </a:r>
            <a:r>
              <a:rPr lang="cs-CZ" sz="2100" dirty="0" smtClean="0"/>
              <a:t>lidová píseň – umělá píseň – zlidovělá píseň - folklor</a:t>
            </a:r>
            <a:endParaRPr lang="cs-CZ" sz="2100" dirty="0"/>
          </a:p>
          <a:p>
            <a:pPr>
              <a:lnSpc>
                <a:spcPct val="120000"/>
              </a:lnSpc>
            </a:pPr>
            <a:r>
              <a:rPr lang="cs-CZ" sz="2100" b="1" dirty="0"/>
              <a:t>Předpokládané cíle vedoucí ke klíčovým kompetencím: </a:t>
            </a:r>
            <a:r>
              <a:rPr lang="cs-CZ" sz="2100" dirty="0"/>
              <a:t>žák charakterizuje </a:t>
            </a:r>
            <a:r>
              <a:rPr lang="cs-CZ" sz="2100" dirty="0" smtClean="0"/>
              <a:t>pojmy lidová píseň, umělá píseň, zlidovělá píseň, </a:t>
            </a:r>
            <a:r>
              <a:rPr lang="cs-CZ" sz="2100" dirty="0"/>
              <a:t>orientuje se v základních </a:t>
            </a:r>
            <a:r>
              <a:rPr lang="cs-CZ" sz="2100" dirty="0" smtClean="0"/>
              <a:t>rozdílech, </a:t>
            </a:r>
            <a:r>
              <a:rPr lang="cs-CZ" sz="2100" dirty="0"/>
              <a:t>stručně hovoří o </a:t>
            </a:r>
            <a:r>
              <a:rPr lang="cs-CZ" sz="2100" dirty="0" smtClean="0"/>
              <a:t>typických znacích jednotlivých typů písní</a:t>
            </a:r>
            <a:endParaRPr lang="cs-CZ" sz="2100" dirty="0"/>
          </a:p>
          <a:p>
            <a:pPr>
              <a:lnSpc>
                <a:spcPct val="120000"/>
              </a:lnSpc>
            </a:pPr>
            <a:r>
              <a:rPr lang="cs-CZ" sz="2100" b="1" dirty="0"/>
              <a:t>Použité výukové metody: </a:t>
            </a:r>
            <a:r>
              <a:rPr lang="cs-CZ" sz="2100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Předpokládané pomůcky: </a:t>
            </a:r>
            <a:r>
              <a:rPr lang="cs-CZ" sz="2100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Popis prezentace materiálu: </a:t>
            </a:r>
            <a:r>
              <a:rPr lang="cs-CZ" sz="2100" dirty="0"/>
              <a:t>Prezentace </a:t>
            </a:r>
            <a:r>
              <a:rPr lang="cs-CZ" sz="2100" dirty="0" err="1"/>
              <a:t>Power</a:t>
            </a:r>
            <a:r>
              <a:rPr lang="cs-CZ" sz="2100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Způsob hodnocení: </a:t>
            </a:r>
            <a:r>
              <a:rPr lang="cs-CZ" sz="2100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sz="2100" b="1" dirty="0"/>
              <a:t>Bibliografie:</a:t>
            </a:r>
            <a:r>
              <a:rPr lang="cs-CZ" sz="2100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4492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Lidová, umělá, zlidovělá píseň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30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064896" cy="4590039"/>
          </a:xfrm>
        </p:spPr>
        <p:txBody>
          <a:bodyPr>
            <a:normAutofit fontScale="92500"/>
          </a:bodyPr>
          <a:lstStyle/>
          <a:p>
            <a:r>
              <a:rPr lang="cs-CZ" sz="3600" b="1" u="sng" dirty="0" smtClean="0"/>
              <a:t>Folklor</a:t>
            </a:r>
            <a:r>
              <a:rPr lang="cs-CZ" sz="3600" dirty="0" smtClean="0"/>
              <a:t> = veškeré projevy lidové kultury</a:t>
            </a:r>
          </a:p>
          <a:p>
            <a:pPr lvl="1">
              <a:lnSpc>
                <a:spcPct val="150000"/>
              </a:lnSpc>
            </a:pPr>
            <a:r>
              <a:rPr lang="cs-CZ" sz="2800" dirty="0" smtClean="0"/>
              <a:t>Do folkloru patří architektura (skanzeny), lidové malířství, říkadla, zvyky (stavění máje, koledování o velikonocích, vynášení smrti atd.) – tedy vše co souviselo s tradičním venkovským životem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3072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Lidová píseň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08912" cy="4734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= píseň, u které NEZNÁME AUTORA</a:t>
            </a:r>
          </a:p>
          <a:p>
            <a:r>
              <a:rPr lang="cs-CZ" sz="2400" dirty="0" smtClean="0"/>
              <a:t>Lidová píseň je součástí folkloru (folklor je NADŘAZENÝ lidové písni)</a:t>
            </a:r>
          </a:p>
          <a:p>
            <a:pPr marL="0" indent="0">
              <a:buNone/>
            </a:pPr>
            <a:r>
              <a:rPr lang="cs-CZ" dirty="0" smtClean="0"/>
              <a:t>   			               </a:t>
            </a:r>
            <a:r>
              <a:rPr lang="cs-CZ" sz="3600" b="1" dirty="0" smtClean="0"/>
              <a:t>Folklor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dirty="0" smtClean="0"/>
              <a:t>    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000" dirty="0" smtClean="0"/>
              <a:t>Zvyky   architektura     </a:t>
            </a:r>
            <a:r>
              <a:rPr lang="cs-CZ" sz="2000" b="1" u="sng" dirty="0" smtClean="0"/>
              <a:t>lidová píseň</a:t>
            </a:r>
            <a:r>
              <a:rPr lang="cs-CZ" sz="2000" b="1" dirty="0" smtClean="0"/>
              <a:t>    </a:t>
            </a:r>
            <a:r>
              <a:rPr lang="cs-CZ" sz="2000" dirty="0" smtClean="0"/>
              <a:t>rčení      říkadla</a:t>
            </a:r>
            <a:endParaRPr lang="cs-CZ" sz="2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827584" y="3356992"/>
            <a:ext cx="3096344" cy="180020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375756" y="3356992"/>
            <a:ext cx="1548172" cy="180020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23928" y="3356992"/>
            <a:ext cx="540060" cy="180020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23928" y="3356992"/>
            <a:ext cx="1980220" cy="1800200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923928" y="3356992"/>
            <a:ext cx="3024336" cy="1584176"/>
          </a:xfrm>
          <a:prstGeom prst="straightConnector1">
            <a:avLst/>
          </a:prstGeom>
          <a:ln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53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424936" cy="6048672"/>
          </a:xfrm>
        </p:spPr>
        <p:txBody>
          <a:bodyPr>
            <a:normAutofit/>
          </a:bodyPr>
          <a:lstStyle/>
          <a:p>
            <a:r>
              <a:rPr lang="cs-CZ" sz="3000" b="1" u="sng" dirty="0" smtClean="0"/>
              <a:t>Lidová píseň vznikala:</a:t>
            </a:r>
          </a:p>
          <a:p>
            <a:pPr lvl="1"/>
            <a:r>
              <a:rPr lang="cs-CZ" sz="2600" b="1" dirty="0" smtClean="0"/>
              <a:t>z přirozené potřeby lidí vyrovnat se s nějakou událostí </a:t>
            </a:r>
            <a:r>
              <a:rPr lang="cs-CZ" sz="2600" dirty="0" smtClean="0"/>
              <a:t>(např. nešťastná láska-píseň Ó, lásko; slib trvalé lásky – píseň Ó, řebíčku zahradnický atp.)</a:t>
            </a:r>
          </a:p>
          <a:p>
            <a:pPr marL="457200" lvl="1" indent="0">
              <a:buNone/>
            </a:pPr>
            <a:endParaRPr lang="cs-CZ" sz="2600" dirty="0" smtClean="0"/>
          </a:p>
          <a:p>
            <a:pPr lvl="1"/>
            <a:r>
              <a:rPr lang="cs-CZ" sz="2600" b="1" dirty="0"/>
              <a:t>k</a:t>
            </a:r>
            <a:r>
              <a:rPr lang="cs-CZ" sz="2600" b="1" dirty="0" smtClean="0"/>
              <a:t> určitým příležitostem</a:t>
            </a:r>
            <a:r>
              <a:rPr lang="cs-CZ" sz="2600" dirty="0" smtClean="0"/>
              <a:t>: vánoční koledování (</a:t>
            </a:r>
            <a:r>
              <a:rPr lang="cs-CZ" sz="2600" dirty="0" err="1" smtClean="0"/>
              <a:t>Štědrej</a:t>
            </a:r>
            <a:r>
              <a:rPr lang="cs-CZ" sz="2600" dirty="0" smtClean="0"/>
              <a:t> večer, Štěstí zdraví atd.), uspávanky (Černé oči…), svatební (Ej od </a:t>
            </a:r>
            <a:r>
              <a:rPr lang="cs-CZ" sz="2600" dirty="0" err="1" smtClean="0"/>
              <a:t>Buchlova</a:t>
            </a:r>
            <a:r>
              <a:rPr lang="cs-CZ" sz="2600" dirty="0" smtClean="0"/>
              <a:t>), pohřební, pracovní (Pec nám spadla)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54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7992888" cy="5544615"/>
          </a:xfrm>
        </p:spPr>
        <p:txBody>
          <a:bodyPr>
            <a:noAutofit/>
          </a:bodyPr>
          <a:lstStyle/>
          <a:p>
            <a:r>
              <a:rPr lang="cs-CZ" sz="3200" dirty="0" smtClean="0"/>
              <a:t>Lidové písně se předávaly ústně z generace na generaci</a:t>
            </a:r>
          </a:p>
          <a:p>
            <a:endParaRPr lang="cs-CZ" sz="3200" dirty="0" smtClean="0"/>
          </a:p>
          <a:p>
            <a:r>
              <a:rPr lang="cs-CZ" sz="3200" dirty="0" smtClean="0"/>
              <a:t>V 19.stol., když se rozšířil zájem o český jazyk a českou kulturu chodili po vesnicích sběratelé lidových písní, kteří je zapsali (mezi nejznámější patří František Sušil a Leoš Janáček)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5376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424936" cy="5310119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Lidové písně dělíme na: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České</a:t>
            </a:r>
            <a:r>
              <a:rPr lang="cs-CZ" sz="2800" dirty="0" smtClean="0"/>
              <a:t> – jsou více taneční, veselejší, mají 		 			pravidelný rytmus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Moravské </a:t>
            </a:r>
            <a:r>
              <a:rPr lang="cs-CZ" sz="2800" dirty="0" smtClean="0"/>
              <a:t>– jsou složitější, často pomalejší, zpěváci a hráči se v nich více „vyžívají“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- pro moravskou 					    						 lidovou hudbu je typická </a:t>
            </a:r>
          </a:p>
          <a:p>
            <a:pPr marL="0" indent="0">
              <a:buNone/>
            </a:pPr>
            <a:r>
              <a:rPr lang="cs-CZ" sz="2800" dirty="0" smtClean="0"/>
              <a:t>						 cimbálová kapela</a:t>
            </a:r>
          </a:p>
        </p:txBody>
      </p:sp>
    </p:spTree>
    <p:extLst>
      <p:ext uri="{BB962C8B-B14F-4D97-AF65-F5344CB8AC3E}">
        <p14:creationId xmlns:p14="http://schemas.microsoft.com/office/powerpoint/2010/main" val="141855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Umělá píseň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sz="2800" dirty="0" smtClean="0"/>
              <a:t>píseň, u které známe autora</a:t>
            </a:r>
          </a:p>
          <a:p>
            <a:r>
              <a:rPr lang="cs-CZ" sz="2800" dirty="0" smtClean="0"/>
              <a:t>Je-li takováto píseň otisknuta v nějakém zpěvníku, musí u ní být autor uveden</a:t>
            </a:r>
          </a:p>
          <a:p>
            <a:r>
              <a:rPr lang="cs-CZ" sz="2800" dirty="0" smtClean="0"/>
              <a:t>Umělé písně skládali skladatelé „vážné“ hudby (nejvýznamnějším je Franz Schubert-</a:t>
            </a:r>
            <a:r>
              <a:rPr lang="cs-CZ" dirty="0" smtClean="0">
                <a:hlinkClick r:id="rId2"/>
              </a:rPr>
              <a:t>http://www.youtube.com/</a:t>
            </a:r>
            <a:r>
              <a:rPr lang="cs-CZ" dirty="0" err="1" smtClean="0">
                <a:hlinkClick r:id="rId2"/>
              </a:rPr>
              <a:t>watch?v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bPvAQxZsgpQ</a:t>
            </a:r>
            <a:r>
              <a:rPr lang="cs-CZ" dirty="0" smtClean="0"/>
              <a:t>), </a:t>
            </a:r>
            <a:r>
              <a:rPr lang="cs-CZ" sz="2800" dirty="0" smtClean="0"/>
              <a:t>ale nejvíce jich vzniká v oblasti populární hudby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0258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Zlidovělá píseň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= píseň, u níž je autor sice znám, ale je tak rozšířená, že lidé už o autorovi ani nevědí</a:t>
            </a:r>
          </a:p>
          <a:p>
            <a:r>
              <a:rPr lang="cs-CZ" sz="2800" dirty="0" smtClean="0"/>
              <a:t>Příklady: </a:t>
            </a:r>
          </a:p>
          <a:p>
            <a:pPr lvl="1"/>
            <a:r>
              <a:rPr lang="cs-CZ" sz="2400" dirty="0" smtClean="0"/>
              <a:t>Chtíc aby spal (Adam Michna z Otradovic)</a:t>
            </a:r>
          </a:p>
          <a:p>
            <a:pPr lvl="1"/>
            <a:endParaRPr lang="cs-CZ" sz="2400" dirty="0" smtClean="0"/>
          </a:p>
          <a:p>
            <a:pPr lvl="1"/>
            <a:r>
              <a:rPr lang="cs-CZ" sz="2400" dirty="0" smtClean="0"/>
              <a:t>Škoda lásky (Josef Vejvoda) – během 2.světové války tak zlidověla, že jí nacházíme s různými texty v mnoha zemích</a:t>
            </a:r>
          </a:p>
          <a:p>
            <a:pPr marL="1828800" lvl="4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94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66</TotalTime>
  <Words>425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Lidová, umělá, zlidovělá píseň</vt:lpstr>
      <vt:lpstr>Prezentace aplikace PowerPoint</vt:lpstr>
      <vt:lpstr>Lidová píseň</vt:lpstr>
      <vt:lpstr>Prezentace aplikace PowerPoint</vt:lpstr>
      <vt:lpstr>Prezentace aplikace PowerPoint</vt:lpstr>
      <vt:lpstr>Prezentace aplikace PowerPoint</vt:lpstr>
      <vt:lpstr>Umělá píseň</vt:lpstr>
      <vt:lpstr>Zlidovělá píseň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Lidová, umělá, zlidovělá píseň</dc:title>
  <dc:creator>0JXR</dc:creator>
  <cp:lastModifiedBy>Učitel</cp:lastModifiedBy>
  <cp:revision>18</cp:revision>
  <dcterms:created xsi:type="dcterms:W3CDTF">2013-01-02T16:18:15Z</dcterms:created>
  <dcterms:modified xsi:type="dcterms:W3CDTF">2013-06-19T18:11:24Z</dcterms:modified>
</cp:coreProperties>
</file>