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ED507-BA55-4146-BDEB-60C4AEFF788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FF948-6A86-4308-9C71-CFE0CEA459A4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ED507-BA55-4146-BDEB-60C4AEFF788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FF948-6A86-4308-9C71-CFE0CEA459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ED507-BA55-4146-BDEB-60C4AEFF788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FF948-6A86-4308-9C71-CFE0CEA459A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ED507-BA55-4146-BDEB-60C4AEFF788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FF948-6A86-4308-9C71-CFE0CEA459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ED507-BA55-4146-BDEB-60C4AEFF788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FF948-6A86-4308-9C71-CFE0CEA459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ED507-BA55-4146-BDEB-60C4AEFF788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FF948-6A86-4308-9C71-CFE0CEA459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ED507-BA55-4146-BDEB-60C4AEFF788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FF948-6A86-4308-9C71-CFE0CEA459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ED507-BA55-4146-BDEB-60C4AEFF788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FF948-6A86-4308-9C71-CFE0CEA459A4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ED507-BA55-4146-BDEB-60C4AEFF788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FF948-6A86-4308-9C71-CFE0CEA459A4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ED507-BA55-4146-BDEB-60C4AEFF788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FF948-6A86-4308-9C71-CFE0CEA459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ED507-BA55-4146-BDEB-60C4AEFF788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FF948-6A86-4308-9C71-CFE0CEA459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7E1ED507-BA55-4146-BDEB-60C4AEFF788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36AFF948-6A86-4308-9C71-CFE0CEA459A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s9Vk-3BqOT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Číslo materiálu: </a:t>
            </a:r>
            <a:r>
              <a:rPr lang="cs-CZ" sz="3200" dirty="0"/>
              <a:t>VY 32 INOVACE </a:t>
            </a:r>
            <a:r>
              <a:rPr lang="cs-CZ" sz="3200" dirty="0" smtClean="0"/>
              <a:t>11/16</a:t>
            </a:r>
            <a:r>
              <a:rPr lang="cs-CZ" sz="3200" dirty="0"/>
              <a:t> </a:t>
            </a:r>
          </a:p>
          <a:p>
            <a:endParaRPr lang="cs-CZ" sz="3200" dirty="0"/>
          </a:p>
          <a:p>
            <a:pPr marL="0" indent="0">
              <a:buNone/>
            </a:pPr>
            <a:r>
              <a:rPr lang="cs-CZ" sz="3200" dirty="0"/>
              <a:t>  </a:t>
            </a:r>
          </a:p>
          <a:p>
            <a:r>
              <a:rPr lang="cs-CZ" sz="3200" b="1" dirty="0"/>
              <a:t>Název materiálu: </a:t>
            </a:r>
            <a:r>
              <a:rPr lang="cs-CZ" sz="3200" dirty="0" smtClean="0"/>
              <a:t>Sonátová forma</a:t>
            </a:r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r>
              <a:rPr lang="cs-CZ" sz="3200" b="1" dirty="0"/>
              <a:t>Zpracoval:</a:t>
            </a:r>
            <a:r>
              <a:rPr lang="cs-CZ" sz="3200" dirty="0"/>
              <a:t> Mgr. Bc. </a:t>
            </a:r>
            <a:r>
              <a:rPr lang="cs-CZ" sz="3200" dirty="0" err="1"/>
              <a:t>BcA</a:t>
            </a:r>
            <a:r>
              <a:rPr lang="cs-CZ" sz="3200" dirty="0"/>
              <a:t>. Michal Jančík</a:t>
            </a:r>
          </a:p>
          <a:p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1337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sz="1400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sz="1400" b="1" dirty="0" err="1"/>
              <a:t>Škola</a:t>
            </a:r>
            <a:r>
              <a:rPr lang="cs-CZ" sz="1400" dirty="0" err="1"/>
              <a:t>:Základní</a:t>
            </a:r>
            <a:r>
              <a:rPr lang="cs-CZ" sz="1400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Vypracoval: </a:t>
            </a:r>
            <a:r>
              <a:rPr lang="cs-CZ" sz="1400" dirty="0"/>
              <a:t>Mgr. Bc. </a:t>
            </a:r>
            <a:r>
              <a:rPr lang="cs-CZ" sz="1400" dirty="0" err="1"/>
              <a:t>BcA</a:t>
            </a:r>
            <a:r>
              <a:rPr lang="cs-CZ" sz="1400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Období vzniku materiálu: </a:t>
            </a:r>
            <a:r>
              <a:rPr lang="cs-CZ" sz="1400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Číslo materiálu:</a:t>
            </a:r>
            <a:r>
              <a:rPr lang="cs-CZ" sz="1400" dirty="0"/>
              <a:t> VY </a:t>
            </a:r>
            <a:r>
              <a:rPr lang="cs-CZ" sz="1400"/>
              <a:t>32 </a:t>
            </a:r>
            <a:r>
              <a:rPr lang="cs-CZ" sz="1400" smtClean="0"/>
              <a:t>INOVACE 11/16 </a:t>
            </a:r>
            <a:endParaRPr lang="cs-CZ" sz="1400" dirty="0"/>
          </a:p>
          <a:p>
            <a:pPr>
              <a:lnSpc>
                <a:spcPct val="120000"/>
              </a:lnSpc>
            </a:pPr>
            <a:r>
              <a:rPr lang="cs-CZ" sz="1400" b="1" dirty="0"/>
              <a:t>Vzdělávací oblast:</a:t>
            </a:r>
            <a:r>
              <a:rPr lang="cs-CZ" sz="1400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Předmět: </a:t>
            </a:r>
            <a:r>
              <a:rPr lang="cs-CZ" sz="1400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Ročník: </a:t>
            </a:r>
            <a:r>
              <a:rPr lang="cs-CZ" sz="1400" dirty="0"/>
              <a:t>VI., VII. ročník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Klíčová slova: </a:t>
            </a:r>
            <a:r>
              <a:rPr lang="cs-CZ" sz="1400" dirty="0"/>
              <a:t>hudební forma – </a:t>
            </a:r>
            <a:r>
              <a:rPr lang="cs-CZ" sz="1400" dirty="0" smtClean="0"/>
              <a:t>sonátová forma </a:t>
            </a:r>
            <a:r>
              <a:rPr lang="cs-CZ" sz="1400" dirty="0"/>
              <a:t>– základní znaky a stavba </a:t>
            </a:r>
            <a:endParaRPr lang="cs-CZ" sz="1400" dirty="0" smtClean="0"/>
          </a:p>
          <a:p>
            <a:pPr>
              <a:lnSpc>
                <a:spcPct val="120000"/>
              </a:lnSpc>
            </a:pPr>
            <a:r>
              <a:rPr lang="cs-CZ" sz="1400" b="1" dirty="0" smtClean="0"/>
              <a:t>Předpokládané </a:t>
            </a:r>
            <a:r>
              <a:rPr lang="cs-CZ" sz="1400" b="1" dirty="0"/>
              <a:t>cíle vedoucí ke klíčovým kompetencím: </a:t>
            </a:r>
            <a:r>
              <a:rPr lang="cs-CZ" sz="1400" dirty="0"/>
              <a:t>žák charakterizuje pojem </a:t>
            </a:r>
            <a:r>
              <a:rPr lang="cs-CZ" sz="1400" dirty="0" smtClean="0"/>
              <a:t>sonátová forma,  </a:t>
            </a:r>
            <a:r>
              <a:rPr lang="cs-CZ" sz="1400" dirty="0"/>
              <a:t>orientuje se v základních znacích této formy, stručně hovoří o vnitřní stavbě </a:t>
            </a:r>
            <a:r>
              <a:rPr lang="cs-CZ" sz="1400" dirty="0" smtClean="0"/>
              <a:t>sonátové formy, </a:t>
            </a:r>
            <a:r>
              <a:rPr lang="cs-CZ" sz="1400" dirty="0"/>
              <a:t>sluchem rozpoznává základní skladby této formy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Použité výukové metody: </a:t>
            </a:r>
            <a:r>
              <a:rPr lang="cs-CZ" sz="1400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Předpokládané pomůcky: </a:t>
            </a:r>
            <a:r>
              <a:rPr lang="cs-CZ" sz="1400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Popis prezentace materiálu: </a:t>
            </a:r>
            <a:r>
              <a:rPr lang="cs-CZ" sz="1400" dirty="0"/>
              <a:t>Prezentace </a:t>
            </a:r>
            <a:r>
              <a:rPr lang="cs-CZ" sz="1400" dirty="0" err="1"/>
              <a:t>Power</a:t>
            </a:r>
            <a:r>
              <a:rPr lang="cs-CZ" sz="1400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Způsob hodnocení: </a:t>
            </a:r>
            <a:r>
              <a:rPr lang="cs-CZ" sz="1400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Bibliografie:</a:t>
            </a:r>
            <a:r>
              <a:rPr lang="cs-CZ" sz="1400" dirty="0"/>
              <a:t> </a:t>
            </a:r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23174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Sonátová forma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668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Sonátová forma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200" dirty="0" smtClean="0"/>
              <a:t>= hudební forma uplatňovaná v rámci jedné věty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= jedna z nejrozšířenějších klasických hudebních forem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 smtClean="0"/>
              <a:t>V sonátové formě jsou psány první věty symfonií, smyčcových kvartetů, sonát, koncertů atd.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7172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Sonátová forma se vnitřně dělí na 3 části:</a:t>
            </a:r>
          </a:p>
          <a:p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Expozice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Provedení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Repríza</a:t>
            </a:r>
          </a:p>
        </p:txBody>
      </p:sp>
    </p:spTree>
    <p:extLst>
      <p:ext uri="{BB962C8B-B14F-4D97-AF65-F5344CB8AC3E}">
        <p14:creationId xmlns:p14="http://schemas.microsoft.com/office/powerpoint/2010/main" val="4076924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Expozice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Skládá se ze 3 témat, které jsou jasně rozpoznatelné:</a:t>
            </a:r>
          </a:p>
          <a:p>
            <a:pPr lvl="1"/>
            <a:r>
              <a:rPr lang="cs-CZ" sz="2800" b="1" dirty="0" smtClean="0"/>
              <a:t>Hlavní téma </a:t>
            </a:r>
            <a:r>
              <a:rPr lang="cs-CZ" sz="2800" dirty="0" smtClean="0"/>
              <a:t>–je velmi výrazné</a:t>
            </a:r>
          </a:p>
          <a:p>
            <a:pPr lvl="1"/>
            <a:r>
              <a:rPr lang="cs-CZ" sz="2800" b="1" dirty="0" smtClean="0"/>
              <a:t>Vedlejší téma </a:t>
            </a:r>
            <a:r>
              <a:rPr lang="cs-CZ" sz="2800" dirty="0" smtClean="0"/>
              <a:t>– jeho nálada je odlišná od hlavního 			   tématu, aby bylo zřetelně 				   rozpoznatelné</a:t>
            </a:r>
          </a:p>
          <a:p>
            <a:pPr marL="457200" lvl="1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</a:t>
            </a:r>
          </a:p>
          <a:p>
            <a:pPr lvl="1"/>
            <a:r>
              <a:rPr lang="cs-CZ" sz="2800" b="1" dirty="0" smtClean="0"/>
              <a:t>Závěrečné téma </a:t>
            </a:r>
            <a:r>
              <a:rPr lang="cs-CZ" sz="2800" dirty="0" smtClean="0"/>
              <a:t>– uzavírá celou expozici</a:t>
            </a:r>
          </a:p>
          <a:p>
            <a:pPr marL="457200" lvl="1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	     -  někdy může scházet</a:t>
            </a:r>
          </a:p>
        </p:txBody>
      </p:sp>
    </p:spTree>
    <p:extLst>
      <p:ext uri="{BB962C8B-B14F-4D97-AF65-F5344CB8AC3E}">
        <p14:creationId xmlns:p14="http://schemas.microsoft.com/office/powerpoint/2010/main" val="996749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Provedení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 tématy, které skladatel v první části představil, nyní různými způsoby pracuje – může je:</a:t>
            </a:r>
          </a:p>
          <a:p>
            <a:pPr lvl="1"/>
            <a:r>
              <a:rPr lang="cs-CZ" sz="2800" dirty="0" smtClean="0"/>
              <a:t>Prodlužovat</a:t>
            </a:r>
          </a:p>
          <a:p>
            <a:pPr lvl="1"/>
            <a:r>
              <a:rPr lang="cs-CZ" sz="2800" dirty="0" smtClean="0"/>
              <a:t>Zkracovat</a:t>
            </a:r>
          </a:p>
          <a:p>
            <a:pPr lvl="1"/>
            <a:r>
              <a:rPr lang="cs-CZ" sz="2800" dirty="0" smtClean="0"/>
              <a:t>Kombinovat</a:t>
            </a:r>
          </a:p>
          <a:p>
            <a:pPr lvl="1"/>
            <a:r>
              <a:rPr lang="cs-CZ" sz="2800" dirty="0" smtClean="0"/>
              <a:t>Trochu pozměňovat</a:t>
            </a:r>
          </a:p>
          <a:p>
            <a:r>
              <a:rPr lang="cs-CZ" sz="3200" dirty="0" smtClean="0"/>
              <a:t>Skladatel v této části ukazuje, co všechno umí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24765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Repríza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 této poslední části se znovu ozývají témata, tak jak je autor uvedl v expozici a uspokojivě se uzavírá celá první věta</a:t>
            </a:r>
          </a:p>
          <a:p>
            <a:endParaRPr lang="cs-CZ" sz="3200" dirty="0"/>
          </a:p>
          <a:p>
            <a:r>
              <a:rPr lang="cs-CZ" sz="3200" dirty="0" smtClean="0"/>
              <a:t>Skladba může na konci obsahovat ještě </a:t>
            </a:r>
            <a:r>
              <a:rPr lang="cs-CZ" sz="3200" dirty="0" err="1" smtClean="0"/>
              <a:t>kodu</a:t>
            </a:r>
            <a:r>
              <a:rPr lang="cs-CZ" sz="3200" dirty="0" smtClean="0"/>
              <a:t> (závěr) za reprízou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59485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dirty="0" err="1" smtClean="0"/>
              <a:t>A.Dvořák</a:t>
            </a:r>
            <a:r>
              <a:rPr lang="cs-CZ" sz="4000" dirty="0" smtClean="0"/>
              <a:t>: Symfonie č. 9, e moll </a:t>
            </a:r>
            <a:r>
              <a:rPr lang="cs-CZ" dirty="0" smtClean="0"/>
              <a:t>„Novosvětská“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mtClean="0">
              <a:hlinkClick r:id="rId2"/>
            </a:endParaRPr>
          </a:p>
          <a:p>
            <a:r>
              <a:rPr lang="cs-CZ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www.youtube.com/watch?v=s9Vk-3BqOT8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1:57 začíná hlavní téma</a:t>
            </a:r>
          </a:p>
          <a:p>
            <a:r>
              <a:rPr lang="cs-CZ" dirty="0" smtClean="0"/>
              <a:t>2:58 začíná vedlejší téma</a:t>
            </a:r>
          </a:p>
          <a:p>
            <a:r>
              <a:rPr lang="cs-CZ" dirty="0" smtClean="0"/>
              <a:t>4:02 začíná závěrečné téma</a:t>
            </a:r>
          </a:p>
          <a:p>
            <a:r>
              <a:rPr lang="cs-CZ" dirty="0" smtClean="0"/>
              <a:t>7:15 začíná provedení</a:t>
            </a:r>
          </a:p>
          <a:p>
            <a:r>
              <a:rPr lang="cs-CZ" dirty="0" smtClean="0"/>
              <a:t>8:44 začíná závěr</a:t>
            </a:r>
          </a:p>
        </p:txBody>
      </p:sp>
    </p:spTree>
    <p:extLst>
      <p:ext uri="{BB962C8B-B14F-4D97-AF65-F5344CB8AC3E}">
        <p14:creationId xmlns:p14="http://schemas.microsoft.com/office/powerpoint/2010/main" val="1568664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44</TotalTime>
  <Words>311</Words>
  <Application>Microsoft Office PowerPoint</Application>
  <PresentationFormat>Předvádění na obrazovce (4:3)</PresentationFormat>
  <Paragraphs>68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Došky</vt:lpstr>
      <vt:lpstr>Prezentace aplikace PowerPoint</vt:lpstr>
      <vt:lpstr>Prezentace aplikace PowerPoint</vt:lpstr>
      <vt:lpstr>Sonátová forma</vt:lpstr>
      <vt:lpstr>Sonátová forma</vt:lpstr>
      <vt:lpstr>Stavba</vt:lpstr>
      <vt:lpstr>Expozice</vt:lpstr>
      <vt:lpstr>Provedení</vt:lpstr>
      <vt:lpstr>Repríza</vt:lpstr>
      <vt:lpstr>A.Dvořák: Symfonie č. 9, e moll „Novosvětská“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Sonátová forma, sonáta</dc:title>
  <dc:creator>0JXR</dc:creator>
  <cp:lastModifiedBy>0JXR</cp:lastModifiedBy>
  <cp:revision>12</cp:revision>
  <dcterms:created xsi:type="dcterms:W3CDTF">2013-01-02T18:30:44Z</dcterms:created>
  <dcterms:modified xsi:type="dcterms:W3CDTF">2013-02-18T08:36:25Z</dcterms:modified>
</cp:coreProperties>
</file>