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5" r:id="rId11"/>
    <p:sldId id="264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70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05FF5-FEC0-4629-9340-F6CDFB965E98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78922D2-AE2A-47EC-8FF4-BB1826FE21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05FF5-FEC0-4629-9340-F6CDFB965E98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78922D2-AE2A-47EC-8FF4-BB1826FE21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05FF5-FEC0-4629-9340-F6CDFB965E98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922D2-AE2A-47EC-8FF4-BB1826FE217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05FF5-FEC0-4629-9340-F6CDFB965E98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922D2-AE2A-47EC-8FF4-BB1826FE21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05FF5-FEC0-4629-9340-F6CDFB965E98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78922D2-AE2A-47EC-8FF4-BB1826FE217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05FF5-FEC0-4629-9340-F6CDFB965E98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922D2-AE2A-47EC-8FF4-BB1826FE21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05FF5-FEC0-4629-9340-F6CDFB965E98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922D2-AE2A-47EC-8FF4-BB1826FE21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05FF5-FEC0-4629-9340-F6CDFB965E98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922D2-AE2A-47EC-8FF4-BB1826FE21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05FF5-FEC0-4629-9340-F6CDFB965E98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922D2-AE2A-47EC-8FF4-BB1826FE2178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05FF5-FEC0-4629-9340-F6CDFB965E98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922D2-AE2A-47EC-8FF4-BB1826FE21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E05FF5-FEC0-4629-9340-F6CDFB965E98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922D2-AE2A-47EC-8FF4-BB1826FE21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4E05FF5-FEC0-4629-9340-F6CDFB965E98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78922D2-AE2A-47EC-8FF4-BB1826FE217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aaKwvt7G29Y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jBn0xHv9Jqw" TargetMode="External"/><Relationship Id="rId2" Type="http://schemas.openxmlformats.org/officeDocument/2006/relationships/hyperlink" Target="http://www.youtube.com/watch?v=bki7in5qeTk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uERR9KV-TGo" TargetMode="External"/><Relationship Id="rId2" Type="http://schemas.openxmlformats.org/officeDocument/2006/relationships/hyperlink" Target="http://www.youtube.com/watch?v=v7vDdy2ELFw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HU7oqkJeItQ" TargetMode="External"/><Relationship Id="rId4" Type="http://schemas.openxmlformats.org/officeDocument/2006/relationships/hyperlink" Target="http://www.youtube.com/watch?v=cHRbD7K6KAs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YEGioEyoGPY" TargetMode="External"/><Relationship Id="rId2" Type="http://schemas.openxmlformats.org/officeDocument/2006/relationships/hyperlink" Target="http://www.youtube.com/watch?v=w-1ck_smC9k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LVRmtpArkvk" TargetMode="External"/><Relationship Id="rId4" Type="http://schemas.openxmlformats.org/officeDocument/2006/relationships/hyperlink" Target="http://www.youtube.com/watch?v=puSkP3uym5k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DgzguRsVD2Y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0mR0_nFTato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Číslo materiálu: </a:t>
            </a:r>
            <a:r>
              <a:rPr lang="cs-CZ" dirty="0"/>
              <a:t>VY 32 INOVACE  </a:t>
            </a:r>
            <a:r>
              <a:rPr lang="cs-CZ" dirty="0" smtClean="0"/>
              <a:t>11/17</a:t>
            </a:r>
            <a:endParaRPr lang="cs-CZ" dirty="0"/>
          </a:p>
          <a:p>
            <a:endParaRPr lang="cs-CZ" dirty="0"/>
          </a:p>
          <a:p>
            <a:pPr marL="0" indent="0">
              <a:buNone/>
            </a:pPr>
            <a:r>
              <a:rPr lang="cs-CZ" dirty="0"/>
              <a:t>  </a:t>
            </a:r>
          </a:p>
          <a:p>
            <a:r>
              <a:rPr lang="cs-CZ" b="1" dirty="0"/>
              <a:t>Název materiálu: </a:t>
            </a:r>
            <a:r>
              <a:rPr lang="cs-CZ" dirty="0"/>
              <a:t>Strunné nástroje</a:t>
            </a:r>
          </a:p>
          <a:p>
            <a:endParaRPr lang="cs-CZ" dirty="0"/>
          </a:p>
          <a:p>
            <a:endParaRPr lang="cs-CZ" dirty="0"/>
          </a:p>
          <a:p>
            <a:r>
              <a:rPr lang="cs-CZ" b="1" dirty="0"/>
              <a:t>Zpracoval:</a:t>
            </a:r>
            <a:r>
              <a:rPr lang="cs-CZ" dirty="0"/>
              <a:t> 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9634" y="116632"/>
            <a:ext cx="5608320" cy="1365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489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sz="1400" b="1" u="sng" dirty="0"/>
              <a:t>ANOTACE</a:t>
            </a:r>
          </a:p>
          <a:p>
            <a:pPr>
              <a:lnSpc>
                <a:spcPct val="120000"/>
              </a:lnSpc>
            </a:pPr>
            <a:r>
              <a:rPr lang="cs-CZ" sz="1400" b="1" dirty="0" err="1"/>
              <a:t>Škola</a:t>
            </a:r>
            <a:r>
              <a:rPr lang="cs-CZ" sz="1400" dirty="0" err="1"/>
              <a:t>:Základní</a:t>
            </a:r>
            <a:r>
              <a:rPr lang="cs-CZ" sz="1400" dirty="0"/>
              <a:t> škola Brno, Jana Babáka 1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Vypracoval: </a:t>
            </a:r>
            <a:r>
              <a:rPr lang="cs-CZ" sz="1400" dirty="0"/>
              <a:t>Mgr. Bc. </a:t>
            </a:r>
            <a:r>
              <a:rPr lang="cs-CZ" sz="1400" dirty="0" err="1"/>
              <a:t>BcA</a:t>
            </a:r>
            <a:r>
              <a:rPr lang="cs-CZ" sz="1400" dirty="0"/>
              <a:t>. Michal Jančík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Období vzniku materiálu: </a:t>
            </a:r>
            <a:r>
              <a:rPr lang="cs-CZ" sz="1400" dirty="0"/>
              <a:t>školní rok 2011/2012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Číslo materiálu:</a:t>
            </a:r>
            <a:r>
              <a:rPr lang="cs-CZ" sz="1400" dirty="0"/>
              <a:t> VY 32 </a:t>
            </a:r>
            <a:r>
              <a:rPr lang="cs-CZ" sz="1400"/>
              <a:t>INOVACE </a:t>
            </a:r>
            <a:r>
              <a:rPr lang="cs-CZ" sz="1400" smtClean="0"/>
              <a:t>11/17</a:t>
            </a:r>
            <a:endParaRPr lang="cs-CZ" sz="1400" dirty="0"/>
          </a:p>
          <a:p>
            <a:pPr>
              <a:lnSpc>
                <a:spcPct val="120000"/>
              </a:lnSpc>
            </a:pPr>
            <a:r>
              <a:rPr lang="cs-CZ" sz="1400" b="1" dirty="0"/>
              <a:t>Vzdělávací oblast:</a:t>
            </a:r>
            <a:r>
              <a:rPr lang="cs-CZ" sz="1400" dirty="0"/>
              <a:t> Umění a kultura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Předmět: </a:t>
            </a:r>
            <a:r>
              <a:rPr lang="cs-CZ" sz="1400" dirty="0"/>
              <a:t>Hudební výchova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Ročník: </a:t>
            </a:r>
            <a:r>
              <a:rPr lang="cs-CZ" sz="1400" dirty="0" smtClean="0"/>
              <a:t>VI., VII. </a:t>
            </a:r>
            <a:r>
              <a:rPr lang="cs-CZ" sz="1400" dirty="0"/>
              <a:t>ročník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Klíčová slova: </a:t>
            </a:r>
            <a:r>
              <a:rPr lang="cs-CZ" sz="1400" dirty="0"/>
              <a:t>hudební nástroje – strunné nástroje – charakteristika - rozdělení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Předpokládané cíle vedoucí ke klíčovým kompetencím: </a:t>
            </a:r>
            <a:r>
              <a:rPr lang="cs-CZ" sz="1400" dirty="0"/>
              <a:t>žák rozeznává základní strunné nástroje, rozděluje strunné nástroje do skupin, charakterizuje hru na strunné nástroje, aplikuje nabyté poznatky při praktických hudebních </a:t>
            </a:r>
            <a:r>
              <a:rPr lang="cs-CZ" sz="1400" dirty="0" smtClean="0"/>
              <a:t>činnostech</a:t>
            </a:r>
            <a:endParaRPr lang="cs-CZ" sz="1400" dirty="0"/>
          </a:p>
          <a:p>
            <a:pPr>
              <a:lnSpc>
                <a:spcPct val="120000"/>
              </a:lnSpc>
            </a:pPr>
            <a:r>
              <a:rPr lang="cs-CZ" sz="1400" b="1" dirty="0"/>
              <a:t>Použité výukové metody: </a:t>
            </a:r>
            <a:r>
              <a:rPr lang="cs-CZ" sz="1400" dirty="0"/>
              <a:t>frontální výuka, skupinová práce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Předpokládané pomůcky: </a:t>
            </a:r>
            <a:r>
              <a:rPr lang="cs-CZ" sz="1400" dirty="0"/>
              <a:t>notebook, interaktivní tabule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Popis prezentace materiálu: </a:t>
            </a:r>
            <a:r>
              <a:rPr lang="cs-CZ" sz="1400" dirty="0"/>
              <a:t>Prezentace </a:t>
            </a:r>
            <a:r>
              <a:rPr lang="cs-CZ" sz="1400" dirty="0" err="1"/>
              <a:t>Power</a:t>
            </a:r>
            <a:r>
              <a:rPr lang="cs-CZ" sz="1400" dirty="0"/>
              <a:t> Point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Způsob hodnocení: </a:t>
            </a:r>
            <a:r>
              <a:rPr lang="cs-CZ" sz="1400" dirty="0"/>
              <a:t>ústní</a:t>
            </a:r>
          </a:p>
          <a:p>
            <a:pPr>
              <a:lnSpc>
                <a:spcPct val="120000"/>
              </a:lnSpc>
            </a:pPr>
            <a:r>
              <a:rPr lang="cs-CZ" sz="1400" b="1" dirty="0"/>
              <a:t>Bibliografie:</a:t>
            </a:r>
            <a:r>
              <a:rPr lang="cs-CZ" sz="1400" dirty="0"/>
              <a:t> </a:t>
            </a:r>
          </a:p>
          <a:p>
            <a:endParaRPr lang="cs-CZ" sz="1400" dirty="0"/>
          </a:p>
          <a:p>
            <a:endParaRPr lang="cs-CZ" sz="1400" dirty="0"/>
          </a:p>
          <a:p>
            <a:endParaRPr lang="cs-CZ" sz="1400" dirty="0"/>
          </a:p>
          <a:p>
            <a:endParaRPr lang="cs-CZ" sz="1400" dirty="0"/>
          </a:p>
          <a:p>
            <a:endParaRPr lang="cs-CZ" sz="1400" dirty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417814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Strunné hudební nástroje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004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Strunné nástroje dělíme podle způsobu hry na: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sz="3200" dirty="0" smtClean="0"/>
              <a:t>Smyčcové</a:t>
            </a:r>
          </a:p>
          <a:p>
            <a:pPr marL="914400" lvl="1" indent="-514350">
              <a:buFont typeface="+mj-lt"/>
              <a:buAutoNum type="arabicPeriod"/>
            </a:pPr>
            <a:endParaRPr lang="cs-CZ" sz="3200" dirty="0" smtClean="0"/>
          </a:p>
          <a:p>
            <a:pPr marL="914400" lvl="1" indent="-514350">
              <a:buFont typeface="+mj-lt"/>
              <a:buAutoNum type="arabicPeriod"/>
            </a:pPr>
            <a:r>
              <a:rPr lang="cs-CZ" sz="3200" dirty="0" smtClean="0"/>
              <a:t>Drnkací </a:t>
            </a:r>
          </a:p>
          <a:p>
            <a:pPr marL="914400" lvl="1" indent="-514350">
              <a:buFont typeface="+mj-lt"/>
              <a:buAutoNum type="arabicPeriod"/>
            </a:pPr>
            <a:endParaRPr lang="cs-CZ" sz="3200" dirty="0" smtClean="0"/>
          </a:p>
          <a:p>
            <a:pPr marL="914400" lvl="1" indent="-514350">
              <a:buFont typeface="+mj-lt"/>
              <a:buAutoNum type="arabicPeriod"/>
            </a:pPr>
            <a:r>
              <a:rPr lang="cs-CZ" sz="3200" dirty="0"/>
              <a:t>Ú</a:t>
            </a:r>
            <a:r>
              <a:rPr lang="cs-CZ" sz="3200" dirty="0" smtClean="0"/>
              <a:t>derné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11688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Smyčcové nástroje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Do této skupiny řadíme: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dirty="0" smtClean="0"/>
              <a:t>Housle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dirty="0" smtClean="0"/>
              <a:t>Violu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dirty="0" smtClean="0"/>
              <a:t>Violoncello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dirty="0" smtClean="0"/>
              <a:t>Kontrabas</a:t>
            </a:r>
          </a:p>
          <a:p>
            <a:r>
              <a:rPr lang="cs-CZ" dirty="0" smtClean="0"/>
              <a:t>Na všechny tyto nástroje se hraje smyčcem (</a:t>
            </a:r>
            <a:r>
              <a:rPr lang="cs-CZ" dirty="0" err="1" smtClean="0"/>
              <a:t>arco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 </a:t>
            </a:r>
            <a:r>
              <a:rPr lang="cs-CZ" sz="2200" dirty="0" smtClean="0"/>
              <a:t> </a:t>
            </a:r>
            <a:r>
              <a:rPr lang="cs-CZ" sz="2200" dirty="0" smtClean="0">
                <a:hlinkClick r:id="rId2"/>
              </a:rPr>
              <a:t>http://www.youtube.com/watch?v=aaKwvt7G29Y</a:t>
            </a:r>
            <a:endParaRPr lang="cs-CZ" sz="2200" dirty="0" smtClean="0"/>
          </a:p>
          <a:p>
            <a:r>
              <a:rPr lang="cs-CZ" dirty="0" smtClean="0"/>
              <a:t>Smyčec se skládá ze dřeva a koňských žíní, které se mažou kalafunou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8609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Další možnost hry je drnkání prsty – </a:t>
            </a:r>
            <a:r>
              <a:rPr lang="cs-CZ" dirty="0" err="1" smtClean="0"/>
              <a:t>pizzicatto</a:t>
            </a:r>
            <a:endParaRPr lang="cs-CZ" dirty="0" smtClean="0"/>
          </a:p>
          <a:p>
            <a:pPr marL="0" indent="0">
              <a:buNone/>
            </a:pPr>
            <a:r>
              <a:rPr lang="cs-CZ" sz="2000" dirty="0" smtClean="0"/>
              <a:t>     </a:t>
            </a:r>
            <a:r>
              <a:rPr lang="cs-CZ" sz="2000" dirty="0" smtClean="0">
                <a:hlinkClick r:id="rId2"/>
              </a:rPr>
              <a:t>http://www.youtube.com/watch?v=bki7in5qeTk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</a:t>
            </a:r>
            <a:r>
              <a:rPr lang="cs-CZ" sz="2000" dirty="0" smtClean="0">
                <a:hlinkClick r:id="rId3"/>
              </a:rPr>
              <a:t>http://www.youtube.com/watch?v=jBn0xHv9Jqw</a:t>
            </a: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r>
              <a:rPr lang="cs-CZ" dirty="0" smtClean="0"/>
              <a:t>Tyto nástroje mají 4 struny (kontrabas může mít výjimečně i 5 strun)</a:t>
            </a:r>
          </a:p>
          <a:p>
            <a:endParaRPr lang="cs-CZ" dirty="0" smtClean="0"/>
          </a:p>
          <a:p>
            <a:r>
              <a:rPr lang="cs-CZ" dirty="0" smtClean="0"/>
              <a:t>Housle a viola se drží pod krkem, violoncello mezi nohama, u kontrabasu se stojí, nebo sedí na vysoké židli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1068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686800" cy="4525963"/>
          </a:xfrm>
        </p:spPr>
        <p:txBody>
          <a:bodyPr>
            <a:noAutofit/>
          </a:bodyPr>
          <a:lstStyle/>
          <a:p>
            <a:r>
              <a:rPr lang="cs-CZ" dirty="0" smtClean="0"/>
              <a:t>Smyčcové nástroje jsou vyrobeny ze dřeva, struny jsou kovové</a:t>
            </a:r>
          </a:p>
          <a:p>
            <a:endParaRPr lang="cs-CZ" dirty="0" smtClean="0"/>
          </a:p>
          <a:p>
            <a:r>
              <a:rPr lang="cs-CZ" dirty="0" smtClean="0"/>
              <a:t>Skládají se z kobylky, ozvučné desky a hmatníku</a:t>
            </a:r>
          </a:p>
          <a:p>
            <a:endParaRPr lang="cs-CZ" dirty="0" smtClean="0"/>
          </a:p>
          <a:p>
            <a:r>
              <a:rPr lang="cs-CZ" dirty="0" smtClean="0"/>
              <a:t>Uvnitř ozvučné desky se nachází tzv. „duše“-tenký plátek dřeva, který spojuje horní a dolní ozvučnou desku- pokud dojde k poškození duše, nástroj hraje velmi špatně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2114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Drnkací hudební nástroje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Na všechny tyto nástroje se hraje prsty nebo plektrem (trsátkem)</a:t>
            </a:r>
          </a:p>
          <a:p>
            <a:endParaRPr lang="cs-CZ" dirty="0" smtClean="0"/>
          </a:p>
          <a:p>
            <a:r>
              <a:rPr lang="cs-CZ" dirty="0" smtClean="0"/>
              <a:t>Kytara</a:t>
            </a:r>
          </a:p>
          <a:p>
            <a:r>
              <a:rPr lang="cs-CZ" dirty="0" smtClean="0"/>
              <a:t>Loutna</a:t>
            </a:r>
          </a:p>
          <a:p>
            <a:r>
              <a:rPr lang="cs-CZ" dirty="0" err="1" smtClean="0"/>
              <a:t>Banjo</a:t>
            </a:r>
            <a:endParaRPr lang="cs-CZ" dirty="0" smtClean="0"/>
          </a:p>
          <a:p>
            <a:r>
              <a:rPr lang="cs-CZ" dirty="0" smtClean="0"/>
              <a:t>Ukulele</a:t>
            </a:r>
          </a:p>
          <a:p>
            <a:r>
              <a:rPr lang="cs-CZ" dirty="0" smtClean="0"/>
              <a:t>Mandolína</a:t>
            </a:r>
          </a:p>
          <a:p>
            <a:r>
              <a:rPr lang="cs-CZ" dirty="0" smtClean="0"/>
              <a:t>Balalajka</a:t>
            </a:r>
          </a:p>
          <a:p>
            <a:r>
              <a:rPr lang="cs-CZ" dirty="0" smtClean="0"/>
              <a:t>Harfa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108157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Mají různý počet strun: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1"/>
            <a:r>
              <a:rPr lang="cs-CZ" sz="4000" b="1" dirty="0" smtClean="0"/>
              <a:t>Kytara</a:t>
            </a:r>
            <a:r>
              <a:rPr lang="cs-CZ" sz="4000" dirty="0" smtClean="0"/>
              <a:t> má 6 strun, ale existuje i 9ti strunná a 12 ti strunná</a:t>
            </a:r>
          </a:p>
          <a:p>
            <a:pPr marL="457200" lvl="1" indent="0">
              <a:buNone/>
            </a:pPr>
            <a:r>
              <a:rPr lang="cs-CZ" sz="2400" dirty="0" smtClean="0">
                <a:hlinkClick r:id="rId2"/>
              </a:rPr>
              <a:t>http://www.youtube.com/watch?v=v7vDdy2ELFw</a:t>
            </a:r>
            <a:endParaRPr lang="cs-CZ" sz="2400" dirty="0" smtClean="0"/>
          </a:p>
          <a:p>
            <a:pPr marL="457200" lvl="1" indent="0">
              <a:buNone/>
            </a:pPr>
            <a:r>
              <a:rPr lang="cs-CZ" sz="2400" dirty="0" smtClean="0">
                <a:hlinkClick r:id="rId3"/>
              </a:rPr>
              <a:t>http://www.youtube.com/watch?v=uERR9KV-TGo</a:t>
            </a:r>
            <a:endParaRPr lang="cs-CZ" sz="2400" dirty="0" smtClean="0"/>
          </a:p>
          <a:p>
            <a:pPr lvl="1"/>
            <a:endParaRPr lang="cs-CZ" sz="4000" dirty="0" smtClean="0"/>
          </a:p>
          <a:p>
            <a:pPr lvl="1"/>
            <a:r>
              <a:rPr lang="cs-CZ" sz="4000" b="1" dirty="0" err="1" smtClean="0"/>
              <a:t>Banjo</a:t>
            </a:r>
            <a:r>
              <a:rPr lang="cs-CZ" sz="4000" dirty="0" smtClean="0"/>
              <a:t> má struny 4</a:t>
            </a:r>
          </a:p>
          <a:p>
            <a:pPr marL="457200" lvl="1" indent="0">
              <a:buNone/>
            </a:pPr>
            <a:r>
              <a:rPr lang="cs-CZ" sz="2400" dirty="0" smtClean="0">
                <a:hlinkClick r:id="rId4"/>
              </a:rPr>
              <a:t>http://www.youtube.com/watch?v=cHRbD7K6KAs</a:t>
            </a:r>
            <a:endParaRPr lang="cs-CZ" sz="2400" dirty="0" smtClean="0"/>
          </a:p>
          <a:p>
            <a:pPr lvl="1"/>
            <a:endParaRPr lang="cs-CZ" sz="3200" dirty="0" smtClean="0"/>
          </a:p>
          <a:p>
            <a:pPr lvl="1"/>
            <a:r>
              <a:rPr lang="cs-CZ" sz="4000" b="1" dirty="0" smtClean="0"/>
              <a:t>Balalajka</a:t>
            </a:r>
            <a:r>
              <a:rPr lang="cs-CZ" sz="4000" dirty="0" smtClean="0"/>
              <a:t> má struny 3</a:t>
            </a:r>
          </a:p>
          <a:p>
            <a:pPr marL="457200" lvl="1" indent="0">
              <a:buNone/>
            </a:pPr>
            <a:r>
              <a:rPr lang="cs-CZ" sz="2400" dirty="0" smtClean="0">
                <a:hlinkClick r:id="rId5"/>
              </a:rPr>
              <a:t>http://www.youtube.com/watch?v=HU7oqkJeItQ</a:t>
            </a:r>
            <a:endParaRPr lang="cs-CZ" sz="2400" dirty="0" smtClean="0"/>
          </a:p>
          <a:p>
            <a:pPr marL="457200" lvl="1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97182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Loutna</a:t>
            </a:r>
            <a:r>
              <a:rPr lang="cs-CZ" dirty="0" smtClean="0"/>
              <a:t> – existují různé velikosti, podle toho se 		  liší i počet strun</a:t>
            </a:r>
          </a:p>
          <a:p>
            <a:pPr marL="400050" lvl="1" indent="0">
              <a:buNone/>
            </a:pPr>
            <a:r>
              <a:rPr lang="cs-CZ" sz="2000" dirty="0" smtClean="0">
                <a:hlinkClick r:id="rId2"/>
              </a:rPr>
              <a:t>http://www.youtube.com/watch?v=w-1ck_smC9k</a:t>
            </a:r>
            <a:endParaRPr lang="cs-CZ" sz="2000" dirty="0" smtClean="0"/>
          </a:p>
          <a:p>
            <a:pPr marL="400050" lvl="1" indent="0">
              <a:buNone/>
            </a:pPr>
            <a:r>
              <a:rPr lang="cs-CZ" sz="2000" dirty="0" smtClean="0">
                <a:hlinkClick r:id="rId3"/>
              </a:rPr>
              <a:t>http://www.youtube.com/watch?v=YEGioEyoGPY</a:t>
            </a:r>
            <a:endParaRPr lang="cs-CZ" sz="2000" dirty="0" smtClean="0"/>
          </a:p>
          <a:p>
            <a:r>
              <a:rPr lang="cs-CZ" b="1" dirty="0" smtClean="0"/>
              <a:t>Ukulele</a:t>
            </a:r>
            <a:r>
              <a:rPr lang="cs-CZ" dirty="0" smtClean="0"/>
              <a:t> – má tvar malé kytary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- 4 struny</a:t>
            </a:r>
          </a:p>
          <a:p>
            <a:pPr marL="400050" lvl="1" indent="0">
              <a:buNone/>
            </a:pPr>
            <a:r>
              <a:rPr lang="cs-CZ" sz="2000" u="sng" dirty="0" smtClean="0">
                <a:hlinkClick r:id="rId4"/>
              </a:rPr>
              <a:t>http://www.youtube.com/watch?v=puSkP3uym5k</a:t>
            </a:r>
            <a:endParaRPr lang="cs-CZ" sz="2000" u="sng" dirty="0" smtClean="0"/>
          </a:p>
          <a:p>
            <a:r>
              <a:rPr lang="cs-CZ" b="1" dirty="0" smtClean="0"/>
              <a:t>Mandolína</a:t>
            </a:r>
            <a:r>
              <a:rPr lang="cs-CZ" dirty="0" smtClean="0"/>
              <a:t> – má 4 zdvojené struny</a:t>
            </a:r>
          </a:p>
          <a:p>
            <a:pPr marL="0" indent="0">
              <a:buNone/>
            </a:pPr>
            <a:r>
              <a:rPr lang="cs-CZ" sz="2000" dirty="0" smtClean="0"/>
              <a:t>      </a:t>
            </a:r>
            <a:r>
              <a:rPr lang="cs-CZ" sz="2000" dirty="0">
                <a:hlinkClick r:id="rId5"/>
              </a:rPr>
              <a:t>http://www.youtube.com/watch?v=LVRmtpArkvk</a:t>
            </a: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633253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Harfa</a:t>
            </a:r>
          </a:p>
          <a:p>
            <a:pPr lvl="1"/>
            <a:r>
              <a:rPr lang="cs-CZ" dirty="0" smtClean="0"/>
              <a:t>Má 47 strun</a:t>
            </a:r>
          </a:p>
          <a:p>
            <a:pPr lvl="1"/>
            <a:r>
              <a:rPr lang="cs-CZ" dirty="0" smtClean="0"/>
              <a:t>Pro lepší orientaci jsou některé struny barevně oddělené</a:t>
            </a:r>
          </a:p>
          <a:p>
            <a:pPr lvl="1"/>
            <a:r>
              <a:rPr lang="cs-CZ" dirty="0" smtClean="0"/>
              <a:t>Ve spodní části jsou umístěny pedály, kterými se přelaďuje</a:t>
            </a:r>
          </a:p>
          <a:p>
            <a:pPr lvl="1"/>
            <a:r>
              <a:rPr lang="cs-CZ" dirty="0" smtClean="0"/>
              <a:t>Hra na harfu je nesmírně náročná</a:t>
            </a:r>
          </a:p>
          <a:p>
            <a:pPr marL="457200" lvl="1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</a:t>
            </a:r>
            <a:r>
              <a:rPr lang="cs-CZ" sz="2000" dirty="0" smtClean="0">
                <a:hlinkClick r:id="rId2"/>
              </a:rPr>
              <a:t>http://www.youtube.com/watch?v=DgzguRsVD2Y</a:t>
            </a:r>
            <a:endParaRPr lang="cs-CZ" sz="2000" dirty="0" smtClean="0"/>
          </a:p>
          <a:p>
            <a:pPr marL="457200" lvl="1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80018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Úderné strunné nástroje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Zvuk vzniká úderem na struny</a:t>
            </a:r>
          </a:p>
          <a:p>
            <a:endParaRPr lang="cs-CZ" dirty="0" smtClean="0"/>
          </a:p>
          <a:p>
            <a:r>
              <a:rPr lang="cs-CZ" b="1" dirty="0" smtClean="0"/>
              <a:t>Klavír</a:t>
            </a:r>
            <a:r>
              <a:rPr lang="cs-CZ" dirty="0" smtClean="0"/>
              <a:t> – úder zapříčiní kladívko napojené na 		        klávesy</a:t>
            </a:r>
          </a:p>
          <a:p>
            <a:endParaRPr lang="cs-CZ" dirty="0" smtClean="0"/>
          </a:p>
          <a:p>
            <a:r>
              <a:rPr lang="cs-CZ" b="1" dirty="0" smtClean="0"/>
              <a:t>Cimbál </a:t>
            </a:r>
            <a:r>
              <a:rPr lang="cs-CZ" dirty="0" smtClean="0"/>
              <a:t>– struny se rozeznívají paličkami, které 	          hráč drží v ruce</a:t>
            </a:r>
          </a:p>
          <a:p>
            <a:pPr marL="0" indent="0">
              <a:buNone/>
            </a:pPr>
            <a:r>
              <a:rPr lang="cs-CZ" dirty="0" smtClean="0"/>
              <a:t>    		</a:t>
            </a:r>
            <a:r>
              <a:rPr lang="cs-CZ" sz="2000" dirty="0" smtClean="0">
                <a:hlinkClick r:id="rId2"/>
              </a:rPr>
              <a:t>http://www.youtube.com/watch?v=0mR0_nFTato</a:t>
            </a:r>
            <a:endParaRPr lang="cs-CZ" sz="2400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7244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64</TotalTime>
  <Words>395</Words>
  <Application>Microsoft Office PowerPoint</Application>
  <PresentationFormat>Předvádění na obrazovce (4:3)</PresentationFormat>
  <Paragraphs>101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Prezentace aplikace PowerPoint</vt:lpstr>
      <vt:lpstr>Prezentace aplikace PowerPoint</vt:lpstr>
      <vt:lpstr>Strunné hudební nástroje</vt:lpstr>
      <vt:lpstr>Dělení</vt:lpstr>
      <vt:lpstr>Smyčcové nástroje</vt:lpstr>
      <vt:lpstr>Prezentace aplikace PowerPoint</vt:lpstr>
      <vt:lpstr>Prezentace aplikace PowerPoint</vt:lpstr>
      <vt:lpstr>Drnkací hudební nástroje</vt:lpstr>
      <vt:lpstr>  Mají různý počet strun: </vt:lpstr>
      <vt:lpstr>Prezentace aplikace PowerPoint</vt:lpstr>
      <vt:lpstr>Prezentace aplikace PowerPoint</vt:lpstr>
      <vt:lpstr>Úderné strunné nástroje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Strunné hudební nástroje</dc:title>
  <dc:creator>0JXR</dc:creator>
  <cp:lastModifiedBy>Martin a Lída</cp:lastModifiedBy>
  <cp:revision>14</cp:revision>
  <dcterms:created xsi:type="dcterms:W3CDTF">2013-01-02T20:15:32Z</dcterms:created>
  <dcterms:modified xsi:type="dcterms:W3CDTF">2013-06-17T09:00:39Z</dcterms:modified>
</cp:coreProperties>
</file>