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7" r:id="rId4"/>
    <p:sldId id="271" r:id="rId5"/>
    <p:sldId id="269" r:id="rId6"/>
    <p:sldId id="270" r:id="rId7"/>
    <p:sldId id="259" r:id="rId8"/>
    <p:sldId id="258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72" r:id="rId17"/>
    <p:sldId id="273" r:id="rId18"/>
    <p:sldId id="267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81A4C1-B277-4C87-8A60-81FDE022613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520109-8C60-41C8-B8A1-EE41462E1F1B}">
      <dgm:prSet phldrT="[Text]" custT="1"/>
      <dgm:spPr/>
      <dgm:t>
        <a:bodyPr/>
        <a:lstStyle/>
        <a:p>
          <a:pPr algn="ctr"/>
          <a:r>
            <a:rPr lang="cs-CZ" sz="4000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rPr>
            <a:t>léčivou látku</a:t>
          </a:r>
          <a:endParaRPr lang="cs-CZ" sz="4000" b="1" dirty="0">
            <a:solidFill>
              <a:schemeClr val="bg2">
                <a:lumMod val="50000"/>
              </a:schemeClr>
            </a:solidFill>
            <a:latin typeface="Comic Sans MS" pitchFamily="66" charset="0"/>
          </a:endParaRPr>
        </a:p>
      </dgm:t>
    </dgm:pt>
    <dgm:pt modelId="{BB6627EC-F2B5-4DF2-B296-1039F5AFEA72}" type="parTrans" cxnId="{B77E937E-2DD3-4C8C-832B-D0A9561F6773}">
      <dgm:prSet/>
      <dgm:spPr/>
      <dgm:t>
        <a:bodyPr/>
        <a:lstStyle/>
        <a:p>
          <a:endParaRPr lang="cs-CZ"/>
        </a:p>
      </dgm:t>
    </dgm:pt>
    <dgm:pt modelId="{1A61BBCA-410F-4B07-AEBE-5858FDD66412}" type="sibTrans" cxnId="{B77E937E-2DD3-4C8C-832B-D0A9561F6773}">
      <dgm:prSet/>
      <dgm:spPr/>
      <dgm:t>
        <a:bodyPr/>
        <a:lstStyle/>
        <a:p>
          <a:endParaRPr lang="cs-CZ"/>
        </a:p>
      </dgm:t>
    </dgm:pt>
    <dgm:pt modelId="{A5774F3C-17BD-4326-8BEE-854B2804E1A0}">
      <dgm:prSet phldrT="[Text]" custT="1"/>
      <dgm:spPr/>
      <dgm:t>
        <a:bodyPr/>
        <a:lstStyle/>
        <a:p>
          <a:pPr algn="ctr"/>
          <a:r>
            <a:rPr lang="cs-CZ" sz="4000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rPr>
            <a:t>pomocné látky</a:t>
          </a:r>
          <a:endParaRPr lang="cs-CZ" sz="4000" b="1" dirty="0">
            <a:solidFill>
              <a:schemeClr val="bg2">
                <a:lumMod val="50000"/>
              </a:schemeClr>
            </a:solidFill>
            <a:latin typeface="Comic Sans MS" pitchFamily="66" charset="0"/>
          </a:endParaRPr>
        </a:p>
      </dgm:t>
    </dgm:pt>
    <dgm:pt modelId="{68B0F209-3A62-4CB7-9B90-A3F76BFAD698}" type="parTrans" cxnId="{A0381CDD-756F-4355-BFB5-5A83DE855425}">
      <dgm:prSet/>
      <dgm:spPr/>
      <dgm:t>
        <a:bodyPr/>
        <a:lstStyle/>
        <a:p>
          <a:endParaRPr lang="cs-CZ"/>
        </a:p>
      </dgm:t>
    </dgm:pt>
    <dgm:pt modelId="{50419D2C-4765-441C-931C-45A151C78E9E}" type="sibTrans" cxnId="{A0381CDD-756F-4355-BFB5-5A83DE855425}">
      <dgm:prSet/>
      <dgm:spPr/>
      <dgm:t>
        <a:bodyPr/>
        <a:lstStyle/>
        <a:p>
          <a:endParaRPr lang="cs-CZ"/>
        </a:p>
      </dgm:t>
    </dgm:pt>
    <dgm:pt modelId="{AD46F3E1-B058-4A28-AA8B-1A5417212D9B}">
      <dgm:prSet custT="1"/>
      <dgm:spPr/>
      <dgm:t>
        <a:bodyPr/>
        <a:lstStyle/>
        <a:p>
          <a:pPr algn="ctr"/>
          <a:r>
            <a:rPr lang="cs-CZ" sz="2400" b="1" dirty="0" smtClean="0">
              <a:latin typeface="Comic Sans MS" pitchFamily="66" charset="0"/>
            </a:rPr>
            <a:t>Např. kyselinu acetylsalicylovou</a:t>
          </a:r>
          <a:endParaRPr lang="cs-CZ" sz="2400" b="1" dirty="0">
            <a:latin typeface="Comic Sans MS" pitchFamily="66" charset="0"/>
          </a:endParaRPr>
        </a:p>
      </dgm:t>
    </dgm:pt>
    <dgm:pt modelId="{EDD75B3D-94BE-4512-AD30-4ACCFDC3E1AE}" type="parTrans" cxnId="{F29EE4C3-4C63-4F36-B47C-F75521E8AC53}">
      <dgm:prSet/>
      <dgm:spPr/>
      <dgm:t>
        <a:bodyPr/>
        <a:lstStyle/>
        <a:p>
          <a:endParaRPr lang="cs-CZ"/>
        </a:p>
      </dgm:t>
    </dgm:pt>
    <dgm:pt modelId="{D69A7816-7CAD-4635-A599-78EA04CE14CF}" type="sibTrans" cxnId="{F29EE4C3-4C63-4F36-B47C-F75521E8AC53}">
      <dgm:prSet/>
      <dgm:spPr/>
      <dgm:t>
        <a:bodyPr/>
        <a:lstStyle/>
        <a:p>
          <a:endParaRPr lang="cs-CZ"/>
        </a:p>
      </dgm:t>
    </dgm:pt>
    <dgm:pt modelId="{4F284958-0DA7-4154-859C-9DB6970514C6}">
      <dgm:prSet custT="1"/>
      <dgm:spPr/>
      <dgm:t>
        <a:bodyPr/>
        <a:lstStyle/>
        <a:p>
          <a:pPr algn="ctr"/>
          <a:r>
            <a:rPr lang="cs-CZ" sz="2400" b="1" dirty="0" smtClean="0">
              <a:latin typeface="Comic Sans MS" pitchFamily="66" charset="0"/>
            </a:rPr>
            <a:t>Bramborový škrob, mastek</a:t>
          </a:r>
          <a:endParaRPr lang="cs-CZ" sz="2400" b="1" dirty="0">
            <a:latin typeface="Comic Sans MS" pitchFamily="66" charset="0"/>
          </a:endParaRPr>
        </a:p>
      </dgm:t>
    </dgm:pt>
    <dgm:pt modelId="{36320021-58A6-4869-9DAD-99D3E6EF015C}" type="parTrans" cxnId="{33CC70F6-0525-47FC-8545-ADB9778C0935}">
      <dgm:prSet/>
      <dgm:spPr/>
      <dgm:t>
        <a:bodyPr/>
        <a:lstStyle/>
        <a:p>
          <a:endParaRPr lang="cs-CZ"/>
        </a:p>
      </dgm:t>
    </dgm:pt>
    <dgm:pt modelId="{C97BE5A6-9A3A-4484-9569-F488D81512FF}" type="sibTrans" cxnId="{33CC70F6-0525-47FC-8545-ADB9778C0935}">
      <dgm:prSet/>
      <dgm:spPr/>
      <dgm:t>
        <a:bodyPr/>
        <a:lstStyle/>
        <a:p>
          <a:endParaRPr lang="cs-CZ"/>
        </a:p>
      </dgm:t>
    </dgm:pt>
    <dgm:pt modelId="{866C711B-EA9A-4B06-84B7-DBE04536BFFE}" type="pres">
      <dgm:prSet presAssocID="{2E81A4C1-B277-4C87-8A60-81FDE022613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EDA1197-7DF9-4889-ADC6-2E418E2E3326}" type="pres">
      <dgm:prSet presAssocID="{A3520109-8C60-41C8-B8A1-EE41462E1F1B}" presName="parentLin" presStyleCnt="0"/>
      <dgm:spPr/>
    </dgm:pt>
    <dgm:pt modelId="{9EE85CBA-F24A-4CE9-90ED-2EE60C7B0889}" type="pres">
      <dgm:prSet presAssocID="{A3520109-8C60-41C8-B8A1-EE41462E1F1B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E92526F6-6A7E-4C8F-99E9-EA0630B57D5B}" type="pres">
      <dgm:prSet presAssocID="{A3520109-8C60-41C8-B8A1-EE41462E1F1B}" presName="parentText" presStyleLbl="node1" presStyleIdx="0" presStyleCnt="2" custLinFactX="8394" custLinFactNeighborX="100000" custLinFactNeighborY="17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3457B5-CD57-4D24-8858-3C4108AB019D}" type="pres">
      <dgm:prSet presAssocID="{A3520109-8C60-41C8-B8A1-EE41462E1F1B}" presName="negativeSpace" presStyleCnt="0"/>
      <dgm:spPr/>
    </dgm:pt>
    <dgm:pt modelId="{9D7D5777-E585-4844-B474-B44430604C6E}" type="pres">
      <dgm:prSet presAssocID="{A3520109-8C60-41C8-B8A1-EE41462E1F1B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85D795-D5E5-4074-A840-561580A71AD1}" type="pres">
      <dgm:prSet presAssocID="{1A61BBCA-410F-4B07-AEBE-5858FDD66412}" presName="spaceBetweenRectangles" presStyleCnt="0"/>
      <dgm:spPr/>
    </dgm:pt>
    <dgm:pt modelId="{EC5A8451-0BD7-48D9-9369-9D4C849A015D}" type="pres">
      <dgm:prSet presAssocID="{A5774F3C-17BD-4326-8BEE-854B2804E1A0}" presName="parentLin" presStyleCnt="0"/>
      <dgm:spPr/>
    </dgm:pt>
    <dgm:pt modelId="{63075D93-DBFB-4DE7-B9B4-C5EE03659DB7}" type="pres">
      <dgm:prSet presAssocID="{A5774F3C-17BD-4326-8BEE-854B2804E1A0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A6C9883-3748-4CB2-B4FC-BBA1C2C8C527}" type="pres">
      <dgm:prSet presAssocID="{A5774F3C-17BD-4326-8BEE-854B2804E1A0}" presName="parentText" presStyleLbl="node1" presStyleIdx="1" presStyleCnt="2" custLinFactX="7144" custLinFactNeighborX="100000" custLinFactNeighborY="-468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A1F2C3-FE27-4633-8320-55D5B9E53E5C}" type="pres">
      <dgm:prSet presAssocID="{A5774F3C-17BD-4326-8BEE-854B2804E1A0}" presName="negativeSpace" presStyleCnt="0"/>
      <dgm:spPr/>
    </dgm:pt>
    <dgm:pt modelId="{144E070C-44D8-49ED-BFF7-78A25A3CD288}" type="pres">
      <dgm:prSet presAssocID="{A5774F3C-17BD-4326-8BEE-854B2804E1A0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381CDD-756F-4355-BFB5-5A83DE855425}" srcId="{2E81A4C1-B277-4C87-8A60-81FDE0226131}" destId="{A5774F3C-17BD-4326-8BEE-854B2804E1A0}" srcOrd="1" destOrd="0" parTransId="{68B0F209-3A62-4CB7-9B90-A3F76BFAD698}" sibTransId="{50419D2C-4765-441C-931C-45A151C78E9E}"/>
    <dgm:cxn modelId="{33CC70F6-0525-47FC-8545-ADB9778C0935}" srcId="{A5774F3C-17BD-4326-8BEE-854B2804E1A0}" destId="{4F284958-0DA7-4154-859C-9DB6970514C6}" srcOrd="0" destOrd="0" parTransId="{36320021-58A6-4869-9DAD-99D3E6EF015C}" sibTransId="{C97BE5A6-9A3A-4484-9569-F488D81512FF}"/>
    <dgm:cxn modelId="{F29EE4C3-4C63-4F36-B47C-F75521E8AC53}" srcId="{A3520109-8C60-41C8-B8A1-EE41462E1F1B}" destId="{AD46F3E1-B058-4A28-AA8B-1A5417212D9B}" srcOrd="0" destOrd="0" parTransId="{EDD75B3D-94BE-4512-AD30-4ACCFDC3E1AE}" sibTransId="{D69A7816-7CAD-4635-A599-78EA04CE14CF}"/>
    <dgm:cxn modelId="{0542A94F-E332-4F4D-BDCF-38BA5D1BB55D}" type="presOf" srcId="{2E81A4C1-B277-4C87-8A60-81FDE0226131}" destId="{866C711B-EA9A-4B06-84B7-DBE04536BFFE}" srcOrd="0" destOrd="0" presId="urn:microsoft.com/office/officeart/2005/8/layout/list1"/>
    <dgm:cxn modelId="{1197C08F-9818-42D7-ABE9-516A715918A9}" type="presOf" srcId="{A3520109-8C60-41C8-B8A1-EE41462E1F1B}" destId="{E92526F6-6A7E-4C8F-99E9-EA0630B57D5B}" srcOrd="1" destOrd="0" presId="urn:microsoft.com/office/officeart/2005/8/layout/list1"/>
    <dgm:cxn modelId="{FFC27574-B188-4C3E-AEB7-FDE81F6ABC75}" type="presOf" srcId="{A5774F3C-17BD-4326-8BEE-854B2804E1A0}" destId="{63075D93-DBFB-4DE7-B9B4-C5EE03659DB7}" srcOrd="0" destOrd="0" presId="urn:microsoft.com/office/officeart/2005/8/layout/list1"/>
    <dgm:cxn modelId="{A705E1EC-8E35-4D19-B41A-28544AE42C40}" type="presOf" srcId="{A5774F3C-17BD-4326-8BEE-854B2804E1A0}" destId="{6A6C9883-3748-4CB2-B4FC-BBA1C2C8C527}" srcOrd="1" destOrd="0" presId="urn:microsoft.com/office/officeart/2005/8/layout/list1"/>
    <dgm:cxn modelId="{51505982-E00E-472A-B8A7-C76829EFE76C}" type="presOf" srcId="{4F284958-0DA7-4154-859C-9DB6970514C6}" destId="{144E070C-44D8-49ED-BFF7-78A25A3CD288}" srcOrd="0" destOrd="0" presId="urn:microsoft.com/office/officeart/2005/8/layout/list1"/>
    <dgm:cxn modelId="{BF49F55B-8743-4114-AAE0-4224FC081B6F}" type="presOf" srcId="{A3520109-8C60-41C8-B8A1-EE41462E1F1B}" destId="{9EE85CBA-F24A-4CE9-90ED-2EE60C7B0889}" srcOrd="0" destOrd="0" presId="urn:microsoft.com/office/officeart/2005/8/layout/list1"/>
    <dgm:cxn modelId="{9BDBED8E-E06F-4D54-9A92-A88CA0B1B1BA}" type="presOf" srcId="{AD46F3E1-B058-4A28-AA8B-1A5417212D9B}" destId="{9D7D5777-E585-4844-B474-B44430604C6E}" srcOrd="0" destOrd="0" presId="urn:microsoft.com/office/officeart/2005/8/layout/list1"/>
    <dgm:cxn modelId="{B77E937E-2DD3-4C8C-832B-D0A9561F6773}" srcId="{2E81A4C1-B277-4C87-8A60-81FDE0226131}" destId="{A3520109-8C60-41C8-B8A1-EE41462E1F1B}" srcOrd="0" destOrd="0" parTransId="{BB6627EC-F2B5-4DF2-B296-1039F5AFEA72}" sibTransId="{1A61BBCA-410F-4B07-AEBE-5858FDD66412}"/>
    <dgm:cxn modelId="{B9639152-DBC7-4EE7-85F7-95237BE0EF46}" type="presParOf" srcId="{866C711B-EA9A-4B06-84B7-DBE04536BFFE}" destId="{3EDA1197-7DF9-4889-ADC6-2E418E2E3326}" srcOrd="0" destOrd="0" presId="urn:microsoft.com/office/officeart/2005/8/layout/list1"/>
    <dgm:cxn modelId="{11DB263E-574B-4EC6-BF6A-C721885BE061}" type="presParOf" srcId="{3EDA1197-7DF9-4889-ADC6-2E418E2E3326}" destId="{9EE85CBA-F24A-4CE9-90ED-2EE60C7B0889}" srcOrd="0" destOrd="0" presId="urn:microsoft.com/office/officeart/2005/8/layout/list1"/>
    <dgm:cxn modelId="{19EEE124-A91D-4CFF-B6F4-5953541D1520}" type="presParOf" srcId="{3EDA1197-7DF9-4889-ADC6-2E418E2E3326}" destId="{E92526F6-6A7E-4C8F-99E9-EA0630B57D5B}" srcOrd="1" destOrd="0" presId="urn:microsoft.com/office/officeart/2005/8/layout/list1"/>
    <dgm:cxn modelId="{3020711E-3A4D-46A4-9D1A-05FCA4A58C98}" type="presParOf" srcId="{866C711B-EA9A-4B06-84B7-DBE04536BFFE}" destId="{F03457B5-CD57-4D24-8858-3C4108AB019D}" srcOrd="1" destOrd="0" presId="urn:microsoft.com/office/officeart/2005/8/layout/list1"/>
    <dgm:cxn modelId="{7DEB2D03-3811-4E5F-9C8D-E9AE3BC60DBD}" type="presParOf" srcId="{866C711B-EA9A-4B06-84B7-DBE04536BFFE}" destId="{9D7D5777-E585-4844-B474-B44430604C6E}" srcOrd="2" destOrd="0" presId="urn:microsoft.com/office/officeart/2005/8/layout/list1"/>
    <dgm:cxn modelId="{EF9CD12E-A47E-4FE3-A852-9A6B4EA20D13}" type="presParOf" srcId="{866C711B-EA9A-4B06-84B7-DBE04536BFFE}" destId="{0985D795-D5E5-4074-A840-561580A71AD1}" srcOrd="3" destOrd="0" presId="urn:microsoft.com/office/officeart/2005/8/layout/list1"/>
    <dgm:cxn modelId="{8EB7CBA6-A334-4C57-8C84-F55786224250}" type="presParOf" srcId="{866C711B-EA9A-4B06-84B7-DBE04536BFFE}" destId="{EC5A8451-0BD7-48D9-9369-9D4C849A015D}" srcOrd="4" destOrd="0" presId="urn:microsoft.com/office/officeart/2005/8/layout/list1"/>
    <dgm:cxn modelId="{46D6A547-2E90-4559-8146-F93689E7AD39}" type="presParOf" srcId="{EC5A8451-0BD7-48D9-9369-9D4C849A015D}" destId="{63075D93-DBFB-4DE7-B9B4-C5EE03659DB7}" srcOrd="0" destOrd="0" presId="urn:microsoft.com/office/officeart/2005/8/layout/list1"/>
    <dgm:cxn modelId="{3ADEA1A0-7707-4219-8A42-62C9F0D7050E}" type="presParOf" srcId="{EC5A8451-0BD7-48D9-9369-9D4C849A015D}" destId="{6A6C9883-3748-4CB2-B4FC-BBA1C2C8C527}" srcOrd="1" destOrd="0" presId="urn:microsoft.com/office/officeart/2005/8/layout/list1"/>
    <dgm:cxn modelId="{ACAE2B17-B5BD-4613-8514-6D4926525FAA}" type="presParOf" srcId="{866C711B-EA9A-4B06-84B7-DBE04536BFFE}" destId="{0FA1F2C3-FE27-4633-8320-55D5B9E53E5C}" srcOrd="5" destOrd="0" presId="urn:microsoft.com/office/officeart/2005/8/layout/list1"/>
    <dgm:cxn modelId="{EDF82F24-1F1F-454C-9761-EFE63125C120}" type="presParOf" srcId="{866C711B-EA9A-4B06-84B7-DBE04536BFFE}" destId="{144E070C-44D8-49ED-BFF7-78A25A3CD28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7D5777-E585-4844-B474-B44430604C6E}">
      <dsp:nvSpPr>
        <dsp:cNvPr id="0" name=""/>
        <dsp:cNvSpPr/>
      </dsp:nvSpPr>
      <dsp:spPr>
        <a:xfrm>
          <a:off x="0" y="654231"/>
          <a:ext cx="8229600" cy="1489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916432" rIns="638708" bIns="170688" numCol="1" spcCol="1270" anchor="t" anchorCtr="0">
          <a:noAutofit/>
        </a:bodyPr>
        <a:lstStyle/>
        <a:p>
          <a:pPr marL="228600" lvl="1" indent="-228600" algn="ct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smtClean="0">
              <a:latin typeface="Comic Sans MS" pitchFamily="66" charset="0"/>
            </a:rPr>
            <a:t>Např. kyselinu acetylsalicylovou</a:t>
          </a:r>
          <a:endParaRPr lang="cs-CZ" sz="2400" b="1" kern="1200" dirty="0">
            <a:latin typeface="Comic Sans MS" pitchFamily="66" charset="0"/>
          </a:endParaRPr>
        </a:p>
      </dsp:txBody>
      <dsp:txXfrm>
        <a:off x="0" y="654231"/>
        <a:ext cx="8229600" cy="1489950"/>
      </dsp:txXfrm>
    </dsp:sp>
    <dsp:sp modelId="{E92526F6-6A7E-4C8F-99E9-EA0630B57D5B}">
      <dsp:nvSpPr>
        <dsp:cNvPr id="0" name=""/>
        <dsp:cNvSpPr/>
      </dsp:nvSpPr>
      <dsp:spPr>
        <a:xfrm>
          <a:off x="1306514" y="26872"/>
          <a:ext cx="5760720" cy="1298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rPr>
            <a:t>léčivou látku</a:t>
          </a:r>
          <a:endParaRPr lang="cs-CZ" sz="4000" b="1" kern="1200" dirty="0">
            <a:solidFill>
              <a:schemeClr val="bg2">
                <a:lumMod val="50000"/>
              </a:schemeClr>
            </a:solidFill>
            <a:latin typeface="Comic Sans MS" pitchFamily="66" charset="0"/>
          </a:endParaRPr>
        </a:p>
      </dsp:txBody>
      <dsp:txXfrm>
        <a:off x="1306514" y="26872"/>
        <a:ext cx="5760720" cy="1298880"/>
      </dsp:txXfrm>
    </dsp:sp>
    <dsp:sp modelId="{144E070C-44D8-49ED-BFF7-78A25A3CD288}">
      <dsp:nvSpPr>
        <dsp:cNvPr id="0" name=""/>
        <dsp:cNvSpPr/>
      </dsp:nvSpPr>
      <dsp:spPr>
        <a:xfrm>
          <a:off x="0" y="3031221"/>
          <a:ext cx="8229600" cy="1489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916432" rIns="638708" bIns="170688" numCol="1" spcCol="1270" anchor="t" anchorCtr="0">
          <a:noAutofit/>
        </a:bodyPr>
        <a:lstStyle/>
        <a:p>
          <a:pPr marL="228600" lvl="1" indent="-228600" algn="ct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1" kern="1200" dirty="0" smtClean="0">
              <a:latin typeface="Comic Sans MS" pitchFamily="66" charset="0"/>
            </a:rPr>
            <a:t>Bramborový škrob, mastek</a:t>
          </a:r>
          <a:endParaRPr lang="cs-CZ" sz="2400" b="1" kern="1200" dirty="0">
            <a:latin typeface="Comic Sans MS" pitchFamily="66" charset="0"/>
          </a:endParaRPr>
        </a:p>
      </dsp:txBody>
      <dsp:txXfrm>
        <a:off x="0" y="3031221"/>
        <a:ext cx="8229600" cy="1489950"/>
      </dsp:txXfrm>
    </dsp:sp>
    <dsp:sp modelId="{6A6C9883-3748-4CB2-B4FC-BBA1C2C8C527}">
      <dsp:nvSpPr>
        <dsp:cNvPr id="0" name=""/>
        <dsp:cNvSpPr/>
      </dsp:nvSpPr>
      <dsp:spPr>
        <a:xfrm>
          <a:off x="1234505" y="2320993"/>
          <a:ext cx="5760720" cy="1298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rPr>
            <a:t>pomocné látky</a:t>
          </a:r>
          <a:endParaRPr lang="cs-CZ" sz="4000" b="1" kern="1200" dirty="0">
            <a:solidFill>
              <a:schemeClr val="bg2">
                <a:lumMod val="50000"/>
              </a:schemeClr>
            </a:solidFill>
            <a:latin typeface="Comic Sans MS" pitchFamily="66" charset="0"/>
          </a:endParaRPr>
        </a:p>
      </dsp:txBody>
      <dsp:txXfrm>
        <a:off x="1234505" y="2320993"/>
        <a:ext cx="5760720" cy="1298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154692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2957973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3894959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949729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4784041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809438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7197474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923300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6671172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1987176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9937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44500-4B50-4B28-99BC-35DA8B0D944D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87180-713F-46FE-8135-506EBA40F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912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iazepa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dremisli.com/2009/12/uzvracena-usluga/" TargetMode="External"/><Relationship Id="rId2" Type="http://schemas.openxmlformats.org/officeDocument/2006/relationships/hyperlink" Target="http://topnews.net.nz/content/23257-aspirin-good-migraine-pai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rugdevelopment-technology.com/projects/restanza/restanza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36912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VY_32_INOVACE_08_19_Léčiva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94300"/>
            <a:ext cx="9144000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1364678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Léčiva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Anotace: Prezentace může sloužit jako výkladové učivo</a:t>
            </a:r>
          </a:p>
          <a:p>
            <a:r>
              <a:rPr lang="cs-CZ" dirty="0"/>
              <a:t>Autor: 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dirty="0"/>
              <a:t>Předmět: Chemie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propojení teorie a praxe tématu Léčiva</a:t>
            </a:r>
          </a:p>
          <a:p>
            <a:r>
              <a:rPr lang="cs-CZ" dirty="0" smtClean="0"/>
              <a:t>Speciální </a:t>
            </a:r>
            <a:r>
              <a:rPr lang="cs-CZ" dirty="0"/>
              <a:t>vzdělávací potřeby: dataprojektor, interaktivní tabule</a:t>
            </a:r>
          </a:p>
          <a:p>
            <a:r>
              <a:rPr lang="cs-CZ" dirty="0"/>
              <a:t>Klíčová slova</a:t>
            </a:r>
            <a:r>
              <a:rPr lang="cs-CZ"/>
              <a:t>: </a:t>
            </a:r>
            <a:r>
              <a:rPr lang="cs-CZ" smtClean="0"/>
              <a:t>léčiva</a:t>
            </a:r>
            <a:endParaRPr lang="cs-CZ" dirty="0"/>
          </a:p>
          <a:p>
            <a:r>
              <a:rPr lang="cs-CZ" dirty="0"/>
              <a:t>Druh učebního materiálu: prezentace</a:t>
            </a:r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0288003"/>
      </p:ext>
    </p:extLst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Obchod s léky a léčivými přípravky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Jeden z nejvýnosnějších oborů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podnikání.</a:t>
            </a: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Lidé ve světě investují do nákupu léků 450 miliard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dolarů.</a:t>
            </a: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Každý občan ČR spotřebuje za rok 32 balení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léků.</a:t>
            </a: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U druhu Homo sapiens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sapiens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lékaři diagnostikovali na 30 000 různých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chorob.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43801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0394" y="0"/>
            <a:ext cx="9294328" cy="69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623178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latin typeface="Comic Sans MS" pitchFamily="66" charset="0"/>
              </a:rPr>
              <a:t>Léčiva</a:t>
            </a:r>
            <a:endParaRPr lang="cs-CZ" sz="8800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jsou léčivé látky nebo léčivé přípravky určené k podávání v určité lékové formě lidem nebo zvířatům</a:t>
            </a:r>
            <a:endParaRPr lang="cs-CZ" sz="4800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74587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980728"/>
            <a:ext cx="9163647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311320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Desktop\201px-Diazepam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06000"/>
            <a:ext cx="4793502" cy="56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3450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atin typeface="Comic Sans MS" pitchFamily="66" charset="0"/>
              </a:rPr>
              <a:t>Strukturní vzorec léčivé látky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(</a:t>
            </a:r>
            <a:r>
              <a:rPr lang="cs-CZ" b="1" dirty="0" smtClean="0">
                <a:latin typeface="Comic Sans MS" pitchFamily="66" charset="0"/>
                <a:hlinkClick r:id="rId3" tooltip="Diazepam"/>
              </a:rPr>
              <a:t>diazepamu</a:t>
            </a:r>
            <a:r>
              <a:rPr lang="cs-CZ" b="1" dirty="0" smtClean="0">
                <a:latin typeface="Comic Sans MS" pitchFamily="66" charset="0"/>
              </a:rPr>
              <a:t>)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61265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Antipyretika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 proti horečce a na snížení tělesné teploty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Analgetika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 snižující bolest, působí i protizánětlivě a proti horečce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Antibiotika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 vyrobené z přírodních zdrojů, které zabíjejí bakterie v těle (popř. zastavují jejich množení a růst)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Antihistaminika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 k potlačení alergických reakcí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1080000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1080000" cy="10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040408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133"/>
            <a:ext cx="5554304" cy="38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0000" y="3402000"/>
            <a:ext cx="6144000" cy="34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86400" y="20394"/>
            <a:ext cx="3957600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815419"/>
            <a:ext cx="3816877" cy="30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7349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Léky obsahují</a:t>
            </a:r>
            <a:endParaRPr lang="cs-CZ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4912847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996348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3850" y="188640"/>
            <a:ext cx="50101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36912"/>
            <a:ext cx="4222771" cy="41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4208400" cy="60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22871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2000" y="2466000"/>
            <a:ext cx="4392000" cy="43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14000" cy="42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636"/>
            <a:ext cx="2667000" cy="290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07060"/>
            <a:ext cx="4311116" cy="19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84108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atin typeface="Comic Sans MS" pitchFamily="66" charset="0"/>
              </a:rPr>
              <a:t>Antipyretika</a:t>
            </a:r>
            <a:endParaRPr lang="cs-CZ" sz="6600" b="1" dirty="0">
              <a:latin typeface="Comic Sans MS" pitchFamily="66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146" y="1700808"/>
            <a:ext cx="2959575" cy="15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83071"/>
            <a:ext cx="2556000" cy="25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11988"/>
            <a:ext cx="2160000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20325"/>
            <a:ext cx="20478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4192" y="4077072"/>
            <a:ext cx="2592000" cy="25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2721" y="4401072"/>
            <a:ext cx="2637191" cy="22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28701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Comic Sans MS" pitchFamily="66" charset="0"/>
              </a:rPr>
              <a:t>Analgetika</a:t>
            </a:r>
            <a:endParaRPr lang="cs-CZ" sz="6000" b="1" dirty="0">
              <a:latin typeface="Comic Sans MS" pitchFamily="66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4381121" cy="3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7789" y="3933056"/>
            <a:ext cx="43815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9116" y="1268760"/>
            <a:ext cx="43815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9294" y="4559681"/>
            <a:ext cx="2631447" cy="20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991857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55270"/>
            <a:ext cx="459105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Comic Sans MS" pitchFamily="66" charset="0"/>
              </a:rPr>
              <a:t>Antibiotika</a:t>
            </a:r>
            <a:endParaRPr lang="cs-CZ" sz="6000" b="1" dirty="0">
              <a:latin typeface="Comic Sans MS" pitchFamily="66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01264"/>
            <a:ext cx="5083058" cy="30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 descr="C:\Users\Admin\Desktop\200px-Beta-lactam_antibiotics_example_1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58930"/>
            <a:ext cx="2717879" cy="4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41083" y="130563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Chemická struktura penicilinu </a:t>
            </a:r>
          </a:p>
          <a:p>
            <a:pPr algn="ctr"/>
            <a:r>
              <a:rPr lang="cs-CZ" dirty="0" smtClean="0"/>
              <a:t>a cefalosporinu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1579" y="4653136"/>
            <a:ext cx="15600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bakterie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98361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3185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Alexander Fleming</a:t>
            </a:r>
            <a:br>
              <a:rPr lang="cs-CZ" sz="4000" b="1" dirty="0" smtClean="0">
                <a:latin typeface="Comic Sans MS" pitchFamily="66" charset="0"/>
              </a:rPr>
            </a:br>
            <a:r>
              <a:rPr lang="cs-CZ" sz="4000" b="1" dirty="0" smtClean="0">
                <a:latin typeface="Comic Sans MS" pitchFamily="66" charset="0"/>
              </a:rPr>
              <a:t>               (</a:t>
            </a:r>
            <a:r>
              <a:rPr lang="cs-CZ" sz="4000" b="1" dirty="0" smtClean="0">
                <a:latin typeface="Book Antiqua"/>
              </a:rPr>
              <a:t>*</a:t>
            </a:r>
            <a:r>
              <a:rPr lang="cs-CZ" sz="4000" b="1" dirty="0" smtClean="0">
                <a:latin typeface="Comic Sans MS" pitchFamily="66" charset="0"/>
              </a:rPr>
              <a:t>1881- </a:t>
            </a:r>
            <a:r>
              <a:rPr lang="cs-CZ" sz="4000" b="1" dirty="0" smtClean="0">
                <a:latin typeface="Book Antiqua"/>
              </a:rPr>
              <a:t>†</a:t>
            </a:r>
            <a:r>
              <a:rPr lang="cs-CZ" sz="4000" b="1" dirty="0" smtClean="0">
                <a:latin typeface="Comic Sans MS" pitchFamily="66" charset="0"/>
              </a:rPr>
              <a:t>1955) 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60839" y="1306488"/>
            <a:ext cx="234108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Vzorec penicilinu</a:t>
            </a:r>
            <a:endParaRPr lang="cs-CZ" sz="24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3533" y="1768153"/>
            <a:ext cx="3695700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012933"/>
            <a:ext cx="2598509" cy="17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013" y="4436933"/>
            <a:ext cx="3463680" cy="23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1481"/>
            <a:ext cx="462915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34359" y="6165304"/>
            <a:ext cx="28262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Získal Nobelovu cenu</a:t>
            </a:r>
            <a:endParaRPr lang="cs-CZ" sz="2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3013" y="783268"/>
            <a:ext cx="21466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Skotský lékař</a:t>
            </a:r>
            <a:endParaRPr lang="cs-CZ" sz="280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98138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latin typeface="Comic Sans MS" pitchFamily="66" charset="0"/>
              </a:rPr>
              <a:t>Penicillium</a:t>
            </a:r>
            <a:r>
              <a:rPr lang="cs-CZ" b="1" dirty="0">
                <a:latin typeface="Comic Sans MS" pitchFamily="66" charset="0"/>
              </a:rPr>
              <a:t> na </a:t>
            </a:r>
            <a:r>
              <a:rPr lang="cs-CZ" b="1" dirty="0" smtClean="0">
                <a:latin typeface="Comic Sans MS" pitchFamily="66" charset="0"/>
              </a:rPr>
              <a:t>pomeranči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7620000" cy="414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4185" y="4402538"/>
            <a:ext cx="3048746" cy="24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68375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20760"/>
            <a:ext cx="3024000" cy="30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000" y="3038159"/>
            <a:ext cx="381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Comic Sans MS" pitchFamily="66" charset="0"/>
              </a:rPr>
              <a:t>Antihistaminika</a:t>
            </a:r>
            <a:endParaRPr lang="cs-CZ" sz="6000" b="1" dirty="0">
              <a:latin typeface="Comic Sans MS" pitchFamily="66" charset="0"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68760"/>
            <a:ext cx="3323087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159"/>
            <a:ext cx="3492000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282836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4525963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hlinkClick r:id="rId2"/>
              </a:rPr>
              <a:t>http://cs.wikipedia.org/wiki/L%C3%A9%C4%8Divo</a:t>
            </a:r>
          </a:p>
          <a:p>
            <a:pPr algn="ctr"/>
            <a:r>
              <a:rPr lang="cs-CZ" dirty="0" smtClean="0">
                <a:hlinkClick r:id="rId2"/>
              </a:rPr>
              <a:t>http://topnews.net.nz/content/23257-aspirin-good-migraine-pain</a:t>
            </a:r>
            <a:endParaRPr lang="cs-CZ" dirty="0" smtClean="0"/>
          </a:p>
          <a:p>
            <a:pPr algn="ctr"/>
            <a:r>
              <a:rPr lang="cs-CZ" dirty="0" smtClean="0">
                <a:hlinkClick r:id="rId3"/>
              </a:rPr>
              <a:t>http://www.mudremisli.com/2009/12/uzvracena-usluga/</a:t>
            </a:r>
            <a:endParaRPr lang="cs-CZ" dirty="0" smtClean="0"/>
          </a:p>
          <a:p>
            <a:pPr algn="ctr"/>
            <a:r>
              <a:rPr lang="cs-CZ" dirty="0" smtClean="0">
                <a:hlinkClick r:id="rId4"/>
              </a:rPr>
              <a:t>http://www.drugdevelopment-technology.com/projects/restanza/restanza3.html</a:t>
            </a:r>
            <a:endParaRPr lang="cs-CZ" dirty="0" smtClean="0"/>
          </a:p>
          <a:p>
            <a:pPr algn="ctr"/>
            <a:r>
              <a:rPr lang="cs-CZ" dirty="0" smtClean="0"/>
              <a:t>http://www.chm.bris.ac.uk/motm/aspirin/aspirin.htm</a:t>
            </a:r>
          </a:p>
          <a:p>
            <a:pPr algn="ctr"/>
            <a:r>
              <a:rPr lang="cs-CZ" dirty="0" smtClean="0"/>
              <a:t>Google – obrázky – klíčové slovo – antipyretika, analgetika, antibiotika, antihistaminika</a:t>
            </a:r>
          </a:p>
          <a:p>
            <a:pPr algn="ctr"/>
            <a:r>
              <a:rPr lang="cs-CZ" dirty="0"/>
              <a:t>http://cs.wikipedia.org/wiki/Alexander_Fleming#Prvn.C3.AD_v.C3.BDzkum</a:t>
            </a:r>
            <a:endParaRPr lang="cs-CZ" dirty="0" smtClean="0"/>
          </a:p>
          <a:p>
            <a:pPr algn="ctr"/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6327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255</Words>
  <Application>Microsoft Office PowerPoint</Application>
  <PresentationFormat>Předvádění na obrazovce (4:3)</PresentationFormat>
  <Paragraphs>56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Šablona 32</vt:lpstr>
      <vt:lpstr>Léčiva</vt:lpstr>
      <vt:lpstr>Obchod s léky a léčivými přípravky</vt:lpstr>
      <vt:lpstr>Snímek 4</vt:lpstr>
      <vt:lpstr>Léčiva</vt:lpstr>
      <vt:lpstr>Snímek 6</vt:lpstr>
      <vt:lpstr>Strukturní vzorec léčivé látky (diazepamu)</vt:lpstr>
      <vt:lpstr>Léky</vt:lpstr>
      <vt:lpstr>Snímek 9</vt:lpstr>
      <vt:lpstr>Léky obsahují</vt:lpstr>
      <vt:lpstr>Snímek 11</vt:lpstr>
      <vt:lpstr>Snímek 12</vt:lpstr>
      <vt:lpstr>Antipyretika</vt:lpstr>
      <vt:lpstr>Analgetika</vt:lpstr>
      <vt:lpstr>Antibiotika</vt:lpstr>
      <vt:lpstr>Alexander Fleming                (*1881- †1955) </vt:lpstr>
      <vt:lpstr>Penicillium na pomeranči</vt:lpstr>
      <vt:lpstr>Antihistaminika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expert</cp:lastModifiedBy>
  <cp:revision>73</cp:revision>
  <dcterms:created xsi:type="dcterms:W3CDTF">2011-10-09T13:51:23Z</dcterms:created>
  <dcterms:modified xsi:type="dcterms:W3CDTF">2012-03-15T08:12:30Z</dcterms:modified>
</cp:coreProperties>
</file>