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12AA9B6-E81B-474A-A7FF-C2C48D98E1D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5119BFF9-3E93-445A-9B5E-D5DDFD8455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12AA9B6-E81B-474A-A7FF-C2C48D98E1D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9BFF9-3E93-445A-9B5E-D5DDFD8455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12AA9B6-E81B-474A-A7FF-C2C48D98E1D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5119BFF9-3E93-445A-9B5E-D5DDFD8455CA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12AA9B6-E81B-474A-A7FF-C2C48D98E1D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119BFF9-3E93-445A-9B5E-D5DDFD8455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12AA9B6-E81B-474A-A7FF-C2C48D98E1D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5119BFF9-3E93-445A-9B5E-D5DDFD8455C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AA9B6-E81B-474A-A7FF-C2C48D98E1D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9BFF9-3E93-445A-9B5E-D5DDFD8455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12AA9B6-E81B-474A-A7FF-C2C48D98E1D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5119BFF9-3E93-445A-9B5E-D5DDFD8455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12AA9B6-E81B-474A-A7FF-C2C48D98E1D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5119BFF9-3E93-445A-9B5E-D5DDFD8455C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12AA9B6-E81B-474A-A7FF-C2C48D98E1D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5119BFF9-3E93-445A-9B5E-D5DDFD8455C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AA9B6-E81B-474A-A7FF-C2C48D98E1D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9BFF9-3E93-445A-9B5E-D5DDFD8455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2AA9B6-E81B-474A-A7FF-C2C48D98E1D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19BFF9-3E93-445A-9B5E-D5DDFD8455C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12AA9B6-E81B-474A-A7FF-C2C48D98E1D4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5119BFF9-3E93-445A-9B5E-D5DDFD8455C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u37Y5aSMcE" TargetMode="External"/><Relationship Id="rId2" Type="http://schemas.openxmlformats.org/officeDocument/2006/relationships/hyperlink" Target="http://www.youtube.com/watch?v=O1qSGCCJR8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Nm4NoJ7spkQ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2HbMzu1aQW8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0417pQz7iIk" TargetMode="External"/><Relationship Id="rId2" Type="http://schemas.openxmlformats.org/officeDocument/2006/relationships/hyperlink" Target="http://www.youtube.com/watch?v=_4IRMYuE1h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Iq-3B6xfNpY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DBl6GgTJo0k" TargetMode="External"/><Relationship Id="rId2" Type="http://schemas.openxmlformats.org/officeDocument/2006/relationships/hyperlink" Target="http://www.youtube.com/watch?v=s9Vk-3BqOT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/>
              <a:t>Číslo materiálu: </a:t>
            </a:r>
            <a:r>
              <a:rPr lang="cs-CZ" sz="2800" dirty="0"/>
              <a:t>VY 32 INOVACE  </a:t>
            </a:r>
            <a:r>
              <a:rPr lang="cs-CZ" sz="2800" dirty="0" smtClean="0"/>
              <a:t>11/20</a:t>
            </a:r>
            <a:endParaRPr lang="cs-CZ" sz="2800" dirty="0"/>
          </a:p>
          <a:p>
            <a:endParaRPr lang="cs-CZ" sz="2800" dirty="0"/>
          </a:p>
          <a:p>
            <a:pPr marL="0" indent="0">
              <a:buNone/>
            </a:pPr>
            <a:r>
              <a:rPr lang="cs-CZ" sz="2800" dirty="0"/>
              <a:t>  </a:t>
            </a:r>
          </a:p>
          <a:p>
            <a:r>
              <a:rPr lang="cs-CZ" sz="2800" b="1" dirty="0"/>
              <a:t>Název materiálu: </a:t>
            </a:r>
            <a:r>
              <a:rPr lang="cs-CZ" sz="2800" dirty="0" smtClean="0"/>
              <a:t>Symfonie</a:t>
            </a:r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r>
              <a:rPr lang="cs-CZ" sz="2800" b="1" dirty="0"/>
              <a:t>Zpracoval:</a:t>
            </a:r>
            <a:r>
              <a:rPr lang="cs-CZ" sz="2800" dirty="0"/>
              <a:t> Mgr. Bc. </a:t>
            </a:r>
            <a:r>
              <a:rPr lang="cs-CZ" sz="2800" dirty="0" err="1"/>
              <a:t>BcA</a:t>
            </a:r>
            <a:r>
              <a:rPr lang="cs-CZ" sz="2800" dirty="0"/>
              <a:t>. Michal Jančík</a:t>
            </a:r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476672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549289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INOVACE </a:t>
            </a:r>
            <a:r>
              <a:rPr lang="cs-CZ" dirty="0" smtClean="0"/>
              <a:t>11/20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VI., VII.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/>
              <a:t>hudební forma – </a:t>
            </a:r>
            <a:r>
              <a:rPr lang="cs-CZ" dirty="0" smtClean="0"/>
              <a:t>symfonie </a:t>
            </a:r>
            <a:r>
              <a:rPr lang="cs-CZ" dirty="0"/>
              <a:t>– základní znaky a stavba - skladatelé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charakterizuje pojem </a:t>
            </a:r>
            <a:r>
              <a:rPr lang="cs-CZ" dirty="0" smtClean="0"/>
              <a:t>symfonie, </a:t>
            </a:r>
            <a:r>
              <a:rPr lang="cs-CZ" dirty="0"/>
              <a:t>orientuje se v základních znacích této formy, stručně hovoří o vnitřní stavbě </a:t>
            </a:r>
            <a:r>
              <a:rPr lang="cs-CZ" dirty="0" err="1" smtClean="0"/>
              <a:t>symofnie</a:t>
            </a:r>
            <a:r>
              <a:rPr lang="cs-CZ" dirty="0" smtClean="0"/>
              <a:t>, </a:t>
            </a:r>
            <a:r>
              <a:rPr lang="cs-CZ" dirty="0"/>
              <a:t>sluchem rozpoznává základní skladby této formy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3317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Symfonie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498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72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Rozsáhlá skladba pro symfonický orchestr</a:t>
            </a:r>
          </a:p>
          <a:p>
            <a:r>
              <a:rPr lang="cs-CZ" sz="3200" dirty="0" smtClean="0"/>
              <a:t>Symfonie obsahuje 4 věty s následujícím charakterem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věta – rychlá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věta – pomalá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věta – taneční, nebo hravá (scherzo)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věta – rychlá, slavnostní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37056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Symfonie je jedna z nejsložitějších hudebních forem</a:t>
            </a:r>
          </a:p>
          <a:p>
            <a:endParaRPr lang="cs-CZ" sz="3200" dirty="0" smtClean="0"/>
          </a:p>
          <a:p>
            <a:r>
              <a:rPr lang="cs-CZ" sz="3200" dirty="0" smtClean="0"/>
              <a:t>Každá symfonie trvá přes 30minut, ty nejrozsáhlejší i více než hodinu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11336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 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500" dirty="0" smtClean="0"/>
              <a:t>symfonie vznikla v období klasicismu (2.pol.18.stol.)</a:t>
            </a:r>
          </a:p>
          <a:p>
            <a:endParaRPr lang="cs-CZ" sz="3500" dirty="0" smtClean="0"/>
          </a:p>
          <a:p>
            <a:r>
              <a:rPr lang="cs-CZ" sz="3500" dirty="0" smtClean="0"/>
              <a:t>za „otce“ symfonie je považován rakouský klasicistní skladatel Joseph Haydn</a:t>
            </a:r>
          </a:p>
          <a:p>
            <a:endParaRPr lang="cs-CZ" sz="3500" dirty="0" smtClean="0"/>
          </a:p>
          <a:p>
            <a:r>
              <a:rPr lang="cs-CZ" sz="3500" dirty="0" smtClean="0"/>
              <a:t>symfonie se stala se oblíbeným žánrem i v následujícím romantismu, který její hudební možnosti ještě rozšířil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3677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Nejvýznamnější symfonie a jejich skladatelé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/>
              <a:t>Joseph Haydn:</a:t>
            </a:r>
          </a:p>
          <a:p>
            <a:pPr lvl="1"/>
            <a:r>
              <a:rPr lang="cs-CZ" dirty="0" smtClean="0"/>
              <a:t>Symfonie č. 94 „S úderem kotlů“ </a:t>
            </a:r>
            <a:r>
              <a:rPr lang="cs-CZ" sz="2000" dirty="0" smtClean="0">
                <a:hlinkClick r:id="rId2"/>
              </a:rPr>
              <a:t>http://www.youtube.com/watch?v=O1qSGCCJR80</a:t>
            </a:r>
            <a:endParaRPr lang="cs-CZ" sz="2000" dirty="0" smtClean="0"/>
          </a:p>
          <a:p>
            <a:pPr lvl="1"/>
            <a:endParaRPr lang="cs-CZ" sz="2000" dirty="0" smtClean="0"/>
          </a:p>
          <a:p>
            <a:pPr lvl="1"/>
            <a:r>
              <a:rPr lang="cs-CZ" dirty="0" smtClean="0"/>
              <a:t>Symfonie č.101 „Hodiny“ </a:t>
            </a:r>
            <a:r>
              <a:rPr lang="cs-CZ" sz="2000" dirty="0" smtClean="0">
                <a:hlinkClick r:id="rId3"/>
              </a:rPr>
              <a:t>http://www.youtube.com/watch?v=zu37Y5aSMcE</a:t>
            </a:r>
            <a:endParaRPr lang="cs-CZ" sz="2000" dirty="0" smtClean="0"/>
          </a:p>
          <a:p>
            <a:pPr lvl="1"/>
            <a:endParaRPr lang="cs-CZ" sz="2000" dirty="0" smtClean="0"/>
          </a:p>
          <a:p>
            <a:pPr lvl="1"/>
            <a:r>
              <a:rPr lang="cs-CZ" dirty="0" smtClean="0"/>
              <a:t>Symfonie č.41 „Na rozloučenou“ </a:t>
            </a:r>
            <a:r>
              <a:rPr lang="cs-CZ" sz="2000" dirty="0" smtClean="0">
                <a:hlinkClick r:id="rId4"/>
              </a:rPr>
              <a:t>http://www.youtube.com/watch?v=Nm4NoJ7spkQ</a:t>
            </a:r>
            <a:r>
              <a:rPr lang="cs-CZ" sz="2000" dirty="0" smtClean="0"/>
              <a:t> – 13:20=poslední věta)</a:t>
            </a:r>
          </a:p>
          <a:p>
            <a:pPr lvl="1"/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3079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Wolfgang Amadeus Mozart</a:t>
            </a:r>
          </a:p>
          <a:p>
            <a:endParaRPr lang="cs-CZ" dirty="0" smtClean="0"/>
          </a:p>
          <a:p>
            <a:pPr lvl="1"/>
            <a:r>
              <a:rPr lang="cs-CZ" dirty="0" smtClean="0"/>
              <a:t>Symfonie g moll </a:t>
            </a:r>
            <a:r>
              <a:rPr lang="cs-CZ" sz="2000" dirty="0" smtClean="0"/>
              <a:t>(</a:t>
            </a:r>
            <a:r>
              <a:rPr lang="cs-CZ" sz="2000" dirty="0" smtClean="0">
                <a:hlinkClick r:id="rId2"/>
              </a:rPr>
              <a:t>http://www.youtube.com/</a:t>
            </a:r>
            <a:r>
              <a:rPr lang="cs-CZ" sz="2000" dirty="0" err="1" smtClean="0">
                <a:hlinkClick r:id="rId2"/>
              </a:rPr>
              <a:t>watch?v</a:t>
            </a:r>
            <a:r>
              <a:rPr lang="cs-CZ" sz="2000" dirty="0" smtClean="0">
                <a:hlinkClick r:id="rId2"/>
              </a:rPr>
              <a:t>=2HbMzu1aQW8</a:t>
            </a:r>
            <a:r>
              <a:rPr lang="cs-CZ" sz="2000" dirty="0" smtClean="0"/>
              <a:t>)</a:t>
            </a:r>
          </a:p>
          <a:p>
            <a:pPr lvl="1"/>
            <a:endParaRPr lang="cs-CZ" sz="2000" dirty="0" smtClean="0"/>
          </a:p>
          <a:p>
            <a:pPr lvl="1"/>
            <a:r>
              <a:rPr lang="cs-CZ" dirty="0" smtClean="0"/>
              <a:t>Symfonie C dur „Jupiter“</a:t>
            </a:r>
          </a:p>
          <a:p>
            <a:pPr lvl="1"/>
            <a:endParaRPr lang="cs-CZ" dirty="0" smtClean="0"/>
          </a:p>
          <a:p>
            <a:pPr lvl="1"/>
            <a:r>
              <a:rPr lang="cs-CZ" dirty="0" smtClean="0"/>
              <a:t>Symfonie D dur „Pražská“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9553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Ludwig van Beethoven</a:t>
            </a:r>
          </a:p>
          <a:p>
            <a:pPr lvl="1"/>
            <a:r>
              <a:rPr lang="cs-CZ" dirty="0" smtClean="0"/>
              <a:t>Symfonie č.5 c moll „Osudová“</a:t>
            </a:r>
          </a:p>
          <a:p>
            <a:pPr marL="0" indent="0">
              <a:buNone/>
            </a:pPr>
            <a:r>
              <a:rPr lang="cs-CZ" sz="2000" dirty="0" smtClean="0">
                <a:hlinkClick r:id="rId2"/>
              </a:rPr>
              <a:t>http://www.youtube.com/watch?v=_4IRMYuE1hI</a:t>
            </a:r>
            <a:endParaRPr lang="cs-CZ" sz="2000" dirty="0" smtClean="0"/>
          </a:p>
          <a:p>
            <a:pPr marL="0" indent="0">
              <a:buNone/>
            </a:pPr>
            <a:endParaRPr lang="cs-CZ" dirty="0" smtClean="0"/>
          </a:p>
          <a:p>
            <a:pPr lvl="1"/>
            <a:r>
              <a:rPr lang="cs-CZ" dirty="0" smtClean="0"/>
              <a:t>Symfonie č. 9  „ S ódou na radost“</a:t>
            </a:r>
          </a:p>
          <a:p>
            <a:pPr marL="0" indent="0">
              <a:buNone/>
            </a:pPr>
            <a:r>
              <a:rPr lang="cs-CZ" dirty="0" smtClean="0"/>
              <a:t>Hlavní melodie se stala hymnou Evropské unie</a:t>
            </a:r>
          </a:p>
          <a:p>
            <a:pPr marL="0" indent="0">
              <a:buNone/>
            </a:pPr>
            <a:r>
              <a:rPr lang="cs-CZ" sz="2000" dirty="0" smtClean="0">
                <a:hlinkClick r:id="rId3"/>
              </a:rPr>
              <a:t>http://www.youtube.com/watch?v=0417pQz7iIk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>
                <a:hlinkClick r:id="rId4"/>
              </a:rPr>
              <a:t>http://www.youtube.com/watch?v=Iq-3B6xfNpY</a:t>
            </a:r>
            <a:endParaRPr lang="cs-CZ" sz="2000" dirty="0" smtClean="0"/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4609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Antonín Dvořák</a:t>
            </a:r>
          </a:p>
          <a:p>
            <a:pPr lvl="1"/>
            <a:r>
              <a:rPr lang="cs-CZ" dirty="0" smtClean="0"/>
              <a:t>Symfonie č.9 Novosvětská (nebo Z nového světa“</a:t>
            </a:r>
          </a:p>
          <a:p>
            <a:pPr marL="820674" lvl="2" indent="0">
              <a:buNone/>
            </a:pPr>
            <a:r>
              <a:rPr lang="cs-CZ" sz="2000" dirty="0" smtClean="0">
                <a:hlinkClick r:id="rId2"/>
              </a:rPr>
              <a:t>http</a:t>
            </a:r>
            <a:r>
              <a:rPr lang="cs-CZ" sz="2000" dirty="0">
                <a:hlinkClick r:id="rId2"/>
              </a:rPr>
              <a:t>://</a:t>
            </a:r>
            <a:r>
              <a:rPr lang="cs-CZ" sz="2000" dirty="0" smtClean="0">
                <a:hlinkClick r:id="rId2"/>
              </a:rPr>
              <a:t>www.youtube.com/watch?v=s9Vk-3BqOT8</a:t>
            </a:r>
            <a:endParaRPr lang="cs-CZ" sz="2000" dirty="0" smtClean="0"/>
          </a:p>
          <a:p>
            <a:pPr marL="820674" lvl="2" indent="0">
              <a:buNone/>
            </a:pP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www.youtube.com/watch?v=DBl6GgTJo0k</a:t>
            </a:r>
            <a:endParaRPr lang="cs-CZ" sz="2000" dirty="0" smtClean="0"/>
          </a:p>
          <a:p>
            <a:pPr marL="820674" lvl="2" indent="0">
              <a:buNone/>
            </a:pPr>
            <a:endParaRPr lang="cs-CZ" sz="2000" dirty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9286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135</TotalTime>
  <Words>341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Talent</vt:lpstr>
      <vt:lpstr>Prezentace aplikace PowerPoint</vt:lpstr>
      <vt:lpstr>Prezentace aplikace PowerPoint</vt:lpstr>
      <vt:lpstr>Symfonie</vt:lpstr>
      <vt:lpstr>Prezentace aplikace PowerPoint</vt:lpstr>
      <vt:lpstr>Prezentace aplikace PowerPoint</vt:lpstr>
      <vt:lpstr>Z historie</vt:lpstr>
      <vt:lpstr>Nejvýznamnější symfonie a jejich skladatelé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Symfonie</dc:title>
  <dc:creator>0JXR</dc:creator>
  <cp:lastModifiedBy>0JXR</cp:lastModifiedBy>
  <cp:revision>16</cp:revision>
  <dcterms:created xsi:type="dcterms:W3CDTF">2013-01-02T16:12:23Z</dcterms:created>
  <dcterms:modified xsi:type="dcterms:W3CDTF">2013-06-17T07:38:19Z</dcterms:modified>
</cp:coreProperties>
</file>