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61" r:id="rId6"/>
    <p:sldId id="258" r:id="rId7"/>
    <p:sldId id="259" r:id="rId8"/>
    <p:sldId id="260" r:id="rId9"/>
    <p:sldId id="263" r:id="rId10"/>
    <p:sldId id="264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AFCF-5A7F-45E9-AECE-60C1E2D4452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996AE-D2C9-4116-83F6-B3CD04A5035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AFCF-5A7F-45E9-AECE-60C1E2D4452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996AE-D2C9-4116-83F6-B3CD04A503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AFCF-5A7F-45E9-AECE-60C1E2D4452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996AE-D2C9-4116-83F6-B3CD04A5035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AFCF-5A7F-45E9-AECE-60C1E2D4452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996AE-D2C9-4116-83F6-B3CD04A503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AFCF-5A7F-45E9-AECE-60C1E2D4452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996AE-D2C9-4116-83F6-B3CD04A50356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AFCF-5A7F-45E9-AECE-60C1E2D4452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996AE-D2C9-4116-83F6-B3CD04A503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AFCF-5A7F-45E9-AECE-60C1E2D4452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996AE-D2C9-4116-83F6-B3CD04A503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AFCF-5A7F-45E9-AECE-60C1E2D4452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996AE-D2C9-4116-83F6-B3CD04A50356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AFCF-5A7F-45E9-AECE-60C1E2D4452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996AE-D2C9-4116-83F6-B3CD04A503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AFCF-5A7F-45E9-AECE-60C1E2D4452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996AE-D2C9-4116-83F6-B3CD04A503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1AFCF-5A7F-45E9-AECE-60C1E2D4452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996AE-D2C9-4116-83F6-B3CD04A503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1E01AFCF-5A7F-45E9-AECE-60C1E2D4452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B32996AE-D2C9-4116-83F6-B3CD04A5035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9/98/Orchestr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5373216"/>
            <a:ext cx="5204048" cy="7989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496944" cy="3886200"/>
          </a:xfrm>
        </p:spPr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11/19</a:t>
            </a:r>
            <a:r>
              <a:rPr lang="cs-CZ" dirty="0"/>
              <a:t> 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Symfonický orchestr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</a:t>
            </a:r>
            <a:r>
              <a:rPr lang="cs-CZ" dirty="0" smtClean="0"/>
              <a:t>Jančík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987" y="5229200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7150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5373216"/>
            <a:ext cx="4627984" cy="7989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7903840" cy="4606280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 dirty="0" smtClean="0"/>
              <a:t>INOVACE 11/19 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VI., VII.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 smtClean="0"/>
              <a:t>symfonický orchestr – partitura – part – dirigent – taktovka – české symfonické orchestry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charakterizuje pojem </a:t>
            </a:r>
            <a:r>
              <a:rPr lang="cs-CZ" dirty="0" smtClean="0"/>
              <a:t>symfonický orchestr, hovoří o rozmístění nástrojů a  funkci dirigenta, orientuje </a:t>
            </a:r>
            <a:r>
              <a:rPr lang="cs-CZ" dirty="0"/>
              <a:t>se </a:t>
            </a:r>
            <a:r>
              <a:rPr lang="cs-CZ" dirty="0" smtClean="0"/>
              <a:t>v pojmech part/partitura/taktovka, vyjmenovává české symfonické orchestry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3689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Symfonický orchestr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eboli filharmonie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0140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556792"/>
            <a:ext cx="7543800" cy="3886200"/>
          </a:xfrm>
        </p:spPr>
        <p:txBody>
          <a:bodyPr>
            <a:noAutofit/>
          </a:bodyPr>
          <a:lstStyle/>
          <a:p>
            <a:r>
              <a:rPr lang="cs-CZ" sz="3200" dirty="0" smtClean="0"/>
              <a:t>= velké hudební těleso zahrnující většinou více než 100hráčů</a:t>
            </a:r>
          </a:p>
          <a:p>
            <a:endParaRPr lang="cs-CZ" sz="3200" dirty="0"/>
          </a:p>
          <a:p>
            <a:r>
              <a:rPr lang="cs-CZ" sz="3200" dirty="0" smtClean="0"/>
              <a:t>Symfonický orchestr obsahuje všechny druhy klasických hudebních nástrojů (strunné, dechové, bicí)</a:t>
            </a:r>
          </a:p>
          <a:p>
            <a:endParaRPr lang="cs-CZ" sz="3200" dirty="0"/>
          </a:p>
          <a:p>
            <a:r>
              <a:rPr lang="cs-CZ" sz="3200" dirty="0" smtClean="0"/>
              <a:t>Jednotlivé hudební nástroje jsou v symfonickém orchestru zastoupeny několikanásobně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0847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548680"/>
            <a:ext cx="7488832" cy="5616624"/>
          </a:xfrm>
        </p:spPr>
      </p:pic>
    </p:spTree>
    <p:extLst>
      <p:ext uri="{BB962C8B-B14F-4D97-AF65-F5344CB8AC3E}">
        <p14:creationId xmlns:p14="http://schemas.microsoft.com/office/powerpoint/2010/main" val="1999549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052736"/>
            <a:ext cx="7543800" cy="3886200"/>
          </a:xfrm>
        </p:spPr>
        <p:txBody>
          <a:bodyPr>
            <a:noAutofit/>
          </a:bodyPr>
          <a:lstStyle/>
          <a:p>
            <a:r>
              <a:rPr lang="cs-CZ" sz="3200" dirty="0" smtClean="0"/>
              <a:t>Symfonický orchestr řídí DIRIGENT</a:t>
            </a:r>
          </a:p>
          <a:p>
            <a:endParaRPr lang="cs-CZ" sz="3200" dirty="0" smtClean="0"/>
          </a:p>
          <a:p>
            <a:r>
              <a:rPr lang="cs-CZ" sz="3200" dirty="0" smtClean="0"/>
              <a:t>Protože hráči sedí na veliké ploše, používá dirigent k „prodloužení“ ruky tzv. TAKTOVKU, aby dobře viděli všichni hráči</a:t>
            </a:r>
          </a:p>
          <a:p>
            <a:endParaRPr lang="cs-CZ" sz="3200" dirty="0"/>
          </a:p>
          <a:p>
            <a:r>
              <a:rPr lang="cs-CZ" sz="3200" dirty="0" smtClean="0"/>
              <a:t>Skladby se dirigent učí z tzv. PARTITURY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74027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Partitura = „kniha“, ve které jsou zapsány pod sebou všechny nástroje </a:t>
            </a:r>
            <a:r>
              <a:rPr lang="cs-CZ" sz="3200" smtClean="0"/>
              <a:t>symfonického orchestru, </a:t>
            </a:r>
            <a:r>
              <a:rPr lang="cs-CZ" sz="3200" dirty="0" smtClean="0"/>
              <a:t>které zrovna hrají</a:t>
            </a:r>
          </a:p>
          <a:p>
            <a:endParaRPr lang="cs-CZ" sz="3200" dirty="0"/>
          </a:p>
          <a:p>
            <a:r>
              <a:rPr lang="cs-CZ" sz="3200" dirty="0" smtClean="0"/>
              <a:t>Dirigent musí dílo nejdříve doma pečlivě prostudovat, k čemuž používá hudební představivost a klavír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70657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340768"/>
            <a:ext cx="7543800" cy="3886200"/>
          </a:xfrm>
        </p:spPr>
        <p:txBody>
          <a:bodyPr>
            <a:noAutofit/>
          </a:bodyPr>
          <a:lstStyle/>
          <a:p>
            <a:r>
              <a:rPr lang="cs-CZ" sz="3200" dirty="0" smtClean="0"/>
              <a:t>Na zkoušku musí přicházet absolutně připraven, aby mohl orchestr spolehlivě řídit a nacházet chyby</a:t>
            </a:r>
          </a:p>
          <a:p>
            <a:endParaRPr lang="cs-CZ" sz="3200" dirty="0"/>
          </a:p>
          <a:p>
            <a:r>
              <a:rPr lang="cs-CZ" sz="3200" dirty="0" smtClean="0"/>
              <a:t>Hráči orchestru hrají z tzv. PARTŮ</a:t>
            </a:r>
          </a:p>
          <a:p>
            <a:endParaRPr lang="cs-CZ" sz="3200" dirty="0"/>
          </a:p>
          <a:p>
            <a:r>
              <a:rPr lang="cs-CZ" sz="3200" dirty="0" smtClean="0"/>
              <a:t>PART = notový zápis pouze pro jeden nástroj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8304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Symfonický orchestr neboli filharmonie se nachází téměř v každém větším městě</a:t>
            </a:r>
          </a:p>
          <a:p>
            <a:endParaRPr lang="cs-CZ" sz="3200" dirty="0"/>
          </a:p>
          <a:p>
            <a:r>
              <a:rPr lang="cs-CZ" sz="3200" dirty="0" smtClean="0"/>
              <a:t>Ve velkým městech je takových orchestrů i více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91624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Naše symfonické orchestry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48680"/>
            <a:ext cx="7543800" cy="3886200"/>
          </a:xfrm>
        </p:spPr>
        <p:txBody>
          <a:bodyPr>
            <a:noAutofit/>
          </a:bodyPr>
          <a:lstStyle/>
          <a:p>
            <a:r>
              <a:rPr lang="cs-CZ" sz="2800" smtClean="0"/>
              <a:t>Česká </a:t>
            </a:r>
            <a:r>
              <a:rPr lang="cs-CZ" sz="2800" dirty="0" smtClean="0"/>
              <a:t>filharmonie</a:t>
            </a:r>
          </a:p>
          <a:p>
            <a:r>
              <a:rPr lang="cs-CZ" sz="2800" dirty="0" smtClean="0"/>
              <a:t>Filharmonie Brno</a:t>
            </a:r>
          </a:p>
          <a:p>
            <a:r>
              <a:rPr lang="cs-CZ" sz="2800" dirty="0" smtClean="0"/>
              <a:t>Janáčkova filharmonie Ostrava</a:t>
            </a:r>
          </a:p>
          <a:p>
            <a:r>
              <a:rPr lang="cs-CZ" sz="2800" dirty="0" smtClean="0"/>
              <a:t>FOK – symfonický orchestr hlavního města Prahy</a:t>
            </a:r>
          </a:p>
          <a:p>
            <a:r>
              <a:rPr lang="cs-CZ" sz="2800" dirty="0" smtClean="0"/>
              <a:t>Orchestr Národního divadla</a:t>
            </a:r>
          </a:p>
          <a:p>
            <a:r>
              <a:rPr lang="cs-CZ" sz="2800" dirty="0" smtClean="0"/>
              <a:t>Orchestr Národního divadla Brno (Janáčkova divadla)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36417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http://upload.wikimedia.org/wikipedia/commons/9/98/Orchestr.png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2731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90</TotalTime>
  <Words>321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NewsPrint</vt:lpstr>
      <vt:lpstr>Prezentace aplikace PowerPoint</vt:lpstr>
      <vt:lpstr>Prezentace aplikace PowerPoint</vt:lpstr>
      <vt:lpstr>Symfonický orchestr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Naše symfonické orchestry</vt:lpstr>
      <vt:lpstr>Internetové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Symfonický orchestr</dc:title>
  <dc:creator>0JXR</dc:creator>
  <cp:lastModifiedBy>0JXR</cp:lastModifiedBy>
  <cp:revision>13</cp:revision>
  <dcterms:created xsi:type="dcterms:W3CDTF">2013-01-02T13:38:17Z</dcterms:created>
  <dcterms:modified xsi:type="dcterms:W3CDTF">2013-06-17T07:39:59Z</dcterms:modified>
</cp:coreProperties>
</file>