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5" r:id="rId5"/>
    <p:sldId id="259" r:id="rId6"/>
    <p:sldId id="260" r:id="rId7"/>
    <p:sldId id="261" r:id="rId8"/>
    <p:sldId id="262" r:id="rId9"/>
    <p:sldId id="266" r:id="rId10"/>
    <p:sldId id="267" r:id="rId11"/>
    <p:sldId id="268" r:id="rId12"/>
    <p:sldId id="263" r:id="rId13"/>
    <p:sldId id="269" r:id="rId14"/>
    <p:sldId id="270" r:id="rId15"/>
    <p:sldId id="271" r:id="rId16"/>
    <p:sldId id="26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4907852"/>
      </p:ext>
    </p:extLst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7720411"/>
      </p:ext>
    </p:extLst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8484380"/>
      </p:ext>
    </p:extLst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0753214"/>
      </p:ext>
    </p:extLst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96757221"/>
      </p:ext>
    </p:extLst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719071"/>
      </p:ext>
    </p:extLst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168006"/>
      </p:ext>
    </p:extLst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0218423"/>
      </p:ext>
    </p:extLst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61098648"/>
      </p:ext>
    </p:extLst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230284"/>
      </p:ext>
    </p:extLst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7284765"/>
      </p:ext>
    </p:extLst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2B58F6-B641-4F32-95AE-D53D6EB9C7E5}" type="datetimeFigureOut">
              <a:rPr lang="cs-CZ" smtClean="0"/>
              <a:pPr/>
              <a:t>15.3.2012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FE7EBB-C619-492F-91B7-7E0CD35E0BE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13193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randomBar dir="vert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470025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Šablona 32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50975" y="2996952"/>
            <a:ext cx="6400800" cy="175260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VY_32_INOVACE_20_19_Odpady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5111783"/>
            <a:ext cx="9144000" cy="1725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60931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Odpady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62500" lnSpcReduction="20000"/>
          </a:bodyPr>
          <a:lstStyle/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Anotace: Prezentace může sloužit jako rozšiřující učivo k tématu Chemie ve službách člověka </a:t>
            </a:r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– ekologie.</a:t>
            </a:r>
            <a:endParaRPr lang="cs-CZ" sz="3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Autor: Mgr. Lenka </a:t>
            </a:r>
            <a:r>
              <a:rPr lang="cs-CZ" sz="3800" b="1" dirty="0" err="1" smtClean="0">
                <a:solidFill>
                  <a:schemeClr val="accent1">
                    <a:lumMod val="50000"/>
                  </a:schemeClr>
                </a:solidFill>
              </a:rPr>
              <a:t>Kajabová</a:t>
            </a:r>
            <a:endParaRPr lang="cs-CZ" sz="3800" b="1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Předmět: Chemie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Očekávaný výstup: propojení teoretické a praktické části chemie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Speciální vzdělávací potřeby: dataprojektor, interaktivní tabule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Klíčová slova: odpady</a:t>
            </a:r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, trvale </a:t>
            </a:r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udržitelný rozvoj, obnovitelné, neobnovitelné zdroje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Druh učebního materiálu: prezentace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Cílová skupina: žák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Stupeň a typ vzdělávání: základní vzdělávání – druhý stupeň</a:t>
            </a:r>
          </a:p>
          <a:p>
            <a:r>
              <a:rPr lang="cs-CZ" sz="3800" b="1" dirty="0" smtClean="0">
                <a:solidFill>
                  <a:schemeClr val="accent1">
                    <a:lumMod val="50000"/>
                  </a:schemeClr>
                </a:solidFill>
              </a:rPr>
              <a:t>Typická věková skupina: 12 – 15 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8759711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67495" y="234000"/>
            <a:ext cx="9328692" cy="66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2078256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accent2">
                    <a:lumMod val="50000"/>
                  </a:schemeClr>
                </a:solidFill>
              </a:rPr>
              <a:t>Třiďte správně</a:t>
            </a:r>
            <a:endParaRPr lang="cs-CZ" sz="88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7170" name="Picture 2" descr="C:\Users\Admin\AppData\Local\Microsoft\Windows\Temporary Internet Files\Content.IE5\0736J39Y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933056"/>
            <a:ext cx="3408132" cy="280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Admin\AppData\Local\Microsoft\Windows\Temporary Internet Files\Content.IE5\WSHQMAWC\MC9004338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1866" y="401174"/>
            <a:ext cx="2088000" cy="20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4062765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1080" t="64082" r="75558" b="3618"/>
          <a:stretch/>
        </p:blipFill>
        <p:spPr bwMode="auto">
          <a:xfrm>
            <a:off x="3923928" y="4221088"/>
            <a:ext cx="1384902" cy="23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1579" y="944325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1">
                    <a:lumMod val="50000"/>
                  </a:schemeClr>
                </a:solidFill>
              </a:rPr>
              <a:t>Plasty</a:t>
            </a:r>
            <a:endParaRPr lang="cs-CZ" sz="60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2109001"/>
            <a:ext cx="3635896" cy="4525963"/>
          </a:xfrm>
        </p:spPr>
        <p:txBody>
          <a:bodyPr>
            <a:normAutofit fontScale="92500" lnSpcReduction="20000"/>
          </a:bodyPr>
          <a:lstStyle/>
          <a:p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Veškeré plastové obaly neznečištěné </a:t>
            </a:r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škodlivinami.</a:t>
            </a:r>
            <a:endParaRPr lang="cs-CZ" sz="2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Nádoby od šampónů, pochutin, čistících přípravků, kosmetiky, stlačené PET lahve od nápojů, vymyté kelímky od mléčných výrobků, igelitové obaly, ….</a:t>
            </a:r>
          </a:p>
          <a:p>
            <a:pPr algn="ctr"/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5308830" y="1600200"/>
            <a:ext cx="3727666" cy="4525963"/>
          </a:xfrm>
        </p:spPr>
        <p:txBody>
          <a:bodyPr>
            <a:normAutofit fontScale="92500" lnSpcReduction="20000"/>
          </a:bodyPr>
          <a:lstStyle/>
          <a:p>
            <a:endParaRPr lang="cs-CZ" b="1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FFF00"/>
                </a:solidFill>
              </a:rPr>
              <a:t> </a:t>
            </a:r>
            <a:r>
              <a:rPr lang="cs-CZ" b="1" dirty="0" smtClean="0">
                <a:solidFill>
                  <a:srgbClr val="FFFF00"/>
                </a:solidFill>
              </a:rPr>
              <a:t>  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</a:t>
            </a:r>
            <a:r>
              <a:rPr lang="cs-CZ" sz="3000" b="1" dirty="0" smtClean="0">
                <a:solidFill>
                  <a:srgbClr val="FFFF00"/>
                </a:solidFill>
              </a:rPr>
              <a:t>DO NÁDOB NEPATŘÍ</a:t>
            </a:r>
            <a:endParaRPr lang="cs-CZ" sz="3000" b="1" dirty="0">
              <a:solidFill>
                <a:srgbClr val="FFFF00"/>
              </a:solidFill>
            </a:endParaRPr>
          </a:p>
          <a:p>
            <a:endParaRPr lang="cs-CZ" b="1" dirty="0" smtClean="0">
              <a:solidFill>
                <a:srgbClr val="FFFF00"/>
              </a:solidFill>
            </a:endParaRPr>
          </a:p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Vícevrstvé obaly (nápojové krabice), výrobky z PVC (podlahové krytiny), trubky, molitan, pryž, kabely, znečištěné nádoby….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3075" name="Picture 3" descr="C:\Users\Admin\AppData\Local\Microsoft\Windows\Temporary Internet Files\Content.IE5\WSHQMAWC\MC90043382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827325"/>
            <a:ext cx="1260000" cy="12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Admin\AppData\Local\Microsoft\Windows\Temporary Internet Files\Content.IE5\QIBMB860\MC9004415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94442"/>
            <a:ext cx="1822450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9675523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90455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>
                    <a:lumMod val="75000"/>
                  </a:schemeClr>
                </a:solidFill>
              </a:rPr>
              <a:t>Papír</a:t>
            </a:r>
            <a:endParaRPr lang="cs-CZ" sz="60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0" y="1988840"/>
            <a:ext cx="3851920" cy="4525963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Noviny, časopisy, katalogy, knihy bez vazby a desek z PVC, kancelářský papír, reklamní letáky, telefonní seznamy, obalový papír neznečištěný,  lepenka, staré učebnice a sešity…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48680"/>
            <a:ext cx="126206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92298"/>
            <a:ext cx="18224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932040" y="209878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FF00"/>
                </a:solidFill>
              </a:rPr>
              <a:t>    DO NÁDOB NEPATŘÍ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Nápojové kartony (krabice od mléka a džusu), kopíráky, voskový papír, hygienicky závadný papír (kapesníky, pleny, obvazy, znečištěné papíry od olejů a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potravin.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208" t="62644" r="53101" b="3402"/>
          <a:stretch/>
        </p:blipFill>
        <p:spPr bwMode="auto">
          <a:xfrm>
            <a:off x="3635896" y="3864561"/>
            <a:ext cx="1357745" cy="27986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1086764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9241" y="501377"/>
            <a:ext cx="8229600" cy="1143000"/>
          </a:xfrm>
        </p:spPr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Sklo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>
          <a:xfrm>
            <a:off x="15379" y="1872444"/>
            <a:ext cx="3794621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Lahve a sklenice bez kovových a umělohmotných uzávěrů, čisté tabulové sklo bez kovových výztuží, vymyté sklenice od kompotů, kečupu, tatarky nebo džemů, nevratné lahve od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nápojů.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976093" y="2132856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DO NÁDOB NEPATŘÍ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Lepená skla – autoskla,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drátoskla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, obrazovky, žárovky, výbojky, keramika, porcelán, kamenina, skleněné obaly znečištěné škodlivinami (obaly od barev, ředidel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….).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60648"/>
            <a:ext cx="126206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640"/>
            <a:ext cx="18224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6" name="Picture 6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661" t="63737" r="29455" b="3590"/>
          <a:stretch/>
        </p:blipFill>
        <p:spPr bwMode="auto">
          <a:xfrm>
            <a:off x="3635896" y="3933056"/>
            <a:ext cx="1496290" cy="26930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127294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81426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Nápojové </a:t>
            </a:r>
            <a:b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kartóny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2636912"/>
            <a:ext cx="3240360" cy="3489251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Nápojové kartony od džusů, mléka nebo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vína.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76056" y="1988840"/>
            <a:ext cx="3851920" cy="4525963"/>
          </a:xfrm>
        </p:spPr>
        <p:txBody>
          <a:bodyPr/>
          <a:lstStyle/>
          <a:p>
            <a:r>
              <a:rPr lang="cs-CZ" b="1" dirty="0" smtClean="0">
                <a:solidFill>
                  <a:srgbClr val="FFFF00"/>
                </a:solidFill>
              </a:rPr>
              <a:t>DO NÁDOB NEPATŘÍ</a:t>
            </a:r>
          </a:p>
          <a:p>
            <a:endParaRPr lang="cs-CZ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Ostatní znečištěné obaly papíru, skla nebo plastů a ani jiné 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obaly.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0725" t="63594" r="4909" b="3268"/>
          <a:stretch/>
        </p:blipFill>
        <p:spPr bwMode="auto">
          <a:xfrm>
            <a:off x="3275856" y="3933056"/>
            <a:ext cx="1668577" cy="27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87624" y="716326"/>
            <a:ext cx="1262063" cy="1255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3564"/>
            <a:ext cx="1822450" cy="1768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166241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395536" y="2564904"/>
            <a:ext cx="8229600" cy="1143000"/>
          </a:xfrm>
        </p:spPr>
        <p:txBody>
          <a:bodyPr>
            <a:noAutofit/>
          </a:bodyPr>
          <a:lstStyle/>
          <a:p>
            <a:r>
              <a:rPr lang="cs-CZ" sz="8000" b="1" dirty="0" smtClean="0">
                <a:solidFill>
                  <a:schemeClr val="accent2">
                    <a:lumMod val="50000"/>
                  </a:schemeClr>
                </a:solidFill>
              </a:rPr>
              <a:t>Umění z plastu</a:t>
            </a:r>
            <a:endParaRPr lang="cs-CZ" sz="8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9220" name="Picture 4" descr="C:\Users\Admin\AppData\Local\Microsoft\Windows\Temporary Internet Files\Content.IE5\WSHQMAWC\MC9004374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861048"/>
            <a:ext cx="2805203" cy="27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1" name="Picture 5" descr="C:\Users\Admin\AppData\Local\Microsoft\Windows\Temporary Internet Files\Content.IE5\IHF11LFI\MC9004374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76980"/>
            <a:ext cx="2655263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C:\Users\Admin\AppData\Local\Microsoft\Windows\Temporary Internet Files\Content.IE5\BH2YY3PZ\MC90043751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61257" y="332656"/>
            <a:ext cx="2137658" cy="21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6057303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85725" y="-63500"/>
            <a:ext cx="9315450" cy="6986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6738194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2700" y="-9525"/>
            <a:ext cx="9169400" cy="6877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4052945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05013" y="7938"/>
            <a:ext cx="5133975" cy="6840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10386770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6000" y="0"/>
            <a:ext cx="9180000" cy="734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687928884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387161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7164" r="6995" b="15822"/>
          <a:stretch/>
        </p:blipFill>
        <p:spPr bwMode="auto">
          <a:xfrm>
            <a:off x="0" y="27721"/>
            <a:ext cx="2801258" cy="2575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4973091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0163" y="-26988"/>
            <a:ext cx="9205913" cy="6913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12617951"/>
      </p:ext>
    </p:extLst>
  </p:cSld>
  <p:clrMapOvr>
    <a:masterClrMapping/>
  </p:clrMapOvr>
  <p:transition spd="slow">
    <p:randomBar dir="vert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Zdroje: 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132856"/>
            <a:ext cx="8640960" cy="4525963"/>
          </a:xfrm>
        </p:spPr>
        <p:txBody>
          <a:bodyPr/>
          <a:lstStyle/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http://www.ekokom.cz/</a:t>
            </a:r>
          </a:p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http://v4.cache8.c.bigcache.googleapis.com/static.panoramio.com/photos/original/26759062.jpg?redirect_counter=1</a:t>
            </a:r>
          </a:p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http://www.menstyle.cz/spolecnost/bibigloo-recyklovane-plastove-iglu.html</a:t>
            </a:r>
          </a:p>
          <a:p>
            <a:pPr algn="ctr"/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</a:rPr>
              <a:t>http://www.maxidesign.cz/skulptura-z-igelitovych-pytliku-cl-474.html</a:t>
            </a:r>
          </a:p>
          <a:p>
            <a:pPr algn="ctr"/>
            <a:endParaRPr lang="cs-CZ" sz="2000" dirty="0" smtClean="0"/>
          </a:p>
          <a:p>
            <a:pPr algn="ctr"/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15153120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332</Words>
  <Application>Microsoft Office PowerPoint</Application>
  <PresentationFormat>Předvádění na obrazovce (4:3)</PresentationFormat>
  <Paragraphs>43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Šablona 32</vt:lpstr>
      <vt:lpstr>Odpady</vt:lpstr>
      <vt:lpstr>Snímek 3</vt:lpstr>
      <vt:lpstr>Třiďte správně</vt:lpstr>
      <vt:lpstr>Plasty</vt:lpstr>
      <vt:lpstr>Papír</vt:lpstr>
      <vt:lpstr>Sklo</vt:lpstr>
      <vt:lpstr>Nápojové  kartóny</vt:lpstr>
      <vt:lpstr>Umění z plastu</vt:lpstr>
      <vt:lpstr>Snímek 10</vt:lpstr>
      <vt:lpstr>Snímek 11</vt:lpstr>
      <vt:lpstr>Snímek 12</vt:lpstr>
      <vt:lpstr>Snímek 13</vt:lpstr>
      <vt:lpstr>Snímek 14</vt:lpstr>
      <vt:lpstr>Snímek 15</vt:lpstr>
      <vt:lpstr>Zdroje: 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Šablona 32</dc:title>
  <dc:creator>Admin</dc:creator>
  <cp:lastModifiedBy>expert</cp:lastModifiedBy>
  <cp:revision>44</cp:revision>
  <dcterms:created xsi:type="dcterms:W3CDTF">2012-01-06T20:01:09Z</dcterms:created>
  <dcterms:modified xsi:type="dcterms:W3CDTF">2012-03-15T08:05:56Z</dcterms:modified>
</cp:coreProperties>
</file>