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73" r:id="rId3"/>
    <p:sldId id="256" r:id="rId4"/>
    <p:sldId id="257" r:id="rId5"/>
    <p:sldId id="270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71" r:id="rId18"/>
    <p:sldId id="269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164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2821F-4E4B-4520-9E37-B14FFB96129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F321F-7C1C-4262-8F71-EC8E764B95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2821F-4E4B-4520-9E37-B14FFB96129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F321F-7C1C-4262-8F71-EC8E764B95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2821F-4E4B-4520-9E37-B14FFB96129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F321F-7C1C-4262-8F71-EC8E764B95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2821F-4E4B-4520-9E37-B14FFB96129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F321F-7C1C-4262-8F71-EC8E764B95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2821F-4E4B-4520-9E37-B14FFB96129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F321F-7C1C-4262-8F71-EC8E764B95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2821F-4E4B-4520-9E37-B14FFB96129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F321F-7C1C-4262-8F71-EC8E764B95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2821F-4E4B-4520-9E37-B14FFB96129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F321F-7C1C-4262-8F71-EC8E764B95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2821F-4E4B-4520-9E37-B14FFB96129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F321F-7C1C-4262-8F71-EC8E764B951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2821F-4E4B-4520-9E37-B14FFB96129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21F321F-7C1C-4262-8F71-EC8E764B951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2821F-4E4B-4520-9E37-B14FFB96129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F321F-7C1C-4262-8F71-EC8E764B95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2821F-4E4B-4520-9E37-B14FFB961292}" type="datetimeFigureOut">
              <a:rPr lang="cs-CZ" smtClean="0"/>
              <a:t>17.6.2013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F321F-7C1C-4262-8F71-EC8E764B95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C21F321F-7C1C-4262-8F71-EC8E764B9510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9E2821F-4E4B-4520-9E37-B14FFB961292}" type="datetimeFigureOut">
              <a:rPr lang="cs-CZ" smtClean="0"/>
              <a:t>17.6.2013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v=txJIWZeKMOs" TargetMode="External"/><Relationship Id="rId3" Type="http://schemas.openxmlformats.org/officeDocument/2006/relationships/hyperlink" Target="http://www.youtube.com/watch?v=Fx27SEcODU4" TargetMode="External"/><Relationship Id="rId7" Type="http://schemas.openxmlformats.org/officeDocument/2006/relationships/hyperlink" Target="http://www.youtube.com/watch?v=BgS1o2SWpTc" TargetMode="External"/><Relationship Id="rId2" Type="http://schemas.openxmlformats.org/officeDocument/2006/relationships/hyperlink" Target="http://www.youtube.com/watch?v=p6D4HxKQws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mJj9N7ngu4A" TargetMode="External"/><Relationship Id="rId5" Type="http://schemas.openxmlformats.org/officeDocument/2006/relationships/hyperlink" Target="http://www.youtube.com/watch?v=26CRWH8weew" TargetMode="External"/><Relationship Id="rId4" Type="http://schemas.openxmlformats.org/officeDocument/2006/relationships/hyperlink" Target="http://www.youtube.com/watch?v=TOF4uhKRj3M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Traxler_a_Je%C5%BEek-1938.jpg" TargetMode="External"/><Relationship Id="rId2" Type="http://schemas.openxmlformats.org/officeDocument/2006/relationships/hyperlink" Target="http://cs.wikipedia.org/wiki/Soubor:Voskovec_a_Werich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voskovec.jiri.info/" TargetMode="External"/><Relationship Id="rId4" Type="http://schemas.openxmlformats.org/officeDocument/2006/relationships/hyperlink" Target="http://nejvetsicech.webnode.cz/slavne-osobnosti-hiostorie/jan-werich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/>
              <a:t>Číslo materiálu: </a:t>
            </a:r>
            <a:r>
              <a:rPr lang="cs-CZ" sz="2800" dirty="0"/>
              <a:t>VY 32 INOVACE  </a:t>
            </a:r>
            <a:r>
              <a:rPr lang="cs-CZ" sz="2800" dirty="0" smtClean="0"/>
              <a:t>19/07</a:t>
            </a:r>
            <a:endParaRPr lang="cs-CZ" sz="2800" dirty="0"/>
          </a:p>
          <a:p>
            <a:pPr marL="0" indent="0">
              <a:buNone/>
            </a:pPr>
            <a:r>
              <a:rPr lang="cs-CZ" sz="2800" dirty="0"/>
              <a:t> </a:t>
            </a:r>
          </a:p>
          <a:p>
            <a:pPr marL="0" indent="0">
              <a:buNone/>
            </a:pPr>
            <a:r>
              <a:rPr lang="cs-CZ" sz="2800" dirty="0"/>
              <a:t>  </a:t>
            </a:r>
          </a:p>
          <a:p>
            <a:r>
              <a:rPr lang="cs-CZ" sz="2800" b="1" dirty="0"/>
              <a:t>Název materiálu: </a:t>
            </a:r>
            <a:r>
              <a:rPr lang="cs-CZ" sz="2800" smtClean="0"/>
              <a:t>Osvobozené divadlo</a:t>
            </a:r>
            <a:endParaRPr lang="cs-CZ" sz="2800" dirty="0"/>
          </a:p>
          <a:p>
            <a:endParaRPr lang="cs-CZ" sz="2800" dirty="0"/>
          </a:p>
          <a:p>
            <a:endParaRPr lang="cs-CZ" sz="2800" dirty="0"/>
          </a:p>
          <a:p>
            <a:r>
              <a:rPr lang="cs-CZ" sz="2800" b="1" dirty="0"/>
              <a:t>Zpracoval:</a:t>
            </a:r>
            <a:r>
              <a:rPr lang="cs-CZ" sz="2800" dirty="0"/>
              <a:t> Mgr. Bc. </a:t>
            </a:r>
            <a:r>
              <a:rPr lang="cs-CZ" sz="2800" dirty="0" err="1"/>
              <a:t>BcA</a:t>
            </a:r>
            <a:r>
              <a:rPr lang="cs-CZ" sz="2800" dirty="0"/>
              <a:t>. Michal Jančík</a:t>
            </a:r>
          </a:p>
          <a:p>
            <a:endParaRPr lang="cs-CZ" sz="2800" dirty="0"/>
          </a:p>
          <a:p>
            <a:endParaRPr lang="cs-CZ" sz="2800" dirty="0"/>
          </a:p>
          <a:p>
            <a:endParaRPr lang="cs-CZ" sz="28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60648"/>
            <a:ext cx="5608320" cy="136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18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00000"/>
              </a:lnSpc>
            </a:pPr>
            <a:r>
              <a:rPr lang="cs-CZ" sz="2400" dirty="0"/>
              <a:t>ANOTACE</a:t>
            </a:r>
          </a:p>
          <a:p>
            <a:pPr>
              <a:lnSpc>
                <a:spcPct val="100000"/>
              </a:lnSpc>
            </a:pPr>
            <a:r>
              <a:rPr lang="cs-CZ" sz="2400" b="1" dirty="0" err="1"/>
              <a:t>Škola</a:t>
            </a:r>
            <a:r>
              <a:rPr lang="cs-CZ" sz="2400" dirty="0" err="1"/>
              <a:t>:Základní</a:t>
            </a:r>
            <a:r>
              <a:rPr lang="cs-CZ" sz="2400" dirty="0"/>
              <a:t> škola Brno, Jana Babáka 1</a:t>
            </a:r>
          </a:p>
          <a:p>
            <a:pPr>
              <a:lnSpc>
                <a:spcPct val="100000"/>
              </a:lnSpc>
            </a:pPr>
            <a:r>
              <a:rPr lang="cs-CZ" sz="2400" b="1" dirty="0"/>
              <a:t>Vypracoval: </a:t>
            </a:r>
            <a:r>
              <a:rPr lang="cs-CZ" sz="2400" dirty="0"/>
              <a:t>Mgr. Bc. </a:t>
            </a:r>
            <a:r>
              <a:rPr lang="cs-CZ" sz="2400" dirty="0" err="1"/>
              <a:t>BcA</a:t>
            </a:r>
            <a:r>
              <a:rPr lang="cs-CZ" sz="2400" dirty="0"/>
              <a:t>. Michal Jančík</a:t>
            </a:r>
          </a:p>
          <a:p>
            <a:pPr>
              <a:lnSpc>
                <a:spcPct val="100000"/>
              </a:lnSpc>
            </a:pPr>
            <a:r>
              <a:rPr lang="cs-CZ" sz="2400" b="1" dirty="0"/>
              <a:t>Období vzniku materiálu: </a:t>
            </a:r>
            <a:r>
              <a:rPr lang="cs-CZ" sz="2400" dirty="0"/>
              <a:t>školní rok 2011/2012</a:t>
            </a:r>
          </a:p>
          <a:p>
            <a:pPr>
              <a:lnSpc>
                <a:spcPct val="100000"/>
              </a:lnSpc>
            </a:pPr>
            <a:r>
              <a:rPr lang="cs-CZ" sz="2400" b="1" dirty="0"/>
              <a:t>Číslo materiálu:</a:t>
            </a:r>
            <a:r>
              <a:rPr lang="cs-CZ" sz="2400" dirty="0"/>
              <a:t> VY </a:t>
            </a:r>
            <a:r>
              <a:rPr lang="cs-CZ" sz="2400"/>
              <a:t>32 </a:t>
            </a:r>
            <a:r>
              <a:rPr lang="cs-CZ" sz="2400" smtClean="0"/>
              <a:t>INOVACE 19/07</a:t>
            </a:r>
            <a:endParaRPr lang="cs-CZ" sz="2400" dirty="0"/>
          </a:p>
          <a:p>
            <a:pPr>
              <a:lnSpc>
                <a:spcPct val="100000"/>
              </a:lnSpc>
            </a:pPr>
            <a:r>
              <a:rPr lang="cs-CZ" sz="2400" b="1" dirty="0"/>
              <a:t>Vzdělávací oblast:</a:t>
            </a:r>
            <a:r>
              <a:rPr lang="cs-CZ" sz="2400" dirty="0"/>
              <a:t> Umění a kultura</a:t>
            </a:r>
          </a:p>
          <a:p>
            <a:pPr>
              <a:lnSpc>
                <a:spcPct val="100000"/>
              </a:lnSpc>
            </a:pPr>
            <a:r>
              <a:rPr lang="cs-CZ" sz="2400" b="1" dirty="0"/>
              <a:t>Předmět: </a:t>
            </a:r>
            <a:r>
              <a:rPr lang="cs-CZ" sz="2400" dirty="0"/>
              <a:t>Hudební výchova</a:t>
            </a:r>
          </a:p>
          <a:p>
            <a:pPr>
              <a:lnSpc>
                <a:spcPct val="100000"/>
              </a:lnSpc>
            </a:pPr>
            <a:r>
              <a:rPr lang="cs-CZ" sz="2400" b="1" dirty="0"/>
              <a:t>Ročník: </a:t>
            </a:r>
            <a:r>
              <a:rPr lang="cs-CZ" sz="2400" dirty="0"/>
              <a:t>VIII. ročník</a:t>
            </a:r>
          </a:p>
          <a:p>
            <a:pPr>
              <a:lnSpc>
                <a:spcPct val="100000"/>
              </a:lnSpc>
            </a:pPr>
            <a:r>
              <a:rPr lang="cs-CZ" sz="2400" b="1" dirty="0"/>
              <a:t>Klíčová slova: </a:t>
            </a:r>
            <a:r>
              <a:rPr lang="cs-CZ" sz="2400" dirty="0"/>
              <a:t>populární hudba – </a:t>
            </a:r>
            <a:r>
              <a:rPr lang="cs-CZ" sz="2400" dirty="0" smtClean="0"/>
              <a:t>Osvobozené divadlo</a:t>
            </a:r>
            <a:endParaRPr lang="cs-CZ" sz="2400" dirty="0"/>
          </a:p>
          <a:p>
            <a:pPr>
              <a:lnSpc>
                <a:spcPct val="100000"/>
              </a:lnSpc>
            </a:pPr>
            <a:r>
              <a:rPr lang="cs-CZ" sz="2400" b="1" dirty="0"/>
              <a:t>Předpokládané cíle vedoucí ke klíčovým kompetencím: </a:t>
            </a:r>
            <a:r>
              <a:rPr lang="cs-CZ" sz="2400" dirty="0"/>
              <a:t>charakterizuje </a:t>
            </a:r>
            <a:r>
              <a:rPr lang="cs-CZ" sz="2400" dirty="0" smtClean="0"/>
              <a:t>obsahovou náplň Osvobozeného divadla, hovoří o vývoji a hlavních představitelích, interpretuje písně a texty,  </a:t>
            </a:r>
            <a:r>
              <a:rPr lang="cs-CZ" sz="2400" dirty="0"/>
              <a:t>zařazuje  poznatky do širších souvislostí </a:t>
            </a:r>
          </a:p>
          <a:p>
            <a:pPr>
              <a:lnSpc>
                <a:spcPct val="100000"/>
              </a:lnSpc>
            </a:pPr>
            <a:r>
              <a:rPr lang="cs-CZ" sz="2400" b="1" dirty="0"/>
              <a:t>Použité výukové metody: </a:t>
            </a:r>
            <a:r>
              <a:rPr lang="cs-CZ" sz="2400" dirty="0"/>
              <a:t>frontální výuka, skupinová práce</a:t>
            </a:r>
          </a:p>
          <a:p>
            <a:pPr>
              <a:lnSpc>
                <a:spcPct val="100000"/>
              </a:lnSpc>
            </a:pPr>
            <a:r>
              <a:rPr lang="cs-CZ" sz="2400" b="1" dirty="0"/>
              <a:t>Předpokládané pomůcky: </a:t>
            </a:r>
            <a:r>
              <a:rPr lang="cs-CZ" sz="2400" dirty="0"/>
              <a:t>notebook, interaktivní tabule</a:t>
            </a:r>
          </a:p>
          <a:p>
            <a:pPr>
              <a:lnSpc>
                <a:spcPct val="100000"/>
              </a:lnSpc>
            </a:pPr>
            <a:r>
              <a:rPr lang="cs-CZ" sz="2400" b="1" dirty="0"/>
              <a:t>Popis prezentace materiálu: </a:t>
            </a:r>
            <a:r>
              <a:rPr lang="cs-CZ" sz="2400" dirty="0"/>
              <a:t>Prezentace </a:t>
            </a:r>
            <a:r>
              <a:rPr lang="cs-CZ" sz="2400" dirty="0" err="1"/>
              <a:t>Power</a:t>
            </a:r>
            <a:r>
              <a:rPr lang="cs-CZ" sz="2400" dirty="0"/>
              <a:t> Point</a:t>
            </a:r>
          </a:p>
          <a:p>
            <a:pPr>
              <a:lnSpc>
                <a:spcPct val="100000"/>
              </a:lnSpc>
            </a:pPr>
            <a:r>
              <a:rPr lang="cs-CZ" sz="2400" b="1" dirty="0"/>
              <a:t>Způsob hodnocení: </a:t>
            </a:r>
            <a:r>
              <a:rPr lang="cs-CZ" sz="2400" dirty="0"/>
              <a:t>ústní</a:t>
            </a:r>
          </a:p>
          <a:p>
            <a:pPr>
              <a:lnSpc>
                <a:spcPct val="100000"/>
              </a:lnSpc>
            </a:pPr>
            <a:r>
              <a:rPr lang="cs-CZ" sz="2400" b="1" dirty="0"/>
              <a:t>Bibliografie:</a:t>
            </a:r>
            <a:r>
              <a:rPr lang="cs-CZ" sz="2400" dirty="0"/>
              <a:t> </a:t>
            </a:r>
          </a:p>
          <a:p>
            <a:pPr>
              <a:lnSpc>
                <a:spcPct val="100000"/>
              </a:lnSpc>
            </a:pPr>
            <a:endParaRPr lang="cs-CZ" sz="2400" dirty="0"/>
          </a:p>
          <a:p>
            <a:pPr>
              <a:lnSpc>
                <a:spcPct val="100000"/>
              </a:lnSpc>
            </a:pPr>
            <a:endParaRPr lang="cs-CZ" sz="2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173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Osvobozené divadlo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1656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Osvobozené divadlo bylo založeno r. 1925, ale protagonisté, kteří jej především proslavili – Jiří Voskovec, Jan Werich a Jaroslav Ježek – v něm poprvé účinkovali až v roce 1927</a:t>
            </a:r>
          </a:p>
          <a:p>
            <a:endParaRPr lang="cs-CZ" sz="3200" dirty="0"/>
          </a:p>
          <a:p>
            <a:r>
              <a:rPr lang="cs-CZ" sz="3200" dirty="0" smtClean="0"/>
              <a:t>První hra, kterou zde V+W uvedli, se jmenovala Vest </a:t>
            </a:r>
            <a:r>
              <a:rPr lang="cs-CZ" sz="3200" dirty="0" err="1" smtClean="0"/>
              <a:t>pocket</a:t>
            </a:r>
            <a:r>
              <a:rPr lang="cs-CZ" sz="3200" dirty="0" smtClean="0"/>
              <a:t> revue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037131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2520280" cy="3730014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99"/>
          <a:stretch/>
        </p:blipFill>
        <p:spPr>
          <a:xfrm>
            <a:off x="5436096" y="188640"/>
            <a:ext cx="3005913" cy="42545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733" y="2924944"/>
            <a:ext cx="2783363" cy="3832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12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Jaroslav Ježek byl skvělý klavírní improvizátor, který doplňoval svými improvizacemi představení</a:t>
            </a:r>
          </a:p>
          <a:p>
            <a:endParaRPr lang="cs-CZ" sz="3200" dirty="0"/>
          </a:p>
          <a:p>
            <a:r>
              <a:rPr lang="cs-CZ" sz="3200" dirty="0" smtClean="0"/>
              <a:t>Na začátku publikum Ježkovi vybralo náhodně několik slov a on během hodiny z nich vytvořil novou píseň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882572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Poté co směr divadla začali zcela určovat Voskovec s Werichem, skládal Ježek jazzovou a swingovou hudbu na jejich texty</a:t>
            </a:r>
          </a:p>
          <a:p>
            <a:endParaRPr lang="cs-CZ" sz="3200" dirty="0"/>
          </a:p>
          <a:p>
            <a:r>
              <a:rPr lang="cs-CZ" sz="3200" dirty="0" smtClean="0"/>
              <a:t>Důležitou postavou byl také Jindřich </a:t>
            </a:r>
            <a:r>
              <a:rPr lang="cs-CZ" sz="3200" dirty="0" err="1" smtClean="0"/>
              <a:t>Honzl</a:t>
            </a:r>
            <a:r>
              <a:rPr lang="cs-CZ" sz="3200" dirty="0" smtClean="0"/>
              <a:t>, který všechny hry Osvobozeného divadla režíroval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709727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7620000" cy="4800600"/>
          </a:xfrm>
        </p:spPr>
        <p:txBody>
          <a:bodyPr>
            <a:noAutofit/>
          </a:bodyPr>
          <a:lstStyle/>
          <a:p>
            <a:r>
              <a:rPr lang="cs-CZ" sz="3200" dirty="0" smtClean="0"/>
              <a:t>Do roku 1932 bylo záměrem divadla publikum především pobavit, rozesmát – divadlo nemělo v úmyslu se více dotýkat ironicky současné politiky</a:t>
            </a:r>
          </a:p>
          <a:p>
            <a:endParaRPr lang="cs-CZ" sz="3200" dirty="0"/>
          </a:p>
          <a:p>
            <a:r>
              <a:rPr lang="cs-CZ" sz="3200" dirty="0" smtClean="0"/>
              <a:t>Vystupovali nalíčení jako klauni – inspirováni Charlie Chaplinem apod.</a:t>
            </a:r>
          </a:p>
          <a:p>
            <a:endParaRPr lang="cs-CZ" sz="3200" dirty="0" smtClean="0"/>
          </a:p>
          <a:p>
            <a:r>
              <a:rPr lang="cs-CZ" sz="3200" dirty="0" smtClean="0"/>
              <a:t>Protože nikdo z nich neměl hereckou ani cirkusovou průpravu, rozhodli se, že se stanou „slovními klauny“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128669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764704"/>
            <a:ext cx="7620000" cy="4800600"/>
          </a:xfrm>
        </p:spPr>
        <p:txBody>
          <a:bodyPr>
            <a:noAutofit/>
          </a:bodyPr>
          <a:lstStyle/>
          <a:p>
            <a:r>
              <a:rPr lang="cs-CZ" sz="3200" dirty="0" smtClean="0"/>
              <a:t>Hry byly pečlivě připravovány a zkoušeny</a:t>
            </a:r>
          </a:p>
          <a:p>
            <a:endParaRPr lang="cs-CZ" sz="3200" dirty="0"/>
          </a:p>
          <a:p>
            <a:r>
              <a:rPr lang="cs-CZ" sz="3200" dirty="0" smtClean="0"/>
              <a:t>Zpestřením byly tzv. forbíny</a:t>
            </a:r>
          </a:p>
          <a:p>
            <a:endParaRPr lang="cs-CZ" sz="3200" dirty="0"/>
          </a:p>
          <a:p>
            <a:r>
              <a:rPr lang="cs-CZ" sz="3200" dirty="0" smtClean="0"/>
              <a:t>FORBÍNA=místo před oponou</a:t>
            </a:r>
          </a:p>
          <a:p>
            <a:pPr marL="1828800" lvl="4" indent="0">
              <a:buNone/>
            </a:pPr>
            <a:r>
              <a:rPr lang="cs-CZ" sz="2400" dirty="0" smtClean="0"/>
              <a:t> </a:t>
            </a:r>
            <a:r>
              <a:rPr lang="cs-CZ" sz="2800" dirty="0" smtClean="0"/>
              <a:t>- při přestavování kulis vyšli V+W na forbínu a slovně improvizovali na předem stanovené téma, které se jim zdálo aktuální  (politika, hospodářská situace, článek z novin…)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874165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Forbíny vznikly náhodou – při poruše kulis na jednom představení: kulisy bylo nutné v rychlosti opravit a V+W šli mezitím zabavit diváky</a:t>
            </a:r>
          </a:p>
          <a:p>
            <a:endParaRPr lang="cs-CZ" sz="3200" dirty="0"/>
          </a:p>
          <a:p>
            <a:r>
              <a:rPr lang="cs-CZ" sz="3200" smtClean="0"/>
              <a:t>Od roku 1932 </a:t>
            </a:r>
            <a:r>
              <a:rPr lang="cs-CZ" sz="3200" dirty="0" smtClean="0"/>
              <a:t>se stává osvobozené divadlo POLITICKÝM DIVADLEM (v Německu sílí vliv NSDAP, politická atmosféra je velmi napjatá)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029419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POLITICKÉ DIVADLO = divadlo, ve kterém se velmi trefně naráží na politickou situaci</a:t>
            </a:r>
          </a:p>
          <a:p>
            <a:pPr lvl="1"/>
            <a:r>
              <a:rPr lang="cs-CZ" sz="3200" dirty="0" smtClean="0"/>
              <a:t>Ve svých hrách se divadlo snaží poukázat na špatné stránky politiky, zesměšnit je a tím otevřít lidem oči</a:t>
            </a:r>
          </a:p>
          <a:p>
            <a:pPr lvl="1"/>
            <a:endParaRPr lang="cs-CZ" sz="3200" dirty="0"/>
          </a:p>
          <a:p>
            <a:pPr marL="514350" indent="-457200"/>
            <a:r>
              <a:rPr lang="cs-CZ" sz="3200" dirty="0" smtClean="0"/>
              <a:t>První </a:t>
            </a:r>
            <a:r>
              <a:rPr lang="cs-CZ" sz="3200" dirty="0" err="1" smtClean="0"/>
              <a:t>poilitickou</a:t>
            </a:r>
            <a:r>
              <a:rPr lang="cs-CZ" sz="3200" dirty="0" smtClean="0"/>
              <a:t> hrou Osvobozeného divadla byla Hra CAESAR – V+W v ní otevřeně poukazují na nebezpečí fašismu</a:t>
            </a:r>
          </a:p>
        </p:txBody>
      </p:sp>
    </p:spTree>
    <p:extLst>
      <p:ext uri="{BB962C8B-B14F-4D97-AF65-F5344CB8AC3E}">
        <p14:creationId xmlns:p14="http://schemas.microsoft.com/office/powerpoint/2010/main" val="143603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Další politickou hrou je OSEL A STÍN – byla do ní zakomponována přímá kritika nacismu: když promlouvá osel, z ní z reproduktoru vlastní hlas A. Hitlera</a:t>
            </a:r>
          </a:p>
          <a:p>
            <a:r>
              <a:rPr lang="cs-CZ" sz="3200" dirty="0" smtClean="0"/>
              <a:t>Hra měla problémy s cenzurou – urážela hlavu státu Německa (A. Hitlera)</a:t>
            </a:r>
          </a:p>
          <a:p>
            <a:r>
              <a:rPr lang="cs-CZ" sz="3200" dirty="0" smtClean="0"/>
              <a:t>Při představení došlo i k fyzickému napadení V+W fašistickou mládeží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328914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Následuje politická hra KAT a BLÁZEN</a:t>
            </a:r>
          </a:p>
          <a:p>
            <a:r>
              <a:rPr lang="cs-CZ" sz="3200" dirty="0" smtClean="0"/>
              <a:t>V roce 1935 bylo divadlo uzavřeno kvůli nedostatku finančních prostředků a také kvůli politickým problémům</a:t>
            </a:r>
          </a:p>
          <a:p>
            <a:r>
              <a:rPr lang="cs-CZ" sz="3200" dirty="0" smtClean="0"/>
              <a:t>Lidé však žádali návrat své oblíbené divadelní dvojice, takže v roce 1936 bylo divadlo znovu otevřeno ovšem pod provokativním názvem SPOUTANÉ DIVADLO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381524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Ještě v témže roce se název změnil zpět na Osvobozené divadlo </a:t>
            </a:r>
          </a:p>
          <a:p>
            <a:r>
              <a:rPr lang="cs-CZ" sz="3200" dirty="0" smtClean="0"/>
              <a:t>Jejich protinacistické směřování bylo známo všude ve světě</a:t>
            </a:r>
          </a:p>
          <a:p>
            <a:r>
              <a:rPr lang="cs-CZ" sz="3200" dirty="0" smtClean="0"/>
              <a:t>V roce 1938 bylo vydáno oficiální rozhodnutí k uzavření divadla</a:t>
            </a:r>
          </a:p>
          <a:p>
            <a:r>
              <a:rPr lang="cs-CZ" sz="3200" dirty="0" smtClean="0"/>
              <a:t>Voskovec byl bulvárem označován za Žida, proto V+W+J v lednu 1939 emigrovali do Francie, později do Ameriky</a:t>
            </a:r>
          </a:p>
        </p:txBody>
      </p:sp>
    </p:spTree>
    <p:extLst>
      <p:ext uri="{BB962C8B-B14F-4D97-AF65-F5344CB8AC3E}">
        <p14:creationId xmlns:p14="http://schemas.microsoft.com/office/powerpoint/2010/main" val="303052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32656"/>
            <a:ext cx="7620000" cy="4800600"/>
          </a:xfrm>
        </p:spPr>
        <p:txBody>
          <a:bodyPr>
            <a:noAutofit/>
          </a:bodyPr>
          <a:lstStyle/>
          <a:p>
            <a:r>
              <a:rPr lang="cs-CZ" sz="3200" dirty="0" smtClean="0"/>
              <a:t>Po válce byly snahy divadlo obnovit, ale politická situace tomu nepřála</a:t>
            </a:r>
          </a:p>
          <a:p>
            <a:endParaRPr lang="cs-CZ" sz="3200" dirty="0"/>
          </a:p>
          <a:p>
            <a:r>
              <a:rPr lang="cs-CZ" sz="3200" dirty="0" smtClean="0"/>
              <a:t>Werich zůstal v Praze, kde se stal ředitelem divadla ABC, spolupracoval s Miroslavem Horníčkem, natočil mnoho filmů</a:t>
            </a:r>
          </a:p>
          <a:p>
            <a:endParaRPr lang="cs-CZ" sz="3200" dirty="0"/>
          </a:p>
          <a:p>
            <a:r>
              <a:rPr lang="cs-CZ" sz="3200" dirty="0" smtClean="0"/>
              <a:t>Voskovec pobýval ve Francii, pracoval v UNESCU, poté dojel do Ameriky, kde byl 11 měsíců uvězněn pro podezření ze spolupráce s komunisty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06379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Hry Osvobozeného divadla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7620000" cy="4800600"/>
          </a:xfrm>
        </p:spPr>
        <p:txBody>
          <a:bodyPr>
            <a:noAutofit/>
          </a:bodyPr>
          <a:lstStyle/>
          <a:p>
            <a:r>
              <a:rPr lang="cs-CZ" sz="3200" dirty="0" smtClean="0"/>
              <a:t>Vest </a:t>
            </a:r>
            <a:r>
              <a:rPr lang="cs-CZ" sz="3200" dirty="0" err="1" smtClean="0"/>
              <a:t>pocket</a:t>
            </a:r>
            <a:r>
              <a:rPr lang="cs-CZ" sz="3200" dirty="0" smtClean="0"/>
              <a:t> revue</a:t>
            </a:r>
          </a:p>
          <a:p>
            <a:r>
              <a:rPr lang="cs-CZ" sz="3200" dirty="0" smtClean="0"/>
              <a:t>Kostky jsou vrženy</a:t>
            </a:r>
          </a:p>
          <a:p>
            <a:r>
              <a:rPr lang="cs-CZ" sz="3200" dirty="0" smtClean="0"/>
              <a:t>Sever proti jihu</a:t>
            </a:r>
          </a:p>
          <a:p>
            <a:r>
              <a:rPr lang="cs-CZ" sz="3200" dirty="0" smtClean="0"/>
              <a:t>Golem</a:t>
            </a:r>
          </a:p>
          <a:p>
            <a:pPr marL="0" indent="0">
              <a:buNone/>
            </a:pPr>
            <a:r>
              <a:rPr lang="cs-CZ" sz="3200" dirty="0" smtClean="0"/>
              <a:t>Politické hry:</a:t>
            </a:r>
          </a:p>
          <a:p>
            <a:r>
              <a:rPr lang="cs-CZ" sz="3200" dirty="0" smtClean="0"/>
              <a:t>Caesar</a:t>
            </a:r>
          </a:p>
          <a:p>
            <a:r>
              <a:rPr lang="cs-CZ" sz="3200" dirty="0" smtClean="0"/>
              <a:t>Kat a blázen</a:t>
            </a:r>
          </a:p>
          <a:p>
            <a:r>
              <a:rPr lang="cs-CZ" sz="3200" dirty="0" smtClean="0"/>
              <a:t>Osel a stín</a:t>
            </a:r>
          </a:p>
          <a:p>
            <a:r>
              <a:rPr lang="cs-CZ" sz="3200" dirty="0" smtClean="0"/>
              <a:t>a mnoho dalších…</a:t>
            </a:r>
          </a:p>
        </p:txBody>
      </p:sp>
    </p:spTree>
    <p:extLst>
      <p:ext uri="{BB962C8B-B14F-4D97-AF65-F5344CB8AC3E}">
        <p14:creationId xmlns:p14="http://schemas.microsoft.com/office/powerpoint/2010/main" val="374961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Nejznámější písně Osvobozeného divadla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www.youtube.com/</a:t>
            </a:r>
            <a:r>
              <a:rPr lang="cs-CZ" dirty="0" err="1" smtClean="0">
                <a:hlinkClick r:id="rId2"/>
              </a:rPr>
              <a:t>watch?v</a:t>
            </a:r>
            <a:r>
              <a:rPr lang="cs-CZ" dirty="0" smtClean="0">
                <a:hlinkClick r:id="rId2"/>
              </a:rPr>
              <a:t>=p6D4HxKQwsA</a:t>
            </a:r>
            <a:r>
              <a:rPr lang="cs-CZ" dirty="0"/>
              <a:t>,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www.youtube.com/watch?v=Fx27SEcODU4</a:t>
            </a:r>
            <a:r>
              <a:rPr lang="cs-CZ" dirty="0" smtClean="0"/>
              <a:t> (Ezop a brabenec)</a:t>
            </a:r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www.youtube.com/watch?v=TOF4uhKRj3M</a:t>
            </a:r>
            <a:r>
              <a:rPr lang="cs-CZ" dirty="0" smtClean="0"/>
              <a:t> (David a Goliáš + forbína)</a:t>
            </a:r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www.youtube.com/watch?v=26CRWH8weew</a:t>
            </a:r>
            <a:r>
              <a:rPr lang="cs-CZ" dirty="0" smtClean="0"/>
              <a:t> (Kat a blázen)</a:t>
            </a:r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www.youtube.com/watch?v=mJj9N7ngu4A</a:t>
            </a:r>
            <a:r>
              <a:rPr lang="cs-CZ" dirty="0" smtClean="0"/>
              <a:t> (V domě straší duch)</a:t>
            </a:r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www.youtube.com/watch?v=BgS1o2SWpTc</a:t>
            </a:r>
            <a:r>
              <a:rPr lang="cs-CZ" dirty="0" smtClean="0"/>
              <a:t> (Civilizace)</a:t>
            </a:r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www.youtube.com/watch?v=txJIWZeKMOs</a:t>
            </a:r>
            <a:r>
              <a:rPr lang="cs-CZ" dirty="0" smtClean="0"/>
              <a:t> (Potopa)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6364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Internetové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cs.wikipedia.org/wiki/Soubor:Voskovec_a_Werich.jpg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cs.wikipedia.org/wiki/Soubor:Traxler_a_Je%C5%BEek-1938.jpg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http://nejvetsicech.webnode.cz/slavne-osobnosti-hiostorie/jan-werich</a:t>
            </a:r>
            <a:r>
              <a:rPr lang="cs-CZ" dirty="0" smtClean="0">
                <a:hlinkClick r:id="rId4"/>
              </a:rPr>
              <a:t>/</a:t>
            </a:r>
            <a:endParaRPr lang="cs-CZ" dirty="0" smtClean="0"/>
          </a:p>
          <a:p>
            <a:r>
              <a:rPr lang="cs-CZ" dirty="0">
                <a:hlinkClick r:id="rId5"/>
              </a:rPr>
              <a:t>http://voskovec.jiri.info</a:t>
            </a:r>
            <a:r>
              <a:rPr lang="cs-CZ" dirty="0" smtClean="0">
                <a:hlinkClick r:id="rId5"/>
              </a:rPr>
              <a:t>/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972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usedství">
  <a:themeElements>
    <a:clrScheme name="Sousedství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Kancelář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usedství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59</TotalTime>
  <Words>725</Words>
  <Application>Microsoft Office PowerPoint</Application>
  <PresentationFormat>Předvádění na obrazovce (4:3)</PresentationFormat>
  <Paragraphs>89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Sousedství</vt:lpstr>
      <vt:lpstr>Prezentace aplikace PowerPoint</vt:lpstr>
      <vt:lpstr>Prezentace aplikace PowerPoint</vt:lpstr>
      <vt:lpstr>Osvobozené divadlo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Hry Osvobozeného divadla</vt:lpstr>
      <vt:lpstr>Nejznámější písně Osvobozeného divadla</vt:lpstr>
      <vt:lpstr>Internetové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Osvobozené divadlo</dc:title>
  <dc:creator>0JXR</dc:creator>
  <cp:lastModifiedBy>Učitel</cp:lastModifiedBy>
  <cp:revision>16</cp:revision>
  <dcterms:created xsi:type="dcterms:W3CDTF">2012-12-16T14:48:27Z</dcterms:created>
  <dcterms:modified xsi:type="dcterms:W3CDTF">2013-06-17T08:52:52Z</dcterms:modified>
</cp:coreProperties>
</file>