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0" r:id="rId2"/>
    <p:sldId id="271" r:id="rId3"/>
    <p:sldId id="256" r:id="rId4"/>
    <p:sldId id="257" r:id="rId5"/>
    <p:sldId id="258" r:id="rId6"/>
    <p:sldId id="266" r:id="rId7"/>
    <p:sldId id="262" r:id="rId8"/>
    <p:sldId id="267" r:id="rId9"/>
    <p:sldId id="259" r:id="rId10"/>
    <p:sldId id="260" r:id="rId11"/>
    <p:sldId id="265" r:id="rId12"/>
    <p:sldId id="263" r:id="rId13"/>
    <p:sldId id="268" r:id="rId14"/>
    <p:sldId id="264" r:id="rId15"/>
    <p:sldId id="269" r:id="rId16"/>
    <p:sldId id="26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96" y="-5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61CB1-9D69-4A06-B80B-06E77D6F47C6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092F03B-0D92-4FD5-A5A4-073AD0F6D6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61CB1-9D69-4A06-B80B-06E77D6F47C6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092F03B-0D92-4FD5-A5A4-073AD0F6D6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61CB1-9D69-4A06-B80B-06E77D6F47C6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92F03B-0D92-4FD5-A5A4-073AD0F6D67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61CB1-9D69-4A06-B80B-06E77D6F47C6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92F03B-0D92-4FD5-A5A4-073AD0F6D6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61CB1-9D69-4A06-B80B-06E77D6F47C6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092F03B-0D92-4FD5-A5A4-073AD0F6D67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61CB1-9D69-4A06-B80B-06E77D6F47C6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92F03B-0D92-4FD5-A5A4-073AD0F6D6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61CB1-9D69-4A06-B80B-06E77D6F47C6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92F03B-0D92-4FD5-A5A4-073AD0F6D6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61CB1-9D69-4A06-B80B-06E77D6F47C6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92F03B-0D92-4FD5-A5A4-073AD0F6D6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61CB1-9D69-4A06-B80B-06E77D6F47C6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92F03B-0D92-4FD5-A5A4-073AD0F6D67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61CB1-9D69-4A06-B80B-06E77D6F47C6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92F03B-0D92-4FD5-A5A4-073AD0F6D6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61CB1-9D69-4A06-B80B-06E77D6F47C6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92F03B-0D92-4FD5-A5A4-073AD0F6D6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B261CB1-9D69-4A06-B80B-06E77D6F47C6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092F03B-0D92-4FD5-A5A4-073AD0F6D67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gbzc77Tz6PA" TargetMode="External"/><Relationship Id="rId2" Type="http://schemas.openxmlformats.org/officeDocument/2006/relationships/hyperlink" Target="http://www.youtube.com/watch?v=J9b3ZZywQv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O_V-DoQ5Hwo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N-qjc17KEsc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gj0Rz-uP4Mk" TargetMode="External"/><Relationship Id="rId2" Type="http://schemas.openxmlformats.org/officeDocument/2006/relationships/hyperlink" Target="http://www.youtube.com/watch?v=HZBUb0ElnNY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youtube.com/watch?v=lzQ8GDBA8Is" TargetMode="External"/><Relationship Id="rId4" Type="http://schemas.openxmlformats.org/officeDocument/2006/relationships/hyperlink" Target="http://www.youtube.com/watch?v=lmakK7BSRnE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sF57Tx-VhLI&amp;list=PLC3F7803719E3E583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gPZuWzZvoYQ" TargetMode="External"/><Relationship Id="rId2" Type="http://schemas.openxmlformats.org/officeDocument/2006/relationships/hyperlink" Target="http://www.youtube.com/watch?v=ZoJz2SANTyo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5SYxW8uCVkU" TargetMode="External"/><Relationship Id="rId5" Type="http://schemas.openxmlformats.org/officeDocument/2006/relationships/hyperlink" Target="http://www.youtube.com/watch?v=8eiI52WluF0" TargetMode="External"/><Relationship Id="rId4" Type="http://schemas.openxmlformats.org/officeDocument/2006/relationships/hyperlink" Target="http://www.youtube.com/watch?v=-O5hz5KnSdc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germanhistorydocs.ghi-dc.org/sub_image.cfm?image_id=996" TargetMode="External"/><Relationship Id="rId2" Type="http://schemas.openxmlformats.org/officeDocument/2006/relationships/hyperlink" Target="http://www.thepeoplehistory.com/tv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hiphopwired.com/2011/02/09/fantasia-gaining-45-pounds-to-play-mahalia-jackson-photos/" TargetMode="External"/><Relationship Id="rId5" Type="http://schemas.openxmlformats.org/officeDocument/2006/relationships/hyperlink" Target="http://fineartamerica.com/featured/hammond-organ-1960s-granger.html" TargetMode="External"/><Relationship Id="rId4" Type="http://schemas.openxmlformats.org/officeDocument/2006/relationships/hyperlink" Target="http://alioting.blogspot.cz/2011/05/biography-elvis-presley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/>
              <a:t>Číslo materiálu: </a:t>
            </a:r>
            <a:r>
              <a:rPr lang="cs-CZ" dirty="0"/>
              <a:t>VY 32 INOVACE  </a:t>
            </a:r>
            <a:r>
              <a:rPr lang="cs-CZ" dirty="0" smtClean="0"/>
              <a:t>19/10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  </a:t>
            </a:r>
          </a:p>
          <a:p>
            <a:r>
              <a:rPr lang="cs-CZ" b="1" dirty="0"/>
              <a:t>Název materiálu: </a:t>
            </a:r>
            <a:r>
              <a:rPr lang="cs-CZ" dirty="0" smtClean="0"/>
              <a:t>50.léta ve světové </a:t>
            </a:r>
            <a:r>
              <a:rPr lang="cs-CZ" smtClean="0"/>
              <a:t>populární hudbě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b="1" dirty="0"/>
              <a:t>Zpracoval:</a:t>
            </a:r>
            <a:r>
              <a:rPr lang="cs-CZ" dirty="0"/>
              <a:t> Mgr. Bc. </a:t>
            </a:r>
            <a:r>
              <a:rPr lang="cs-CZ" dirty="0" err="1"/>
              <a:t>BcA</a:t>
            </a:r>
            <a:r>
              <a:rPr lang="cs-CZ" dirty="0"/>
              <a:t>. Michal Jančík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04664"/>
            <a:ext cx="4772025" cy="952500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71046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lnSpc>
                <a:spcPct val="100000"/>
              </a:lnSpc>
            </a:pPr>
            <a:r>
              <a:rPr lang="cs-CZ" dirty="0"/>
              <a:t>ANOTACE</a:t>
            </a:r>
          </a:p>
          <a:p>
            <a:pPr>
              <a:lnSpc>
                <a:spcPct val="100000"/>
              </a:lnSpc>
            </a:pPr>
            <a:r>
              <a:rPr lang="cs-CZ" b="1" dirty="0" err="1"/>
              <a:t>Škola</a:t>
            </a:r>
            <a:r>
              <a:rPr lang="cs-CZ" dirty="0" err="1"/>
              <a:t>:Základní</a:t>
            </a:r>
            <a:r>
              <a:rPr lang="cs-CZ" dirty="0"/>
              <a:t> škola Brno, Jana Babáka 1</a:t>
            </a:r>
          </a:p>
          <a:p>
            <a:pPr>
              <a:lnSpc>
                <a:spcPct val="100000"/>
              </a:lnSpc>
            </a:pPr>
            <a:r>
              <a:rPr lang="cs-CZ" b="1" dirty="0"/>
              <a:t>Vypracoval: </a:t>
            </a:r>
            <a:r>
              <a:rPr lang="cs-CZ" dirty="0"/>
              <a:t>Mgr. Bc. </a:t>
            </a:r>
            <a:r>
              <a:rPr lang="cs-CZ" dirty="0" err="1"/>
              <a:t>BcA</a:t>
            </a:r>
            <a:r>
              <a:rPr lang="cs-CZ" dirty="0"/>
              <a:t>. Michal Jančík</a:t>
            </a:r>
          </a:p>
          <a:p>
            <a:pPr>
              <a:lnSpc>
                <a:spcPct val="100000"/>
              </a:lnSpc>
            </a:pPr>
            <a:r>
              <a:rPr lang="cs-CZ" b="1" dirty="0"/>
              <a:t>Období vzniku materiálu: </a:t>
            </a:r>
            <a:r>
              <a:rPr lang="cs-CZ" dirty="0"/>
              <a:t>školní rok 2011/2012</a:t>
            </a:r>
          </a:p>
          <a:p>
            <a:pPr>
              <a:lnSpc>
                <a:spcPct val="100000"/>
              </a:lnSpc>
            </a:pPr>
            <a:r>
              <a:rPr lang="cs-CZ" b="1" dirty="0"/>
              <a:t>Číslo materiálu:</a:t>
            </a:r>
            <a:r>
              <a:rPr lang="cs-CZ" dirty="0"/>
              <a:t> VY </a:t>
            </a:r>
            <a:r>
              <a:rPr lang="cs-CZ"/>
              <a:t>32 </a:t>
            </a:r>
            <a:r>
              <a:rPr lang="cs-CZ" smtClean="0"/>
              <a:t>INOVACE 19/10</a:t>
            </a:r>
            <a:endParaRPr lang="cs-CZ" dirty="0"/>
          </a:p>
          <a:p>
            <a:pPr>
              <a:lnSpc>
                <a:spcPct val="100000"/>
              </a:lnSpc>
            </a:pPr>
            <a:r>
              <a:rPr lang="cs-CZ" b="1" dirty="0"/>
              <a:t>Vzdělávací oblast:</a:t>
            </a:r>
            <a:r>
              <a:rPr lang="cs-CZ" dirty="0"/>
              <a:t> Umění a kultura</a:t>
            </a:r>
          </a:p>
          <a:p>
            <a:pPr>
              <a:lnSpc>
                <a:spcPct val="100000"/>
              </a:lnSpc>
            </a:pPr>
            <a:r>
              <a:rPr lang="cs-CZ" b="1" dirty="0"/>
              <a:t>Předmět: </a:t>
            </a:r>
            <a:r>
              <a:rPr lang="cs-CZ" dirty="0"/>
              <a:t>Hudební výchova</a:t>
            </a:r>
          </a:p>
          <a:p>
            <a:pPr>
              <a:lnSpc>
                <a:spcPct val="100000"/>
              </a:lnSpc>
            </a:pPr>
            <a:r>
              <a:rPr lang="cs-CZ" b="1" dirty="0"/>
              <a:t>Ročník: </a:t>
            </a:r>
            <a:r>
              <a:rPr lang="cs-CZ" dirty="0"/>
              <a:t>VIII. ročník</a:t>
            </a:r>
          </a:p>
          <a:p>
            <a:pPr>
              <a:lnSpc>
                <a:spcPct val="100000"/>
              </a:lnSpc>
            </a:pPr>
            <a:r>
              <a:rPr lang="cs-CZ" b="1" dirty="0"/>
              <a:t>Klíčová slova: </a:t>
            </a:r>
            <a:r>
              <a:rPr lang="cs-CZ" dirty="0"/>
              <a:t>populární </a:t>
            </a:r>
            <a:r>
              <a:rPr lang="cs-CZ" dirty="0" smtClean="0"/>
              <a:t>hudba světová </a:t>
            </a:r>
            <a:r>
              <a:rPr lang="cs-CZ" dirty="0"/>
              <a:t>– </a:t>
            </a:r>
            <a:r>
              <a:rPr lang="cs-CZ" dirty="0" smtClean="0"/>
              <a:t>50.léta</a:t>
            </a:r>
            <a:endParaRPr lang="cs-CZ" dirty="0"/>
          </a:p>
          <a:p>
            <a:pPr>
              <a:lnSpc>
                <a:spcPct val="100000"/>
              </a:lnSpc>
            </a:pPr>
            <a:r>
              <a:rPr lang="cs-CZ" b="1" dirty="0"/>
              <a:t>Předpokládané cíle vedoucí ke klíčovým kompetencím: </a:t>
            </a:r>
            <a:r>
              <a:rPr lang="cs-CZ" dirty="0"/>
              <a:t>charakterizuje vývoj populární hudby </a:t>
            </a:r>
            <a:r>
              <a:rPr lang="cs-CZ" dirty="0" smtClean="0"/>
              <a:t>v 50.letech </a:t>
            </a:r>
            <a:r>
              <a:rPr lang="cs-CZ" dirty="0"/>
              <a:t>20.století, zařazuje  poznatky do širších souvislostí </a:t>
            </a:r>
          </a:p>
          <a:p>
            <a:pPr>
              <a:lnSpc>
                <a:spcPct val="100000"/>
              </a:lnSpc>
            </a:pPr>
            <a:r>
              <a:rPr lang="cs-CZ" b="1" dirty="0"/>
              <a:t>Použité výukové metody: </a:t>
            </a:r>
            <a:r>
              <a:rPr lang="cs-CZ" dirty="0"/>
              <a:t>frontální výuka, skupinová práce</a:t>
            </a:r>
          </a:p>
          <a:p>
            <a:pPr>
              <a:lnSpc>
                <a:spcPct val="100000"/>
              </a:lnSpc>
            </a:pPr>
            <a:r>
              <a:rPr lang="cs-CZ" b="1" dirty="0"/>
              <a:t>Předpokládané pomůcky: </a:t>
            </a:r>
            <a:r>
              <a:rPr lang="cs-CZ" dirty="0"/>
              <a:t>notebook, interaktivní tabule</a:t>
            </a:r>
          </a:p>
          <a:p>
            <a:pPr>
              <a:lnSpc>
                <a:spcPct val="100000"/>
              </a:lnSpc>
            </a:pPr>
            <a:r>
              <a:rPr lang="cs-CZ" b="1" dirty="0"/>
              <a:t>Popis prezentace materiálu: </a:t>
            </a:r>
            <a:r>
              <a:rPr lang="cs-CZ" dirty="0"/>
              <a:t>Prezentace </a:t>
            </a:r>
            <a:r>
              <a:rPr lang="cs-CZ" dirty="0" err="1"/>
              <a:t>Power</a:t>
            </a:r>
            <a:r>
              <a:rPr lang="cs-CZ" dirty="0"/>
              <a:t> Point</a:t>
            </a:r>
          </a:p>
          <a:p>
            <a:pPr>
              <a:lnSpc>
                <a:spcPct val="100000"/>
              </a:lnSpc>
            </a:pPr>
            <a:r>
              <a:rPr lang="cs-CZ" b="1" dirty="0"/>
              <a:t>Způsob hodnocení: </a:t>
            </a:r>
            <a:r>
              <a:rPr lang="cs-CZ" dirty="0"/>
              <a:t>ústní</a:t>
            </a:r>
          </a:p>
          <a:p>
            <a:pPr>
              <a:lnSpc>
                <a:spcPct val="100000"/>
              </a:lnSpc>
            </a:pPr>
            <a:r>
              <a:rPr lang="cs-CZ" b="1" dirty="0"/>
              <a:t>Bibliografie:</a:t>
            </a:r>
            <a:r>
              <a:rPr lang="cs-CZ" dirty="0"/>
              <a:t> </a:t>
            </a:r>
          </a:p>
          <a:p>
            <a:pPr>
              <a:lnSpc>
                <a:spcPct val="100000"/>
              </a:lnSpc>
            </a:pPr>
            <a:endParaRPr lang="cs-CZ" dirty="0"/>
          </a:p>
          <a:p>
            <a:pPr>
              <a:lnSpc>
                <a:spcPct val="100000"/>
              </a:lnSpc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0540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6992"/>
            <a:ext cx="8458200" cy="1222375"/>
          </a:xfrm>
        </p:spPr>
        <p:txBody>
          <a:bodyPr>
            <a:normAutofit fontScale="90000"/>
          </a:bodyPr>
          <a:lstStyle/>
          <a:p>
            <a:r>
              <a:rPr lang="cs-CZ" sz="7200" dirty="0" smtClean="0"/>
              <a:t>50. Léta ve světové populární hudbě</a:t>
            </a:r>
            <a:endParaRPr lang="cs-CZ" sz="7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81000" y="4800600"/>
            <a:ext cx="8458200" cy="140568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702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Studená válka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8686800" cy="4811365"/>
          </a:xfrm>
        </p:spPr>
        <p:txBody>
          <a:bodyPr/>
          <a:lstStyle/>
          <a:p>
            <a:r>
              <a:rPr lang="cs-CZ" dirty="0" smtClean="0"/>
              <a:t>Přichází další válka – tzv. „studená“ (trvala        v letech 1947 – 1991): šlo o dlouhý spor mezi SSSR a k němu přidruženými zeměmi a USA</a:t>
            </a:r>
          </a:p>
          <a:p>
            <a:endParaRPr lang="cs-CZ" dirty="0" smtClean="0"/>
          </a:p>
          <a:p>
            <a:r>
              <a:rPr lang="cs-CZ" dirty="0" smtClean="0"/>
              <a:t>„studená“ válka se nazývá proto, že nedocházelo k čistě válečným konfliktům, ale šlo o politické a strategické soupeření (špionáž, propaganda, závody ve zbrojení,v hospodářství, v technické vyspělosti atp.)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7476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Tato válka svět na dlouhou dobu rozdělila</a:t>
            </a:r>
          </a:p>
          <a:p>
            <a:endParaRPr lang="cs-CZ" dirty="0" smtClean="0"/>
          </a:p>
          <a:p>
            <a:r>
              <a:rPr lang="cs-CZ" dirty="0" smtClean="0"/>
              <a:t>Novým médiem se vedle gramofonových desek a rozhlasu stává televize – dokázal z toho samozřejmě vytěžit i hudební průmysl</a:t>
            </a:r>
          </a:p>
          <a:p>
            <a:endParaRPr lang="cs-CZ" dirty="0" smtClean="0"/>
          </a:p>
          <a:p>
            <a:r>
              <a:rPr lang="cs-CZ" dirty="0" smtClean="0"/>
              <a:t>Televize silným způsobem začala formovat masový vkus (což trvá dodnes)</a:t>
            </a:r>
          </a:p>
        </p:txBody>
      </p:sp>
    </p:spTree>
    <p:extLst>
      <p:ext uri="{BB962C8B-B14F-4D97-AF65-F5344CB8AC3E}">
        <p14:creationId xmlns:p14="http://schemas.microsoft.com/office/powerpoint/2010/main" val="705177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D:\Moje DUMy\Dejiny popularni hudby\obrázky\50\old_tv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476672"/>
            <a:ext cx="4354289" cy="60669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ROCK AND ROLL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USA vzniká nový styl – rock and </a:t>
            </a:r>
            <a:r>
              <a:rPr lang="cs-CZ" dirty="0" err="1" smtClean="0"/>
              <a:t>roll</a:t>
            </a:r>
            <a:endParaRPr lang="cs-CZ" dirty="0" smtClean="0"/>
          </a:p>
          <a:p>
            <a:r>
              <a:rPr lang="cs-CZ" dirty="0" smtClean="0"/>
              <a:t>ROCK AND ROLL vzniká spojením tanečního </a:t>
            </a:r>
            <a:r>
              <a:rPr lang="cs-CZ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boogie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woogie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600" dirty="0" smtClean="0"/>
              <a:t>(</a:t>
            </a:r>
            <a:r>
              <a:rPr lang="cs-CZ" sz="2600" dirty="0" smtClean="0">
                <a:hlinkClick r:id="rId2"/>
              </a:rPr>
              <a:t>http://www.youtube.com/</a:t>
            </a:r>
            <a:r>
              <a:rPr lang="cs-CZ" sz="2600" dirty="0" err="1" smtClean="0">
                <a:hlinkClick r:id="rId2"/>
              </a:rPr>
              <a:t>watch</a:t>
            </a:r>
            <a:r>
              <a:rPr lang="cs-CZ" sz="2600" dirty="0" smtClean="0">
                <a:hlinkClick r:id="rId2"/>
              </a:rPr>
              <a:t>?v=J9b3ZZywQvg</a:t>
            </a:r>
            <a:r>
              <a:rPr lang="cs-CZ" sz="2600" dirty="0" smtClean="0"/>
              <a:t>),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bělošského country and western </a:t>
            </a:r>
            <a:r>
              <a:rPr lang="cs-CZ" sz="2600" dirty="0" smtClean="0"/>
              <a:t>(</a:t>
            </a:r>
            <a:r>
              <a:rPr lang="cs-CZ" sz="2600" dirty="0" smtClean="0">
                <a:hlinkClick r:id="rId3"/>
              </a:rPr>
              <a:t>http://www.youtube.com/</a:t>
            </a:r>
            <a:r>
              <a:rPr lang="cs-CZ" sz="2600" dirty="0" err="1" smtClean="0">
                <a:hlinkClick r:id="rId3"/>
              </a:rPr>
              <a:t>watch</a:t>
            </a:r>
            <a:r>
              <a:rPr lang="cs-CZ" sz="2600" dirty="0" smtClean="0">
                <a:hlinkClick r:id="rId3"/>
              </a:rPr>
              <a:t>?v=gbzc77Tz6PA</a:t>
            </a:r>
            <a:r>
              <a:rPr lang="cs-CZ" sz="2600" dirty="0" smtClean="0"/>
              <a:t>) </a:t>
            </a:r>
            <a:r>
              <a:rPr lang="cs-CZ" dirty="0" smtClean="0"/>
              <a:t>a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černošského </a:t>
            </a:r>
            <a:r>
              <a:rPr lang="cs-CZ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rythm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and blues </a:t>
            </a:r>
            <a:r>
              <a:rPr lang="cs-CZ" sz="2600" dirty="0" smtClean="0"/>
              <a:t>(</a:t>
            </a:r>
            <a:r>
              <a:rPr lang="cs-CZ" sz="2600" dirty="0" smtClean="0">
                <a:hlinkClick r:id="rId4"/>
              </a:rPr>
              <a:t>http://www.</a:t>
            </a:r>
            <a:r>
              <a:rPr lang="cs-CZ" sz="2600" dirty="0" err="1" smtClean="0">
                <a:hlinkClick r:id="rId4"/>
              </a:rPr>
              <a:t>youtube.com</a:t>
            </a:r>
            <a:r>
              <a:rPr lang="cs-CZ" sz="2600" dirty="0" smtClean="0">
                <a:hlinkClick r:id="rId4"/>
              </a:rPr>
              <a:t>/</a:t>
            </a:r>
            <a:r>
              <a:rPr lang="cs-CZ" sz="2600" dirty="0" err="1" smtClean="0">
                <a:hlinkClick r:id="rId4"/>
              </a:rPr>
              <a:t>watch</a:t>
            </a:r>
            <a:r>
              <a:rPr lang="cs-CZ" sz="2600" dirty="0" smtClean="0">
                <a:hlinkClick r:id="rId4"/>
              </a:rPr>
              <a:t>?v=O_V-DoQ5Hwo</a:t>
            </a:r>
            <a:r>
              <a:rPr lang="cs-CZ" sz="2600" dirty="0" smtClean="0"/>
              <a:t>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0059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D:\Moje DUMy\Dejiny popularni hudby\obrázky\50\30014813-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332656"/>
            <a:ext cx="7493000" cy="62357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340768"/>
            <a:ext cx="8686800" cy="4739357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Za první rock and </a:t>
            </a:r>
            <a:r>
              <a:rPr lang="cs-CZ" dirty="0" err="1" smtClean="0"/>
              <a:t>rollovou</a:t>
            </a:r>
            <a:r>
              <a:rPr lang="cs-CZ" dirty="0" smtClean="0"/>
              <a:t> píseň lze považovat </a:t>
            </a:r>
            <a:r>
              <a:rPr lang="cs-CZ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Rock </a:t>
            </a:r>
            <a:r>
              <a:rPr lang="cs-CZ" b="1" u="sng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around</a:t>
            </a:r>
            <a:r>
              <a:rPr lang="cs-CZ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u="sng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u="sng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clock</a:t>
            </a:r>
            <a:r>
              <a:rPr lang="cs-CZ" dirty="0" smtClean="0"/>
              <a:t>, kterou zpěvák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Bill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Haley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/>
              <a:t>převzal od černošských zpěváků a nahrál ji       v novém stylu </a:t>
            </a:r>
          </a:p>
          <a:p>
            <a:pPr>
              <a:buNone/>
            </a:pPr>
            <a:r>
              <a:rPr lang="cs-CZ" sz="2400" dirty="0" smtClean="0"/>
              <a:t>		(</a:t>
            </a:r>
            <a:r>
              <a:rPr lang="cs-CZ" sz="2400" dirty="0" smtClean="0">
                <a:hlinkClick r:id="rId2"/>
              </a:rPr>
              <a:t>http://www.</a:t>
            </a:r>
            <a:r>
              <a:rPr lang="cs-CZ" sz="2400" dirty="0" err="1" smtClean="0">
                <a:hlinkClick r:id="rId2"/>
              </a:rPr>
              <a:t>youtube.com</a:t>
            </a:r>
            <a:r>
              <a:rPr lang="cs-CZ" sz="2400" dirty="0" smtClean="0">
                <a:hlinkClick r:id="rId2"/>
              </a:rPr>
              <a:t>/</a:t>
            </a:r>
            <a:r>
              <a:rPr lang="cs-CZ" sz="2400" dirty="0" err="1" smtClean="0">
                <a:hlinkClick r:id="rId2"/>
              </a:rPr>
              <a:t>watch</a:t>
            </a:r>
            <a:r>
              <a:rPr lang="cs-CZ" sz="2400" dirty="0" smtClean="0">
                <a:hlinkClick r:id="rId2"/>
              </a:rPr>
              <a:t>?v=N-qjc17KEsc</a:t>
            </a:r>
            <a:r>
              <a:rPr lang="cs-CZ" sz="2400" dirty="0" smtClean="0"/>
              <a:t>)</a:t>
            </a:r>
            <a:endParaRPr lang="cs-CZ" sz="2800" dirty="0" smtClean="0"/>
          </a:p>
          <a:p>
            <a:endParaRPr lang="cs-CZ" sz="2800" dirty="0" smtClean="0"/>
          </a:p>
          <a:p>
            <a:r>
              <a:rPr lang="cs-CZ" dirty="0" smtClean="0"/>
              <a:t>Tento nový styl se stal opět generačním protestem (nový druh tance, opět o něco víc nemravný, uvolněné mravy – to vše se nelíbilo starší generaci)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087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Opravdovým králem rock and </a:t>
            </a:r>
            <a:r>
              <a:rPr lang="cs-CZ" dirty="0" err="1" smtClean="0"/>
              <a:t>rollu</a:t>
            </a:r>
            <a:r>
              <a:rPr lang="cs-CZ" dirty="0" smtClean="0"/>
              <a:t> se stal </a:t>
            </a:r>
          </a:p>
          <a:p>
            <a:pPr marL="0" indent="0">
              <a:buNone/>
            </a:pPr>
            <a:r>
              <a:rPr lang="cs-CZ" dirty="0" smtClean="0"/>
              <a:t>	ELVIS PRESLEY</a:t>
            </a:r>
          </a:p>
        </p:txBody>
      </p:sp>
      <p:pic>
        <p:nvPicPr>
          <p:cNvPr id="3074" name="Picture 2" descr="D:\Moje DUMy\Dejiny popularni hudby\obrázky\50\elvis presle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2780928"/>
            <a:ext cx="3076235" cy="370005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916720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ELVIS PRESLEY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24744"/>
            <a:ext cx="8515672" cy="5099397"/>
          </a:xfr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tx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Největší hity:</a:t>
            </a:r>
          </a:p>
          <a:p>
            <a:pPr marL="0" indent="0">
              <a:buNone/>
            </a:pPr>
            <a:r>
              <a:rPr lang="cs-CZ" dirty="0" smtClean="0"/>
              <a:t>Love </a:t>
            </a:r>
            <a:r>
              <a:rPr lang="cs-CZ" dirty="0" err="1" smtClean="0"/>
              <a:t>me</a:t>
            </a:r>
            <a:r>
              <a:rPr lang="cs-CZ" dirty="0" smtClean="0"/>
              <a:t> tender: </a:t>
            </a:r>
            <a:r>
              <a:rPr lang="cs-CZ" sz="2000" dirty="0" smtClean="0">
                <a:hlinkClick r:id="rId2"/>
              </a:rPr>
              <a:t>http://www.</a:t>
            </a:r>
            <a:r>
              <a:rPr lang="cs-CZ" sz="2000" dirty="0" err="1" smtClean="0">
                <a:hlinkClick r:id="rId2"/>
              </a:rPr>
              <a:t>youtube.com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watch</a:t>
            </a:r>
            <a:r>
              <a:rPr lang="cs-CZ" sz="2000" dirty="0" smtClean="0">
                <a:hlinkClick r:id="rId2"/>
              </a:rPr>
              <a:t>?v=HZBUb0ElnNY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/>
              <a:t>J</a:t>
            </a:r>
            <a:r>
              <a:rPr lang="cs-CZ" dirty="0" err="1" smtClean="0"/>
              <a:t>ailhouse</a:t>
            </a:r>
            <a:r>
              <a:rPr lang="cs-CZ" dirty="0" smtClean="0"/>
              <a:t> rock: </a:t>
            </a:r>
            <a:r>
              <a:rPr lang="cs-CZ" sz="2000" dirty="0" smtClean="0">
                <a:hlinkClick r:id="rId3"/>
              </a:rPr>
              <a:t>http://www.youtube.com/watch?v=gj0Rz-uP4Mk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/>
              <a:t>I</a:t>
            </a:r>
            <a:r>
              <a:rPr lang="en-US" dirty="0" smtClean="0"/>
              <a:t> can't help falling in love with you</a:t>
            </a:r>
            <a:r>
              <a:rPr lang="cs-CZ" dirty="0" smtClean="0"/>
              <a:t>:  </a:t>
            </a:r>
            <a:r>
              <a:rPr lang="cs-CZ" sz="2000" dirty="0" smtClean="0">
                <a:hlinkClick r:id="rId4"/>
              </a:rPr>
              <a:t>http://www.</a:t>
            </a:r>
            <a:r>
              <a:rPr lang="cs-CZ" sz="2000" dirty="0" err="1" smtClean="0">
                <a:hlinkClick r:id="rId4"/>
              </a:rPr>
              <a:t>youtube.com</a:t>
            </a:r>
            <a:r>
              <a:rPr lang="cs-CZ" sz="2000" dirty="0" smtClean="0">
                <a:hlinkClick r:id="rId4"/>
              </a:rPr>
              <a:t>/</a:t>
            </a:r>
            <a:r>
              <a:rPr lang="cs-CZ" sz="2000" dirty="0" err="1" smtClean="0">
                <a:hlinkClick r:id="rId4"/>
              </a:rPr>
              <a:t>watch</a:t>
            </a:r>
            <a:r>
              <a:rPr lang="cs-CZ" sz="2000" dirty="0" smtClean="0">
                <a:hlinkClick r:id="rId4"/>
              </a:rPr>
              <a:t>?v=lmakK7BSRnE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/>
              <a:t>H</a:t>
            </a:r>
            <a:r>
              <a:rPr lang="cs-CZ" dirty="0" err="1" smtClean="0"/>
              <a:t>ound</a:t>
            </a:r>
            <a:r>
              <a:rPr lang="cs-CZ" dirty="0" smtClean="0"/>
              <a:t> dog: </a:t>
            </a:r>
            <a:r>
              <a:rPr lang="cs-CZ" sz="2000" dirty="0" smtClean="0">
                <a:hlinkClick r:id="rId5"/>
              </a:rPr>
              <a:t>http://www.youtube.com/watch?v=lzQ8GDBA8Is</a:t>
            </a:r>
            <a:endParaRPr lang="cs-CZ" sz="2000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Gospel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Dostává se do popředí v oblasti černošské hudby</a:t>
            </a:r>
          </a:p>
          <a:p>
            <a:pPr marL="0" indent="0">
              <a:buNone/>
            </a:pPr>
            <a:r>
              <a:rPr lang="cs-CZ" dirty="0" smtClean="0"/>
              <a:t>= žánr, ve kterém dominantní úlohu hrají vokály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Texty jsou náboženské povahy, většinou křesťanské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Z nástrojů gospel většinou využívá </a:t>
            </a:r>
            <a:r>
              <a:rPr lang="cs-CZ" dirty="0" err="1" smtClean="0"/>
              <a:t>Hammondovy</a:t>
            </a:r>
            <a:r>
              <a:rPr lang="cs-CZ" dirty="0" smtClean="0"/>
              <a:t> varhany</a:t>
            </a:r>
            <a:r>
              <a:rPr lang="cs-CZ" sz="1800" dirty="0" smtClean="0"/>
              <a:t>, </a:t>
            </a:r>
            <a:r>
              <a:rPr lang="cs-CZ" dirty="0" smtClean="0"/>
              <a:t>piano, bicí, basová kytara</a:t>
            </a:r>
          </a:p>
          <a:p>
            <a:pPr>
              <a:buFont typeface="Wingdings" pitchFamily="2" charset="2"/>
              <a:buChar char="§"/>
            </a:pPr>
            <a:r>
              <a:rPr lang="cs-CZ" sz="1800" dirty="0"/>
              <a:t>(</a:t>
            </a: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www.youtube.com/</a:t>
            </a:r>
            <a:r>
              <a:rPr lang="cs-CZ" sz="1800" dirty="0" err="1" smtClean="0">
                <a:hlinkClick r:id="rId2"/>
              </a:rPr>
              <a:t>watch?v</a:t>
            </a:r>
            <a:r>
              <a:rPr lang="cs-CZ" sz="1800" dirty="0" smtClean="0">
                <a:hlinkClick r:id="rId2"/>
              </a:rPr>
              <a:t>=sF57Tx-VhLI&amp;list=PLC3F7803719E3E583</a:t>
            </a:r>
            <a:r>
              <a:rPr lang="cs-CZ" sz="1800" dirty="0" smtClean="0"/>
              <a:t>)</a:t>
            </a:r>
          </a:p>
          <a:p>
            <a:pPr>
              <a:buFont typeface="Wingdings" pitchFamily="2" charset="2"/>
              <a:buChar char="§"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710553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/>
              <a:t>Hammondovy</a:t>
            </a:r>
            <a:r>
              <a:rPr lang="cs-CZ" sz="3200" dirty="0" smtClean="0"/>
              <a:t> varhany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 descr="D:\Moje DUMy\Dejiny popularni hudby\obrázky\50\hammond-organ-1960s-grange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1556792"/>
            <a:ext cx="4412903" cy="47850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Klasický gospel dodnes zaznívá při černošských bohoslužbách </a:t>
            </a:r>
            <a:r>
              <a:rPr lang="cs-CZ" sz="2400" dirty="0" smtClean="0"/>
              <a:t>(</a:t>
            </a:r>
            <a:r>
              <a:rPr lang="cs-CZ" sz="2400" dirty="0" smtClean="0">
                <a:hlinkClick r:id="rId2"/>
              </a:rPr>
              <a:t>http://www.youtube.com/</a:t>
            </a:r>
            <a:r>
              <a:rPr lang="cs-CZ" sz="2400" dirty="0" err="1" smtClean="0">
                <a:hlinkClick r:id="rId2"/>
              </a:rPr>
              <a:t>watch?v</a:t>
            </a:r>
            <a:r>
              <a:rPr lang="cs-CZ" sz="2400" dirty="0" smtClean="0">
                <a:hlinkClick r:id="rId2"/>
              </a:rPr>
              <a:t>=ZoJz2SANTyo</a:t>
            </a:r>
            <a:r>
              <a:rPr lang="cs-CZ" sz="2400" dirty="0" smtClean="0"/>
              <a:t>)</a:t>
            </a:r>
          </a:p>
          <a:p>
            <a:r>
              <a:rPr lang="cs-CZ" dirty="0" smtClean="0"/>
              <a:t>Nejslavnější gospelovou zpěvačkou se stala </a:t>
            </a:r>
            <a:r>
              <a:rPr lang="cs-CZ" u="sng" spc="300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Mahaila</a:t>
            </a:r>
            <a:r>
              <a:rPr lang="cs-CZ" u="sng" spc="3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Jackson </a:t>
            </a:r>
            <a:r>
              <a:rPr lang="cs-CZ" sz="2000" dirty="0" smtClean="0">
                <a:hlinkClick r:id="rId3"/>
              </a:rPr>
              <a:t>http://www.youtube.com/watch?v=gPZuWzZvoYQ</a:t>
            </a:r>
            <a:endParaRPr lang="cs-CZ" sz="2000" dirty="0"/>
          </a:p>
          <a:p>
            <a:r>
              <a:rPr lang="cs-CZ" sz="2000" dirty="0" smtClean="0">
                <a:hlinkClick r:id="rId4"/>
              </a:rPr>
              <a:t>http://www.youtube.com/watch?v=-O5hz5KnSdc</a:t>
            </a:r>
            <a:endParaRPr lang="cs-CZ" sz="2000" dirty="0" smtClean="0"/>
          </a:p>
          <a:p>
            <a:r>
              <a:rPr lang="cs-CZ" sz="2000" dirty="0" smtClean="0">
                <a:hlinkClick r:id="rId5"/>
              </a:rPr>
              <a:t>http://www.youtube.com/watch?v=8eiI52WluF0</a:t>
            </a:r>
            <a:endParaRPr lang="cs-CZ" sz="2000" dirty="0" smtClean="0"/>
          </a:p>
          <a:p>
            <a:r>
              <a:rPr lang="cs-CZ" sz="2000" dirty="0" smtClean="0">
                <a:hlinkClick r:id="rId6"/>
              </a:rPr>
              <a:t>http://www.</a:t>
            </a:r>
            <a:r>
              <a:rPr lang="cs-CZ" sz="2000" dirty="0" err="1" smtClean="0">
                <a:hlinkClick r:id="rId6"/>
              </a:rPr>
              <a:t>youtube.com</a:t>
            </a:r>
            <a:r>
              <a:rPr lang="cs-CZ" sz="2000" dirty="0" smtClean="0">
                <a:hlinkClick r:id="rId6"/>
              </a:rPr>
              <a:t>/</a:t>
            </a:r>
            <a:r>
              <a:rPr lang="cs-CZ" sz="2000" dirty="0" err="1" smtClean="0">
                <a:hlinkClick r:id="rId6"/>
              </a:rPr>
              <a:t>watch</a:t>
            </a:r>
            <a:r>
              <a:rPr lang="cs-CZ" sz="2000" dirty="0" smtClean="0">
                <a:hlinkClick r:id="rId6"/>
              </a:rPr>
              <a:t>?v=5SYxW8uCVkU</a:t>
            </a:r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673192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spc="300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Mahaila</a:t>
            </a:r>
            <a:r>
              <a:rPr lang="cs-CZ" u="sng" spc="3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Jackson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 descr="D:\Moje DUMy\Dejiny popularni hudby\obrázky\50\mahalia-jackso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268760"/>
            <a:ext cx="6400800" cy="5143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Internetové 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u="sng" dirty="0" smtClean="0">
                <a:hlinkClick r:id="rId2"/>
              </a:rPr>
              <a:t>http://www.</a:t>
            </a:r>
            <a:r>
              <a:rPr lang="cs-CZ" u="sng" dirty="0" err="1" smtClean="0">
                <a:hlinkClick r:id="rId2"/>
              </a:rPr>
              <a:t>thepeoplehistory.com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tv.html</a:t>
            </a:r>
            <a:endParaRPr lang="cs-CZ" dirty="0" smtClean="0"/>
          </a:p>
          <a:p>
            <a:r>
              <a:rPr lang="cs-CZ" u="sng" dirty="0" smtClean="0">
                <a:hlinkClick r:id="rId3"/>
              </a:rPr>
              <a:t>http://germanhistorydocs.ghi-dc.org/sub_image.cfm?image_id=996</a:t>
            </a:r>
            <a:endParaRPr lang="cs-CZ" dirty="0" smtClean="0"/>
          </a:p>
          <a:p>
            <a:r>
              <a:rPr lang="cs-CZ" u="sng" dirty="0" smtClean="0">
                <a:hlinkClick r:id="rId4"/>
              </a:rPr>
              <a:t>http://alioting.blogspot.cz/2011/05/biography-elvis-presley.html</a:t>
            </a:r>
            <a:endParaRPr lang="cs-CZ" dirty="0" smtClean="0"/>
          </a:p>
          <a:p>
            <a:r>
              <a:rPr lang="cs-CZ" u="sng" dirty="0" smtClean="0">
                <a:hlinkClick r:id="rId5"/>
              </a:rPr>
              <a:t>http://fineartamerica.com/featured/hammond-organ-1960s-granger.html</a:t>
            </a:r>
            <a:endParaRPr lang="cs-CZ" dirty="0" smtClean="0"/>
          </a:p>
          <a:p>
            <a:r>
              <a:rPr lang="cs-CZ" u="sng" smtClean="0">
                <a:hlinkClick r:id="rId6"/>
              </a:rPr>
              <a:t>http://hiphopwired.com/2011/02/09/fantasia-gaining-45-pounds-to-play-mahalia-jackson-photos/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3305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398</TotalTime>
  <Words>439</Words>
  <Application>Microsoft Office PowerPoint</Application>
  <PresentationFormat>Předvádění na obrazovce (4:3)</PresentationFormat>
  <Paragraphs>71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Cesta</vt:lpstr>
      <vt:lpstr>Prezentace aplikace PowerPoint</vt:lpstr>
      <vt:lpstr>Prezentace aplikace PowerPoint</vt:lpstr>
      <vt:lpstr>50. Léta ve světové populární hudbě</vt:lpstr>
      <vt:lpstr>Studená válka</vt:lpstr>
      <vt:lpstr>Prezentace aplikace PowerPoint</vt:lpstr>
      <vt:lpstr>Prezentace aplikace PowerPoint</vt:lpstr>
      <vt:lpstr>ROCK AND ROLL</vt:lpstr>
      <vt:lpstr>Prezentace aplikace PowerPoint</vt:lpstr>
      <vt:lpstr>Prezentace aplikace PowerPoint</vt:lpstr>
      <vt:lpstr>Prezentace aplikace PowerPoint</vt:lpstr>
      <vt:lpstr>ELVIS PRESLEY </vt:lpstr>
      <vt:lpstr>Gospel</vt:lpstr>
      <vt:lpstr>Hammondovy varhany</vt:lpstr>
      <vt:lpstr>Prezentace aplikace PowerPoint</vt:lpstr>
      <vt:lpstr>Mahaila Jackson</vt:lpstr>
      <vt:lpstr>Internetové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50.léta</dc:title>
  <dc:creator>0JXR</dc:creator>
  <cp:lastModifiedBy>0JXR</cp:lastModifiedBy>
  <cp:revision>23</cp:revision>
  <dcterms:created xsi:type="dcterms:W3CDTF">2012-12-16T18:16:40Z</dcterms:created>
  <dcterms:modified xsi:type="dcterms:W3CDTF">2013-06-17T08:44:56Z</dcterms:modified>
</cp:coreProperties>
</file>