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75" r:id="rId3"/>
    <p:sldId id="256" r:id="rId4"/>
    <p:sldId id="257" r:id="rId5"/>
    <p:sldId id="266" r:id="rId6"/>
    <p:sldId id="258" r:id="rId7"/>
    <p:sldId id="267" r:id="rId8"/>
    <p:sldId id="259" r:id="rId9"/>
    <p:sldId id="268" r:id="rId10"/>
    <p:sldId id="260" r:id="rId11"/>
    <p:sldId id="269" r:id="rId12"/>
    <p:sldId id="261" r:id="rId13"/>
    <p:sldId id="270" r:id="rId14"/>
    <p:sldId id="262" r:id="rId15"/>
    <p:sldId id="271" r:id="rId16"/>
    <p:sldId id="263" r:id="rId17"/>
    <p:sldId id="272" r:id="rId18"/>
    <p:sldId id="264" r:id="rId19"/>
    <p:sldId id="273" r:id="rId20"/>
    <p:sldId id="26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48410-A9E5-4E55-A4CA-AAA46043F28A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BA904-49A6-47C4-980E-31A97D2523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48410-A9E5-4E55-A4CA-AAA46043F28A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BA904-49A6-47C4-980E-31A97D2523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48410-A9E5-4E55-A4CA-AAA46043F28A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BA904-49A6-47C4-980E-31A97D2523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48410-A9E5-4E55-A4CA-AAA46043F28A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BA904-49A6-47C4-980E-31A97D2523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48410-A9E5-4E55-A4CA-AAA46043F28A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BA904-49A6-47C4-980E-31A97D2523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48410-A9E5-4E55-A4CA-AAA46043F28A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30BA904-49A6-47C4-980E-31A97D2523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48410-A9E5-4E55-A4CA-AAA46043F28A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BA904-49A6-47C4-980E-31A97D2523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48410-A9E5-4E55-A4CA-AAA46043F28A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930BA904-49A6-47C4-980E-31A97D2523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69148410-A9E5-4E55-A4CA-AAA46043F28A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BA904-49A6-47C4-980E-31A97D2523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48410-A9E5-4E55-A4CA-AAA46043F28A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BA904-49A6-47C4-980E-31A97D2523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48410-A9E5-4E55-A4CA-AAA46043F28A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BA904-49A6-47C4-980E-31A97D2523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69148410-A9E5-4E55-A4CA-AAA46043F28A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30BA904-49A6-47C4-980E-31A97D2523C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xbK0C9AYMd8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8rWTQ-5rpk" TargetMode="External"/><Relationship Id="rId2" Type="http://schemas.openxmlformats.org/officeDocument/2006/relationships/hyperlink" Target="http://www.youtube.com/watch?v=MDIBMaCTwFw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XfuBREMXxts" TargetMode="External"/><Relationship Id="rId4" Type="http://schemas.openxmlformats.org/officeDocument/2006/relationships/hyperlink" Target="http://www.youtube.com/watch?v=nU615FaODCg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zzKUoxL11E" TargetMode="External"/><Relationship Id="rId2" Type="http://schemas.openxmlformats.org/officeDocument/2006/relationships/hyperlink" Target="http://www.youtube.com/watch?v=UnP7hNLWisA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becWr0vc6cA" TargetMode="External"/><Relationship Id="rId2" Type="http://schemas.openxmlformats.org/officeDocument/2006/relationships/hyperlink" Target="http://www.youtube.com/watch?v=HmP8EoQ2XwU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TJ4QF45Vygw" TargetMode="External"/><Relationship Id="rId2" Type="http://schemas.openxmlformats.org/officeDocument/2006/relationships/hyperlink" Target="http://www.youtube.com/watch?v=b1S3jnFfJXM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OeP4FFr88SQ" TargetMode="External"/><Relationship Id="rId2" Type="http://schemas.openxmlformats.org/officeDocument/2006/relationships/hyperlink" Target="http://www.youtube.com/watch?v=vWwgrjjIMXA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arismatch.com/Culture-Match/Musique/Actu/Trois-jours-de-paix-et-de-musique-Revivez-Woodstock-120328/" TargetMode="External"/><Relationship Id="rId3" Type="http://schemas.openxmlformats.org/officeDocument/2006/relationships/hyperlink" Target="http://topics.nytimes.com/top/reference/timestopics/organizations/m/the_monkees/index.html" TargetMode="External"/><Relationship Id="rId7" Type="http://schemas.openxmlformats.org/officeDocument/2006/relationships/hyperlink" Target="http://cpouget.wordpress.com/category/cultura-hippie/" TargetMode="External"/><Relationship Id="rId2" Type="http://schemas.openxmlformats.org/officeDocument/2006/relationships/hyperlink" Target="http://www.digitaldreamdoor.com/pages/best_artists-bio/Rolling-Stones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uitarlessons.com/pictures/jimi-hendrix-pictures/" TargetMode="External"/><Relationship Id="rId5" Type="http://schemas.openxmlformats.org/officeDocument/2006/relationships/hyperlink" Target="http://www.musicpophits.com/MainPages/GroupStars/Supremes.htm" TargetMode="External"/><Relationship Id="rId4" Type="http://schemas.openxmlformats.org/officeDocument/2006/relationships/hyperlink" Target="http://historyofnightclubs.blogspot.cz/p/dance-crazes-of-1900s.html" TargetMode="External"/><Relationship Id="rId9" Type="http://schemas.openxmlformats.org/officeDocument/2006/relationships/hyperlink" Target="http://positivelygood.net/2011/05/24/best-bob-dylan-quot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/>
              <a:t>Číslo materiálu: </a:t>
            </a:r>
            <a:r>
              <a:rPr lang="cs-CZ" dirty="0"/>
              <a:t>VY 32 INOVACE  </a:t>
            </a:r>
            <a:r>
              <a:rPr lang="cs-CZ" dirty="0" smtClean="0"/>
              <a:t>19/11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60.léta ve světové populární hudbě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322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36576" indent="0">
              <a:lnSpc>
                <a:spcPct val="100000"/>
              </a:lnSpc>
              <a:buNone/>
            </a:pPr>
            <a:r>
              <a:rPr lang="cs-CZ" sz="3400" b="1" u="sng" dirty="0"/>
              <a:t>ANOTACE</a:t>
            </a:r>
          </a:p>
          <a:p>
            <a:pPr>
              <a:lnSpc>
                <a:spcPct val="100000"/>
              </a:lnSpc>
            </a:pPr>
            <a:r>
              <a:rPr lang="cs-CZ" sz="3400" b="1" dirty="0" err="1"/>
              <a:t>Škola</a:t>
            </a:r>
            <a:r>
              <a:rPr lang="cs-CZ" sz="3400" dirty="0" err="1"/>
              <a:t>:Základní</a:t>
            </a:r>
            <a:r>
              <a:rPr lang="cs-CZ" sz="3400" dirty="0"/>
              <a:t> škola Brno, Jana Babáka 1</a:t>
            </a:r>
          </a:p>
          <a:p>
            <a:pPr>
              <a:lnSpc>
                <a:spcPct val="100000"/>
              </a:lnSpc>
            </a:pPr>
            <a:r>
              <a:rPr lang="cs-CZ" sz="3400" b="1" dirty="0"/>
              <a:t>Vypracoval: </a:t>
            </a:r>
            <a:r>
              <a:rPr lang="cs-CZ" sz="3400" dirty="0"/>
              <a:t>Mgr. Bc. </a:t>
            </a:r>
            <a:r>
              <a:rPr lang="cs-CZ" sz="3400" dirty="0" err="1"/>
              <a:t>BcA</a:t>
            </a:r>
            <a:r>
              <a:rPr lang="cs-CZ" sz="3400" dirty="0"/>
              <a:t>. Michal Jančík</a:t>
            </a:r>
          </a:p>
          <a:p>
            <a:pPr>
              <a:lnSpc>
                <a:spcPct val="100000"/>
              </a:lnSpc>
            </a:pPr>
            <a:r>
              <a:rPr lang="cs-CZ" sz="3400" b="1" dirty="0"/>
              <a:t>Období vzniku materiálu: </a:t>
            </a:r>
            <a:r>
              <a:rPr lang="cs-CZ" sz="3400" dirty="0"/>
              <a:t>školní rok 2011/2012</a:t>
            </a:r>
          </a:p>
          <a:p>
            <a:pPr>
              <a:lnSpc>
                <a:spcPct val="100000"/>
              </a:lnSpc>
            </a:pPr>
            <a:r>
              <a:rPr lang="cs-CZ" sz="3400" b="1" dirty="0"/>
              <a:t>Číslo materiálu:</a:t>
            </a:r>
            <a:r>
              <a:rPr lang="cs-CZ" sz="3400" dirty="0"/>
              <a:t> VY 32 </a:t>
            </a:r>
            <a:r>
              <a:rPr lang="cs-CZ" sz="3400" dirty="0" smtClean="0"/>
              <a:t>INOVACE 19/11</a:t>
            </a:r>
            <a:endParaRPr lang="cs-CZ" sz="3400" dirty="0"/>
          </a:p>
          <a:p>
            <a:pPr>
              <a:lnSpc>
                <a:spcPct val="100000"/>
              </a:lnSpc>
            </a:pPr>
            <a:r>
              <a:rPr lang="cs-CZ" sz="3400" b="1" dirty="0"/>
              <a:t>Vzdělávací oblast:</a:t>
            </a:r>
            <a:r>
              <a:rPr lang="cs-CZ" sz="3400" dirty="0"/>
              <a:t> Umění a kultura</a:t>
            </a:r>
          </a:p>
          <a:p>
            <a:pPr>
              <a:lnSpc>
                <a:spcPct val="100000"/>
              </a:lnSpc>
            </a:pPr>
            <a:r>
              <a:rPr lang="cs-CZ" sz="3400" b="1" dirty="0"/>
              <a:t>Předmět: </a:t>
            </a:r>
            <a:r>
              <a:rPr lang="cs-CZ" sz="3400" dirty="0"/>
              <a:t>Hudební výchova</a:t>
            </a:r>
          </a:p>
          <a:p>
            <a:pPr>
              <a:lnSpc>
                <a:spcPct val="100000"/>
              </a:lnSpc>
            </a:pPr>
            <a:r>
              <a:rPr lang="cs-CZ" sz="3400" b="1" dirty="0"/>
              <a:t>Ročník: </a:t>
            </a:r>
            <a:r>
              <a:rPr lang="cs-CZ" sz="3400" dirty="0"/>
              <a:t>VIII. ročník</a:t>
            </a:r>
          </a:p>
          <a:p>
            <a:pPr>
              <a:lnSpc>
                <a:spcPct val="100000"/>
              </a:lnSpc>
            </a:pPr>
            <a:r>
              <a:rPr lang="cs-CZ" sz="3400" b="1" dirty="0"/>
              <a:t>Klíčová slova: </a:t>
            </a:r>
            <a:r>
              <a:rPr lang="cs-CZ" sz="3400" dirty="0"/>
              <a:t>populární </a:t>
            </a:r>
            <a:r>
              <a:rPr lang="cs-CZ" sz="3400" dirty="0" smtClean="0"/>
              <a:t>hudba světová </a:t>
            </a:r>
            <a:r>
              <a:rPr lang="cs-CZ" sz="3400" dirty="0"/>
              <a:t>– </a:t>
            </a:r>
            <a:r>
              <a:rPr lang="cs-CZ" sz="3400" dirty="0" smtClean="0"/>
              <a:t>60.léta</a:t>
            </a:r>
            <a:endParaRPr lang="cs-CZ" sz="3400" dirty="0"/>
          </a:p>
          <a:p>
            <a:pPr>
              <a:lnSpc>
                <a:spcPct val="100000"/>
              </a:lnSpc>
            </a:pPr>
            <a:r>
              <a:rPr lang="cs-CZ" sz="3400" b="1" dirty="0"/>
              <a:t>Předpokládané cíle vedoucí ke klíčovým kompetencím: </a:t>
            </a:r>
            <a:r>
              <a:rPr lang="cs-CZ" sz="3400" dirty="0"/>
              <a:t>charakterizuje vývoj populární hudby </a:t>
            </a:r>
            <a:r>
              <a:rPr lang="cs-CZ" sz="3400" dirty="0" smtClean="0"/>
              <a:t>v 60.letech </a:t>
            </a:r>
            <a:r>
              <a:rPr lang="cs-CZ" sz="3400" dirty="0"/>
              <a:t>20.století, zařazuje  poznatky do širších souvislostí </a:t>
            </a:r>
          </a:p>
          <a:p>
            <a:pPr>
              <a:lnSpc>
                <a:spcPct val="100000"/>
              </a:lnSpc>
            </a:pPr>
            <a:r>
              <a:rPr lang="cs-CZ" sz="3400" b="1" dirty="0"/>
              <a:t>Použité výukové metody: </a:t>
            </a:r>
            <a:r>
              <a:rPr lang="cs-CZ" sz="3400" dirty="0"/>
              <a:t>frontální výuka, skupinová práce</a:t>
            </a:r>
          </a:p>
          <a:p>
            <a:pPr>
              <a:lnSpc>
                <a:spcPct val="100000"/>
              </a:lnSpc>
            </a:pPr>
            <a:r>
              <a:rPr lang="cs-CZ" sz="3400" b="1" dirty="0"/>
              <a:t>Předpokládané pomůcky: </a:t>
            </a:r>
            <a:r>
              <a:rPr lang="cs-CZ" sz="3400" dirty="0"/>
              <a:t>notebook, interaktivní tabule</a:t>
            </a:r>
          </a:p>
          <a:p>
            <a:pPr>
              <a:lnSpc>
                <a:spcPct val="100000"/>
              </a:lnSpc>
            </a:pPr>
            <a:r>
              <a:rPr lang="cs-CZ" sz="3400" b="1" dirty="0"/>
              <a:t>Popis prezentace materiálu: </a:t>
            </a:r>
            <a:r>
              <a:rPr lang="cs-CZ" sz="3400" dirty="0"/>
              <a:t>Prezentace </a:t>
            </a:r>
            <a:r>
              <a:rPr lang="cs-CZ" sz="3400" dirty="0" err="1"/>
              <a:t>Power</a:t>
            </a:r>
            <a:r>
              <a:rPr lang="cs-CZ" sz="3400" dirty="0"/>
              <a:t> Point</a:t>
            </a:r>
          </a:p>
          <a:p>
            <a:pPr>
              <a:lnSpc>
                <a:spcPct val="100000"/>
              </a:lnSpc>
            </a:pPr>
            <a:r>
              <a:rPr lang="cs-CZ" sz="3400" b="1" dirty="0"/>
              <a:t>Způsob hodnocení: </a:t>
            </a:r>
            <a:r>
              <a:rPr lang="cs-CZ" sz="3400" dirty="0"/>
              <a:t>ústní</a:t>
            </a:r>
          </a:p>
          <a:p>
            <a:pPr>
              <a:lnSpc>
                <a:spcPct val="100000"/>
              </a:lnSpc>
            </a:pPr>
            <a:r>
              <a:rPr lang="cs-CZ" sz="3400" b="1" dirty="0"/>
              <a:t>Bibliografie:</a:t>
            </a:r>
            <a:r>
              <a:rPr lang="cs-CZ" sz="3400" dirty="0"/>
              <a:t> </a:t>
            </a:r>
          </a:p>
          <a:p>
            <a:pPr>
              <a:lnSpc>
                <a:spcPct val="100000"/>
              </a:lnSpc>
            </a:pPr>
            <a:endParaRPr lang="cs-CZ" sz="3200" dirty="0"/>
          </a:p>
          <a:p>
            <a:pPr>
              <a:lnSpc>
                <a:spcPct val="100000"/>
              </a:lnSpc>
            </a:pPr>
            <a:endParaRPr lang="cs-CZ" sz="3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4713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844824"/>
            <a:ext cx="6480048" cy="2301240"/>
          </a:xfrm>
        </p:spPr>
        <p:txBody>
          <a:bodyPr>
            <a:normAutofit fontScale="90000"/>
          </a:bodyPr>
          <a:lstStyle/>
          <a:p>
            <a:r>
              <a:rPr lang="cs-CZ" sz="7200" dirty="0" smtClean="0"/>
              <a:t>60. Léta ve světové populární hudbě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4505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9006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7931224" cy="500141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60. léta jsou pro vývoj populární hudby jedním z nejvýznamnějších období</a:t>
            </a:r>
          </a:p>
          <a:p>
            <a:endParaRPr lang="cs-CZ" dirty="0" smtClean="0"/>
          </a:p>
          <a:p>
            <a:r>
              <a:rPr lang="cs-CZ" dirty="0" smtClean="0"/>
              <a:t>Moderním tancem se stává </a:t>
            </a:r>
            <a:r>
              <a:rPr lang="cs-CZ" b="1" spc="300" dirty="0" smtClean="0">
                <a:solidFill>
                  <a:schemeClr val="accent1"/>
                </a:solidFill>
              </a:rPr>
              <a:t>TWIST</a:t>
            </a:r>
            <a:r>
              <a:rPr lang="cs-CZ" spc="300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          (z angl</a:t>
            </a:r>
            <a:r>
              <a:rPr lang="cs-CZ" i="1" dirty="0" smtClean="0"/>
              <a:t>.</a:t>
            </a:r>
            <a:r>
              <a:rPr lang="cs-CZ" i="1" dirty="0" smtClean="0">
                <a:solidFill>
                  <a:schemeClr val="accent1"/>
                </a:solidFill>
              </a:rPr>
              <a:t> Kroutit se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r>
              <a:rPr lang="cs-CZ" dirty="0" smtClean="0"/>
              <a:t>Jde o moderní tanec bez pravidel (typické jsou pohyby boků a pánve) provozovaný sólově (tanečníci se nedrží)</a:t>
            </a:r>
          </a:p>
          <a:p>
            <a:pPr marL="0" indent="0">
              <a:buNone/>
            </a:pPr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youtube.com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watch</a:t>
            </a:r>
            <a:r>
              <a:rPr lang="cs-CZ" sz="2400" dirty="0" smtClean="0">
                <a:hlinkClick r:id="rId2"/>
              </a:rPr>
              <a:t>?v=xbK0C9AYMd8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92484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D:\Moje DUMy\Dejiny popularni hudby\obrázky\50\60 u nas\60\twis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620688"/>
            <a:ext cx="4635731" cy="54160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27404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7467600" cy="5145435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Poprvé v historii populární hudby se stává vedoucím a určujícím kontinentem Evropa – mohou za to především kytarové skupiny (</a:t>
            </a:r>
            <a:r>
              <a:rPr lang="cs-CZ" spc="3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Beatles, </a:t>
            </a:r>
            <a:r>
              <a:rPr lang="cs-CZ" spc="3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Shadows</a:t>
            </a:r>
            <a:r>
              <a:rPr lang="cs-CZ" spc="300" dirty="0" smtClean="0"/>
              <a:t> </a:t>
            </a:r>
            <a:r>
              <a:rPr lang="cs-CZ" dirty="0" smtClean="0"/>
              <a:t>atp.), které jsou napodobovány i v Americe)</a:t>
            </a:r>
          </a:p>
          <a:p>
            <a:endParaRPr lang="cs-CZ" dirty="0" smtClean="0"/>
          </a:p>
          <a:p>
            <a:r>
              <a:rPr lang="cs-CZ" dirty="0" smtClean="0"/>
              <a:t>Velký vliv měly i skupiny </a:t>
            </a:r>
            <a:r>
              <a:rPr lang="cs-CZ" spc="3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Rolling</a:t>
            </a:r>
            <a:r>
              <a:rPr lang="cs-CZ" spc="3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pc="3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Stones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,</a:t>
            </a:r>
            <a:r>
              <a:rPr lang="cs-CZ" spc="3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pc="3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Animals</a:t>
            </a:r>
            <a:r>
              <a:rPr lang="cs-CZ" spc="3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, </a:t>
            </a:r>
            <a:r>
              <a:rPr lang="cs-CZ" spc="3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Yardbirds</a:t>
            </a:r>
            <a:r>
              <a:rPr lang="cs-CZ" dirty="0" smtClean="0"/>
              <a:t>, které byly ovlivněny černošským </a:t>
            </a:r>
            <a:r>
              <a:rPr lang="cs-CZ" dirty="0" err="1" smtClean="0"/>
              <a:t>rythm</a:t>
            </a:r>
            <a:r>
              <a:rPr lang="cs-CZ" dirty="0" smtClean="0"/>
              <a:t> and blues (spojení blues, gospelu a jazzu – typické nástroje: baskytara, saxofon, bicí, klávesy)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2574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3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Rolling</a:t>
            </a:r>
            <a:r>
              <a:rPr lang="cs-CZ" spc="3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pc="3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Stones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D:\Moje DUMy\Dejiny popularni hudby\obrázky\50\60 u nas\60\rs-1ston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628800"/>
            <a:ext cx="5715000" cy="45847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180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7467600" cy="5073427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Odpovědí na popularitu Beatles byly           v Americe kapely 							</a:t>
            </a:r>
            <a:r>
              <a:rPr lang="cs-CZ" b="1" spc="3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The</a:t>
            </a:r>
            <a:r>
              <a:rPr lang="cs-CZ" b="1" spc="3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spc="3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Beach</a:t>
            </a:r>
            <a:r>
              <a:rPr lang="cs-CZ" b="1" spc="3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spc="3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Boys</a:t>
            </a:r>
            <a:r>
              <a:rPr lang="cs-CZ" b="1" spc="3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200" dirty="0" smtClean="0">
                <a:hlinkClick r:id="rId2"/>
              </a:rPr>
              <a:t>http://www.youtube.com/</a:t>
            </a:r>
            <a:r>
              <a:rPr lang="cs-CZ" sz="2200" dirty="0" err="1" smtClean="0">
                <a:hlinkClick r:id="rId2"/>
              </a:rPr>
              <a:t>watch</a:t>
            </a:r>
            <a:r>
              <a:rPr lang="cs-CZ" sz="2200" dirty="0" smtClean="0">
                <a:hlinkClick r:id="rId2"/>
              </a:rPr>
              <a:t>?v=</a:t>
            </a:r>
            <a:r>
              <a:rPr lang="cs-CZ" sz="2200" dirty="0" err="1" smtClean="0">
                <a:hlinkClick r:id="rId2"/>
              </a:rPr>
              <a:t>MDIBMaCTwFw</a:t>
            </a:r>
            <a:r>
              <a:rPr lang="cs-CZ" sz="2200" dirty="0" smtClean="0"/>
              <a:t>, </a:t>
            </a:r>
            <a:r>
              <a:rPr lang="cs-CZ" sz="2200" dirty="0" smtClean="0">
                <a:hlinkClick r:id="rId3"/>
              </a:rPr>
              <a:t>http://www.youtube.com/watch?v=i8rWTQ-5rpk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 	</a:t>
            </a:r>
          </a:p>
          <a:p>
            <a:pPr>
              <a:buNone/>
            </a:pPr>
            <a:r>
              <a:rPr lang="cs-CZ" b="1" spc="3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				</a:t>
            </a:r>
            <a:r>
              <a:rPr lang="cs-CZ" b="1" spc="3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Monkees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youtube.com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watch</a:t>
            </a:r>
            <a:r>
              <a:rPr lang="cs-CZ" sz="2000" dirty="0" smtClean="0">
                <a:hlinkClick r:id="rId4"/>
              </a:rPr>
              <a:t>?v=nU615FaODCg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</a:t>
            </a:r>
            <a:r>
              <a:rPr lang="cs-CZ" sz="2000" dirty="0" smtClean="0">
                <a:hlinkClick r:id="rId5"/>
              </a:rPr>
              <a:t>http://www.</a:t>
            </a:r>
            <a:r>
              <a:rPr lang="cs-CZ" sz="2000" dirty="0" err="1" smtClean="0">
                <a:hlinkClick r:id="rId5"/>
              </a:rPr>
              <a:t>youtube.com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watch</a:t>
            </a:r>
            <a:r>
              <a:rPr lang="cs-CZ" sz="2000" dirty="0" smtClean="0">
                <a:hlinkClick r:id="rId5"/>
              </a:rPr>
              <a:t>?v=</a:t>
            </a:r>
            <a:r>
              <a:rPr lang="cs-CZ" sz="2000" dirty="0" err="1" smtClean="0">
                <a:hlinkClick r:id="rId5"/>
              </a:rPr>
              <a:t>XfuBREMXxts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 </a:t>
            </a:r>
            <a:r>
              <a:rPr lang="cs-CZ" dirty="0" smtClean="0"/>
              <a:t>(tato kapela byla sestavena na inzerát právě proto, aby ve světě vznikla kapela, která je schopná konkurovat Beatles)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0369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3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Monkees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D:\Moje DUMy\Dejiny popularni hudby\obrázky\50\60 u nas\60\MONKEES-39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556792"/>
            <a:ext cx="6197669" cy="47070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Vedle rocku se rozvíjí černošský soul (styl kombinující jazz a gospel)  - černošské trio </a:t>
            </a:r>
            <a:r>
              <a:rPr lang="cs-CZ" b="1" spc="300" dirty="0" smtClean="0">
                <a:solidFill>
                  <a:srgbClr val="FFC000"/>
                </a:solidFill>
              </a:rPr>
              <a:t>SUPREMES</a:t>
            </a:r>
            <a:r>
              <a:rPr lang="cs-CZ" dirty="0" smtClean="0"/>
              <a:t> byly po Beatles nejúspěšnějším seskupením </a:t>
            </a:r>
          </a:p>
          <a:p>
            <a:endParaRPr lang="cs-CZ" sz="2400" dirty="0" smtClean="0">
              <a:hlinkClick r:id="rId2"/>
            </a:endParaRPr>
          </a:p>
          <a:p>
            <a:endParaRPr lang="cs-CZ" sz="2400" dirty="0" smtClean="0">
              <a:hlinkClick r:id="rId2"/>
            </a:endParaRPr>
          </a:p>
          <a:p>
            <a:pPr>
              <a:buNone/>
            </a:pPr>
            <a:r>
              <a:rPr lang="cs-CZ" sz="2400" dirty="0" smtClean="0">
                <a:hlinkClick r:id="rId2"/>
              </a:rPr>
              <a:t>http://www.youtube.com/watch?v=UnP7hNLWisA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3"/>
              </a:rPr>
              <a:t>http://www.</a:t>
            </a:r>
            <a:r>
              <a:rPr lang="cs-CZ" sz="2400" dirty="0" err="1" smtClean="0">
                <a:hlinkClick r:id="rId3"/>
              </a:rPr>
              <a:t>youtube.com</a:t>
            </a:r>
            <a:r>
              <a:rPr lang="cs-CZ" sz="2400" dirty="0" smtClean="0">
                <a:hlinkClick r:id="rId3"/>
              </a:rPr>
              <a:t>/</a:t>
            </a:r>
            <a:r>
              <a:rPr lang="cs-CZ" sz="2400" dirty="0" err="1" smtClean="0">
                <a:hlinkClick r:id="rId3"/>
              </a:rPr>
              <a:t>watch</a:t>
            </a:r>
            <a:r>
              <a:rPr lang="cs-CZ" sz="2400" dirty="0" smtClean="0">
                <a:hlinkClick r:id="rId3"/>
              </a:rPr>
              <a:t>?v=izzKUoxL11E</a:t>
            </a: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23929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300" dirty="0" smtClean="0">
                <a:solidFill>
                  <a:srgbClr val="FFC000"/>
                </a:solidFill>
              </a:rPr>
              <a:t>SUPREMES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D:\Moje DUMy\Dejiny popularni hudby\obrázky\50\60 u nas\60\MainSupremes(bw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78113" y="1576388"/>
            <a:ext cx="3810000" cy="4371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Rock dosahuje jednoho ze svých vrcholů v tvorbě skvělých virtuózů 	</a:t>
            </a:r>
            <a:r>
              <a:rPr lang="cs-CZ" b="1" dirty="0" err="1" smtClean="0">
                <a:solidFill>
                  <a:srgbClr val="92D050"/>
                </a:solidFill>
              </a:rPr>
              <a:t>Jimmi</a:t>
            </a:r>
            <a:r>
              <a:rPr lang="cs-CZ" b="1" dirty="0" smtClean="0">
                <a:solidFill>
                  <a:srgbClr val="92D050"/>
                </a:solidFill>
              </a:rPr>
              <a:t> </a:t>
            </a:r>
            <a:r>
              <a:rPr lang="cs-CZ" b="1" dirty="0" err="1" smtClean="0">
                <a:solidFill>
                  <a:srgbClr val="92D050"/>
                </a:solidFill>
              </a:rPr>
              <a:t>Hendrixe</a:t>
            </a:r>
            <a:r>
              <a:rPr lang="cs-CZ" b="1" dirty="0" smtClean="0">
                <a:solidFill>
                  <a:srgbClr val="92D050"/>
                </a:solidFill>
              </a:rPr>
              <a:t> </a:t>
            </a:r>
            <a:r>
              <a:rPr lang="cs-CZ" sz="2000" dirty="0" smtClean="0">
                <a:hlinkClick r:id="rId2"/>
              </a:rPr>
              <a:t>http://www.youtube.com/</a:t>
            </a:r>
            <a:r>
              <a:rPr lang="cs-CZ" sz="2000" dirty="0" err="1" smtClean="0">
                <a:hlinkClick r:id="rId2"/>
              </a:rPr>
              <a:t>watch?v</a:t>
            </a:r>
            <a:r>
              <a:rPr lang="cs-CZ" sz="2000" dirty="0" smtClean="0">
                <a:hlinkClick r:id="rId2"/>
              </a:rPr>
              <a:t>=HmP8EoQ2XwU</a:t>
            </a:r>
            <a:r>
              <a:rPr lang="cs-CZ" dirty="0" smtClean="0"/>
              <a:t>,		 a tria</a:t>
            </a:r>
            <a:r>
              <a:rPr lang="cs-CZ" dirty="0" smtClean="0">
                <a:solidFill>
                  <a:srgbClr val="92D050"/>
                </a:solidFill>
              </a:rPr>
              <a:t> </a:t>
            </a:r>
            <a:r>
              <a:rPr lang="cs-CZ" b="1" dirty="0" err="1" smtClean="0">
                <a:solidFill>
                  <a:srgbClr val="92D050"/>
                </a:solidFill>
              </a:rPr>
              <a:t>Cream</a:t>
            </a:r>
            <a:r>
              <a:rPr lang="cs-CZ" b="1" dirty="0" smtClean="0">
                <a:solidFill>
                  <a:srgbClr val="92D050"/>
                </a:solidFill>
              </a:rPr>
              <a:t> </a:t>
            </a:r>
            <a:r>
              <a:rPr lang="cs-CZ" sz="2000" dirty="0" smtClean="0">
                <a:hlinkClick r:id="rId3"/>
              </a:rPr>
              <a:t>http://www.youtube.com/watch?v=becWr0vc6cA</a:t>
            </a:r>
            <a:endParaRPr lang="cs-CZ" sz="2000" dirty="0" smtClean="0"/>
          </a:p>
          <a:p>
            <a:endParaRPr lang="cs-CZ" dirty="0" smtClean="0"/>
          </a:p>
          <a:p>
            <a:r>
              <a:rPr lang="cs-CZ" dirty="0" smtClean="0"/>
              <a:t>Tento směr rocku položil základ pro vznik </a:t>
            </a:r>
            <a:r>
              <a:rPr lang="cs-CZ" dirty="0" smtClean="0">
                <a:solidFill>
                  <a:srgbClr val="92D050"/>
                </a:solidFill>
              </a:rPr>
              <a:t>HARD ROCKU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92D050"/>
                </a:solidFill>
              </a:rPr>
              <a:t>HEAVY METALU</a:t>
            </a:r>
            <a:endParaRPr lang="cs-CZ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4149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476672"/>
            <a:ext cx="7467600" cy="1143000"/>
          </a:xfrm>
        </p:spPr>
        <p:txBody>
          <a:bodyPr/>
          <a:lstStyle/>
          <a:p>
            <a:r>
              <a:rPr lang="cs-CZ" b="1" dirty="0" err="1" smtClean="0">
                <a:solidFill>
                  <a:srgbClr val="92D050"/>
                </a:solidFill>
              </a:rPr>
              <a:t>Jimmi</a:t>
            </a:r>
            <a:r>
              <a:rPr lang="cs-CZ" b="1" dirty="0" smtClean="0">
                <a:solidFill>
                  <a:srgbClr val="92D050"/>
                </a:solidFill>
              </a:rPr>
              <a:t> </a:t>
            </a:r>
            <a:r>
              <a:rPr lang="cs-CZ" b="1" dirty="0" err="1" smtClean="0">
                <a:solidFill>
                  <a:srgbClr val="92D050"/>
                </a:solidFill>
              </a:rPr>
              <a:t>Hendrix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lvl="8"/>
            <a:endParaRPr lang="cs-CZ" dirty="0"/>
          </a:p>
        </p:txBody>
      </p:sp>
      <p:pic>
        <p:nvPicPr>
          <p:cNvPr id="5122" name="Picture 2" descr="D:\Moje DUMy\Dejiny popularni hudby\obrázky\50\60 u nas\60\jimi-hendrix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484783"/>
            <a:ext cx="4887157" cy="46584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K</a:t>
            </a:r>
            <a:r>
              <a:rPr lang="cs-CZ" dirty="0" smtClean="0"/>
              <a:t>vě</a:t>
            </a:r>
            <a:r>
              <a:rPr lang="cs-CZ" dirty="0" smtClean="0">
                <a:solidFill>
                  <a:srgbClr val="FFC000"/>
                </a:solidFill>
              </a:rPr>
              <a:t>t</a:t>
            </a:r>
            <a:r>
              <a:rPr lang="cs-CZ" dirty="0" smtClean="0"/>
              <a:t>in</a:t>
            </a:r>
            <a:r>
              <a:rPr lang="cs-CZ" dirty="0" smtClean="0">
                <a:solidFill>
                  <a:srgbClr val="FFC000"/>
                </a:solidFill>
              </a:rPr>
              <a:t>o</a:t>
            </a:r>
            <a:r>
              <a:rPr lang="cs-CZ" dirty="0" smtClean="0"/>
              <a:t>vé </a:t>
            </a:r>
            <a:r>
              <a:rPr lang="cs-CZ" dirty="0" smtClean="0">
                <a:solidFill>
                  <a:srgbClr val="FFC000"/>
                </a:solidFill>
              </a:rPr>
              <a:t>d</a:t>
            </a:r>
            <a:r>
              <a:rPr lang="cs-CZ" dirty="0" smtClean="0"/>
              <a:t>ět</a:t>
            </a:r>
            <a:r>
              <a:rPr lang="cs-CZ" dirty="0" smtClean="0">
                <a:solidFill>
                  <a:srgbClr val="FFC000"/>
                </a:solidFill>
              </a:rPr>
              <a:t>i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Společenské klima USA ovlivněné válkou ve Vietnamu vedlo ke vzniku hnutí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dirty="0" smtClean="0"/>
              <a:t>, které vyjadřovalo nesouhlas s válkou i s jakýmkoli násilím</a:t>
            </a:r>
          </a:p>
          <a:p>
            <a:r>
              <a:rPr lang="cs-CZ" dirty="0" smtClean="0"/>
              <a:t>Hlavním heslem bylo 					</a:t>
            </a:r>
            <a:r>
              <a:rPr lang="cs-CZ" dirty="0" smtClean="0">
                <a:solidFill>
                  <a:srgbClr val="FFC000"/>
                </a:solidFill>
              </a:rPr>
              <a:t>„MAKE LOVE, NOT WAR“</a:t>
            </a:r>
          </a:p>
          <a:p>
            <a:r>
              <a:rPr lang="cs-CZ" dirty="0" smtClean="0"/>
              <a:t>Centrem hnutí bylo </a:t>
            </a:r>
            <a:r>
              <a:rPr lang="cs-CZ" i="1" dirty="0" smtClean="0"/>
              <a:t>San Francisco</a:t>
            </a:r>
          </a:p>
          <a:p>
            <a:r>
              <a:rPr lang="cs-CZ" dirty="0" smtClean="0"/>
              <a:t>Mnoho zpěváků a kapel vycházela právě z postoje tohoto hnutí 				(např. </a:t>
            </a:r>
            <a:r>
              <a:rPr lang="cs-CZ" dirty="0" err="1" smtClean="0"/>
              <a:t>J.Hendrix</a:t>
            </a:r>
            <a:r>
              <a:rPr lang="cs-CZ" dirty="0" smtClean="0"/>
              <a:t>, </a:t>
            </a:r>
            <a:r>
              <a:rPr lang="cs-CZ" dirty="0" err="1" smtClean="0"/>
              <a:t>Cream</a:t>
            </a:r>
            <a:r>
              <a:rPr lang="cs-CZ" dirty="0" smtClean="0"/>
              <a:t> ad.)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5386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D:\Moje DUMy\Dejiny popularni hudby\obrázky\50\60 u nas\60\hippi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700808"/>
            <a:ext cx="5257800" cy="45434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9412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Koncem 60. let ztrácí hnutí na síle</a:t>
            </a:r>
          </a:p>
          <a:p>
            <a:endParaRPr lang="cs-CZ" dirty="0" smtClean="0"/>
          </a:p>
          <a:p>
            <a:r>
              <a:rPr lang="cs-CZ" dirty="0" smtClean="0"/>
              <a:t>Za jeho vrchol a zároveň tečku je považován koncert u města </a:t>
            </a:r>
            <a:r>
              <a:rPr lang="cs-CZ" dirty="0" err="1" smtClean="0">
                <a:solidFill>
                  <a:srgbClr val="FFC000"/>
                </a:solidFill>
              </a:rPr>
              <a:t>Woodstock</a:t>
            </a:r>
            <a:r>
              <a:rPr lang="cs-CZ" dirty="0" smtClean="0"/>
              <a:t> v srpnu 1969 – sešlo se na něm půl miliónu lidí</a:t>
            </a:r>
          </a:p>
          <a:p>
            <a:endParaRPr lang="cs-CZ" dirty="0" smtClean="0"/>
          </a:p>
          <a:p>
            <a:pPr>
              <a:buNone/>
            </a:pP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  <a:hlinkClick r:id="rId2"/>
              </a:rPr>
              <a:t>http://www.youtube.com/watch?v=b1S3jnFfJXM</a:t>
            </a: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  <a:hlinkClick r:id="rId3"/>
              </a:rPr>
              <a:t>http://www.</a:t>
            </a:r>
            <a:r>
              <a:rPr lang="cs-CZ" sz="20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hlinkClick r:id="rId3"/>
              </a:rPr>
              <a:t>youtube.com</a:t>
            </a: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  <a:hlinkClick r:id="rId3"/>
              </a:rPr>
              <a:t>/</a:t>
            </a:r>
            <a:r>
              <a:rPr lang="cs-CZ" sz="20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hlinkClick r:id="rId3"/>
              </a:rPr>
              <a:t>watch</a:t>
            </a: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  <a:hlinkClick r:id="rId3"/>
              </a:rPr>
              <a:t>?v=TJ4QF45Vygw</a:t>
            </a: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endParaRPr lang="cs-CZ" sz="2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1435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D:\Moje DUMy\Dejiny popularni hudby\obrázky\50\60 u nas\60\Woodstock-hipi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484784"/>
            <a:ext cx="7804738" cy="45365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solidFill>
                  <a:srgbClr val="00B0F0"/>
                </a:solidFill>
              </a:rPr>
              <a:t>Folk music</a:t>
            </a:r>
            <a:endParaRPr lang="cs-CZ" spc="3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92514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Nachází v 60. letech velkou přízeň posluchačů</a:t>
            </a:r>
          </a:p>
          <a:p>
            <a:endParaRPr lang="cs-CZ" dirty="0" smtClean="0"/>
          </a:p>
          <a:p>
            <a:r>
              <a:rPr lang="cs-CZ" dirty="0" smtClean="0"/>
              <a:t>Jde o hudební žánr, jehož základem je píseň doprovázená většinou na akustický nástroj/nástroje (především kytara) s velmi silným obsahem textu)</a:t>
            </a:r>
          </a:p>
          <a:p>
            <a:endParaRPr lang="cs-CZ" dirty="0" smtClean="0"/>
          </a:p>
          <a:p>
            <a:r>
              <a:rPr lang="cs-CZ" dirty="0" smtClean="0"/>
              <a:t>Vůdčí osobností folku se stal </a:t>
            </a:r>
            <a:r>
              <a:rPr lang="cs-CZ" b="1" dirty="0" smtClean="0">
                <a:solidFill>
                  <a:srgbClr val="00B0F0"/>
                </a:solidFill>
              </a:rPr>
              <a:t>Bob </a:t>
            </a:r>
            <a:r>
              <a:rPr lang="cs-CZ" b="1" dirty="0" err="1" smtClean="0">
                <a:solidFill>
                  <a:srgbClr val="00B0F0"/>
                </a:solidFill>
              </a:rPr>
              <a:t>Dylan</a:t>
            </a:r>
            <a:endParaRPr lang="cs-CZ" b="1" dirty="0" smtClean="0">
              <a:solidFill>
                <a:srgbClr val="00B0F0"/>
              </a:solidFill>
            </a:endParaRPr>
          </a:p>
          <a:p>
            <a:pPr lvl="1">
              <a:buNone/>
            </a:pPr>
            <a:r>
              <a:rPr lang="cs-CZ" sz="1800" dirty="0" smtClean="0">
                <a:hlinkClick r:id="rId2"/>
              </a:rPr>
              <a:t>http://www.youtube.com/watch?v=vWwgrjjIMXA</a:t>
            </a:r>
            <a:endParaRPr lang="cs-CZ" sz="1800" dirty="0" smtClean="0"/>
          </a:p>
          <a:p>
            <a:pPr lvl="1">
              <a:buNone/>
            </a:pP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youtube.com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watch</a:t>
            </a:r>
            <a:r>
              <a:rPr lang="cs-CZ" sz="1800" dirty="0" smtClean="0">
                <a:hlinkClick r:id="rId3"/>
              </a:rPr>
              <a:t>?v=OeP4FFr88SQ</a:t>
            </a:r>
            <a:endParaRPr lang="cs-CZ" sz="1800" dirty="0" smtClean="0"/>
          </a:p>
          <a:p>
            <a:pPr lvl="1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286853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Bob </a:t>
            </a:r>
            <a:r>
              <a:rPr lang="cs-CZ" b="1" dirty="0" err="1" smtClean="0">
                <a:solidFill>
                  <a:srgbClr val="00B0F0"/>
                </a:solidFill>
              </a:rPr>
              <a:t>Dylan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 descr="D:\Moje DUMy\Dejiny popularni hudby\obrázky\50\60 u nas\60\bobdyla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340768"/>
            <a:ext cx="3810000" cy="48291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Internetové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digitaldreamdoor.com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pages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best</a:t>
            </a:r>
            <a:r>
              <a:rPr lang="cs-CZ" u="sng" dirty="0" smtClean="0">
                <a:hlinkClick r:id="rId2"/>
              </a:rPr>
              <a:t>_</a:t>
            </a:r>
            <a:r>
              <a:rPr lang="cs-CZ" u="sng" dirty="0" err="1" smtClean="0">
                <a:hlinkClick r:id="rId2"/>
              </a:rPr>
              <a:t>artists</a:t>
            </a:r>
            <a:r>
              <a:rPr lang="cs-CZ" u="sng" dirty="0" smtClean="0">
                <a:hlinkClick r:id="rId2"/>
              </a:rPr>
              <a:t>-bio/</a:t>
            </a:r>
            <a:r>
              <a:rPr lang="cs-CZ" u="sng" dirty="0" err="1" smtClean="0">
                <a:hlinkClick r:id="rId2"/>
              </a:rPr>
              <a:t>Rolling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Stones.html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http://topics.nytimes.com/top/reference/timestopics/organizations/m/the_monkees/index.html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http://historyofnightclubs.blogspot.cz/p/dance-crazes-of-1900s.html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http://www.</a:t>
            </a:r>
            <a:r>
              <a:rPr lang="cs-CZ" u="sng" dirty="0" err="1" smtClean="0">
                <a:hlinkClick r:id="rId5"/>
              </a:rPr>
              <a:t>musicpophits.com</a:t>
            </a:r>
            <a:r>
              <a:rPr lang="cs-CZ" u="sng" dirty="0" smtClean="0">
                <a:hlinkClick r:id="rId5"/>
              </a:rPr>
              <a:t>/</a:t>
            </a:r>
            <a:r>
              <a:rPr lang="cs-CZ" u="sng" dirty="0" err="1" smtClean="0">
                <a:hlinkClick r:id="rId5"/>
              </a:rPr>
              <a:t>MainPages</a:t>
            </a:r>
            <a:r>
              <a:rPr lang="cs-CZ" u="sng" dirty="0" smtClean="0">
                <a:hlinkClick r:id="rId5"/>
              </a:rPr>
              <a:t>/</a:t>
            </a:r>
            <a:r>
              <a:rPr lang="cs-CZ" u="sng" dirty="0" err="1" smtClean="0">
                <a:hlinkClick r:id="rId5"/>
              </a:rPr>
              <a:t>GroupStars</a:t>
            </a:r>
            <a:r>
              <a:rPr lang="cs-CZ" u="sng" dirty="0" smtClean="0">
                <a:hlinkClick r:id="rId5"/>
              </a:rPr>
              <a:t>/</a:t>
            </a:r>
            <a:r>
              <a:rPr lang="cs-CZ" u="sng" dirty="0" err="1" smtClean="0">
                <a:hlinkClick r:id="rId5"/>
              </a:rPr>
              <a:t>Supremes.htm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http://www.</a:t>
            </a:r>
            <a:r>
              <a:rPr lang="cs-CZ" u="sng" dirty="0" err="1" smtClean="0">
                <a:hlinkClick r:id="rId6"/>
              </a:rPr>
              <a:t>guitarlessons.com</a:t>
            </a:r>
            <a:r>
              <a:rPr lang="cs-CZ" u="sng" dirty="0" smtClean="0">
                <a:hlinkClick r:id="rId6"/>
              </a:rPr>
              <a:t>/</a:t>
            </a:r>
            <a:r>
              <a:rPr lang="cs-CZ" u="sng" dirty="0" err="1" smtClean="0">
                <a:hlinkClick r:id="rId6"/>
              </a:rPr>
              <a:t>pictures</a:t>
            </a:r>
            <a:r>
              <a:rPr lang="cs-CZ" u="sng" dirty="0" smtClean="0">
                <a:hlinkClick r:id="rId6"/>
              </a:rPr>
              <a:t>/jimi-</a:t>
            </a:r>
            <a:r>
              <a:rPr lang="cs-CZ" u="sng" dirty="0" err="1" smtClean="0">
                <a:hlinkClick r:id="rId6"/>
              </a:rPr>
              <a:t>hendrix</a:t>
            </a:r>
            <a:r>
              <a:rPr lang="cs-CZ" u="sng" dirty="0" smtClean="0">
                <a:hlinkClick r:id="rId6"/>
              </a:rPr>
              <a:t>-</a:t>
            </a:r>
            <a:r>
              <a:rPr lang="cs-CZ" u="sng" dirty="0" err="1" smtClean="0">
                <a:hlinkClick r:id="rId6"/>
              </a:rPr>
              <a:t>pictures</a:t>
            </a:r>
            <a:r>
              <a:rPr lang="cs-CZ" u="sng" dirty="0" smtClean="0">
                <a:hlinkClick r:id="rId6"/>
              </a:rPr>
              <a:t>/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http://www.</a:t>
            </a:r>
            <a:r>
              <a:rPr lang="cs-CZ" u="sng" dirty="0" err="1" smtClean="0">
                <a:hlinkClick r:id="rId6"/>
              </a:rPr>
              <a:t>guitarlessons.com</a:t>
            </a:r>
            <a:r>
              <a:rPr lang="cs-CZ" u="sng" dirty="0" smtClean="0">
                <a:hlinkClick r:id="rId6"/>
              </a:rPr>
              <a:t>/</a:t>
            </a:r>
            <a:r>
              <a:rPr lang="cs-CZ" u="sng" dirty="0" err="1" smtClean="0">
                <a:hlinkClick r:id="rId6"/>
              </a:rPr>
              <a:t>pictures</a:t>
            </a:r>
            <a:r>
              <a:rPr lang="cs-CZ" u="sng" dirty="0" smtClean="0">
                <a:hlinkClick r:id="rId6"/>
              </a:rPr>
              <a:t>/jimi-</a:t>
            </a:r>
            <a:r>
              <a:rPr lang="cs-CZ" u="sng" dirty="0" err="1" smtClean="0">
                <a:hlinkClick r:id="rId6"/>
              </a:rPr>
              <a:t>hendrix</a:t>
            </a:r>
            <a:r>
              <a:rPr lang="cs-CZ" u="sng" dirty="0" smtClean="0">
                <a:hlinkClick r:id="rId6"/>
              </a:rPr>
              <a:t>-</a:t>
            </a:r>
            <a:r>
              <a:rPr lang="cs-CZ" u="sng" dirty="0" err="1" smtClean="0">
                <a:hlinkClick r:id="rId6"/>
              </a:rPr>
              <a:t>pictures</a:t>
            </a:r>
            <a:r>
              <a:rPr lang="cs-CZ" u="sng" dirty="0" smtClean="0">
                <a:hlinkClick r:id="rId6"/>
              </a:rPr>
              <a:t>/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http://cpouget.wordpress.com/category/cultura-hippie/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http://www.</a:t>
            </a:r>
            <a:r>
              <a:rPr lang="cs-CZ" u="sng" dirty="0" err="1" smtClean="0">
                <a:hlinkClick r:id="rId8"/>
              </a:rPr>
              <a:t>parismatch.com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Culture</a:t>
            </a:r>
            <a:r>
              <a:rPr lang="cs-CZ" u="sng" dirty="0" smtClean="0">
                <a:hlinkClick r:id="rId8"/>
              </a:rPr>
              <a:t>-</a:t>
            </a:r>
            <a:r>
              <a:rPr lang="cs-CZ" u="sng" dirty="0" err="1" smtClean="0">
                <a:hlinkClick r:id="rId8"/>
              </a:rPr>
              <a:t>Match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Musique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Actu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Trois</a:t>
            </a:r>
            <a:r>
              <a:rPr lang="cs-CZ" u="sng" dirty="0" smtClean="0">
                <a:hlinkClick r:id="rId8"/>
              </a:rPr>
              <a:t>-</a:t>
            </a:r>
            <a:r>
              <a:rPr lang="cs-CZ" u="sng" dirty="0" err="1" smtClean="0">
                <a:hlinkClick r:id="rId8"/>
              </a:rPr>
              <a:t>jours</a:t>
            </a:r>
            <a:r>
              <a:rPr lang="cs-CZ" u="sng" dirty="0" smtClean="0">
                <a:hlinkClick r:id="rId8"/>
              </a:rPr>
              <a:t>-de-</a:t>
            </a:r>
            <a:r>
              <a:rPr lang="cs-CZ" u="sng" dirty="0" err="1" smtClean="0">
                <a:hlinkClick r:id="rId8"/>
              </a:rPr>
              <a:t>paix</a:t>
            </a:r>
            <a:r>
              <a:rPr lang="cs-CZ" u="sng" dirty="0" smtClean="0">
                <a:hlinkClick r:id="rId8"/>
              </a:rPr>
              <a:t>-</a:t>
            </a:r>
            <a:r>
              <a:rPr lang="cs-CZ" u="sng" dirty="0" err="1" smtClean="0">
                <a:hlinkClick r:id="rId8"/>
              </a:rPr>
              <a:t>et</a:t>
            </a:r>
            <a:r>
              <a:rPr lang="cs-CZ" u="sng" dirty="0" smtClean="0">
                <a:hlinkClick r:id="rId8"/>
              </a:rPr>
              <a:t>-de-</a:t>
            </a:r>
            <a:r>
              <a:rPr lang="cs-CZ" u="sng" dirty="0" err="1" smtClean="0">
                <a:hlinkClick r:id="rId8"/>
              </a:rPr>
              <a:t>musique</a:t>
            </a:r>
            <a:r>
              <a:rPr lang="cs-CZ" u="sng" dirty="0" smtClean="0">
                <a:hlinkClick r:id="rId8"/>
              </a:rPr>
              <a:t>-</a:t>
            </a:r>
            <a:r>
              <a:rPr lang="cs-CZ" u="sng" dirty="0" err="1" smtClean="0">
                <a:hlinkClick r:id="rId8"/>
              </a:rPr>
              <a:t>Revivez</a:t>
            </a:r>
            <a:r>
              <a:rPr lang="cs-CZ" u="sng" dirty="0" smtClean="0">
                <a:hlinkClick r:id="rId8"/>
              </a:rPr>
              <a:t>-</a:t>
            </a:r>
            <a:r>
              <a:rPr lang="cs-CZ" u="sng" dirty="0" err="1" smtClean="0">
                <a:hlinkClick r:id="rId8"/>
              </a:rPr>
              <a:t>Woodstock</a:t>
            </a:r>
            <a:r>
              <a:rPr lang="cs-CZ" u="sng" dirty="0" smtClean="0">
                <a:hlinkClick r:id="rId8"/>
              </a:rPr>
              <a:t>-120328/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http://positivelygood.net/2011/05/24/best-bob-dylan-quotes/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4648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449</TotalTime>
  <Words>437</Words>
  <Application>Microsoft Office PowerPoint</Application>
  <PresentationFormat>Předvádění na obrazovce (4:3)</PresentationFormat>
  <Paragraphs>88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Technický</vt:lpstr>
      <vt:lpstr>Prezentace aplikace PowerPoint</vt:lpstr>
      <vt:lpstr>Prezentace aplikace PowerPoint</vt:lpstr>
      <vt:lpstr>60. Léta ve světové populární hudbě</vt:lpstr>
      <vt:lpstr>Prezentace aplikace PowerPoint</vt:lpstr>
      <vt:lpstr>Prezentace aplikace PowerPoint</vt:lpstr>
      <vt:lpstr>Prezentace aplikace PowerPoint</vt:lpstr>
      <vt:lpstr>Rolling Stones</vt:lpstr>
      <vt:lpstr>Prezentace aplikace PowerPoint</vt:lpstr>
      <vt:lpstr>Monkees</vt:lpstr>
      <vt:lpstr>Prezentace aplikace PowerPoint</vt:lpstr>
      <vt:lpstr>SUPREMES</vt:lpstr>
      <vt:lpstr>Prezentace aplikace PowerPoint</vt:lpstr>
      <vt:lpstr>Jimmi Hendrix</vt:lpstr>
      <vt:lpstr>Květinové děti</vt:lpstr>
      <vt:lpstr>HIPPIES</vt:lpstr>
      <vt:lpstr>Prezentace aplikace PowerPoint</vt:lpstr>
      <vt:lpstr>Prezentace aplikace PowerPoint</vt:lpstr>
      <vt:lpstr>Folk music</vt:lpstr>
      <vt:lpstr>Bob Dylan</vt:lpstr>
      <vt:lpstr>Internetové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60.léta</dc:title>
  <dc:creator>0JXR</dc:creator>
  <cp:lastModifiedBy>0JXR</cp:lastModifiedBy>
  <cp:revision>21</cp:revision>
  <dcterms:created xsi:type="dcterms:W3CDTF">2012-12-31T13:13:08Z</dcterms:created>
  <dcterms:modified xsi:type="dcterms:W3CDTF">2013-06-17T08:45:05Z</dcterms:modified>
</cp:coreProperties>
</file>