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6" r:id="rId3"/>
    <p:sldId id="262" r:id="rId4"/>
    <p:sldId id="257" r:id="rId5"/>
    <p:sldId id="258" r:id="rId6"/>
    <p:sldId id="259" r:id="rId7"/>
    <p:sldId id="260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1" autoAdjust="0"/>
  </p:normalViewPr>
  <p:slideViewPr>
    <p:cSldViewPr>
      <p:cViewPr varScale="1">
        <p:scale>
          <a:sx n="45" d="100"/>
          <a:sy n="45" d="100"/>
        </p:scale>
        <p:origin x="-12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20179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7457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342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806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1239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4674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0656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1678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0979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42099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8087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D92EA4-7C46-4B95-B63F-FCF8C0FA1AEF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D7CD18-0159-4090-981F-433ABDCB8AF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93166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751849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Lenka Rousová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VY_32_INOVACE_3A_03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Matematika pro druhý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6989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Počítání do 20 bez přechodu  </a:t>
            </a:r>
            <a:br>
              <a:rPr lang="cs-CZ" dirty="0" smtClean="0"/>
            </a:br>
            <a:r>
              <a:rPr lang="cs-CZ" dirty="0" smtClean="0"/>
              <a:t>přes 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</a:p>
          <a:p>
            <a:endParaRPr lang="cs-CZ" dirty="0" smtClean="0"/>
          </a:p>
          <a:p>
            <a:r>
              <a:rPr lang="cs-CZ" sz="1400" dirty="0"/>
              <a:t>Autorem materiálu a všech jeho částí, není-li uvedeno jinak, je Mgr. </a:t>
            </a:r>
            <a:r>
              <a:rPr lang="cs-CZ" sz="1400"/>
              <a:t>Lenka Rousová</a:t>
            </a:r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581845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Procvičování </a:t>
            </a:r>
            <a:r>
              <a:rPr lang="cs-CZ" dirty="0"/>
              <a:t>počítání do 20 bez přechodu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přes základ 10 </a:t>
            </a:r>
            <a:r>
              <a:rPr lang="cs-CZ" dirty="0"/>
              <a:t>formou slovních úloh</a:t>
            </a:r>
            <a:r>
              <a:rPr lang="cs-CZ" dirty="0" smtClean="0"/>
              <a:t>. Sčítání, odčítání, porovnávání. Formulace odpovědí.</a:t>
            </a:r>
            <a:endParaRPr lang="cs-CZ" sz="3600" dirty="0">
              <a:latin typeface="Times New Roman"/>
              <a:ea typeface="Times New Roman"/>
            </a:endParaRPr>
          </a:p>
          <a:p>
            <a:pPr marL="0" indent="0">
              <a:buNone/>
            </a:pPr>
            <a:r>
              <a:rPr lang="cs-CZ" dirty="0" smtClean="0"/>
              <a:t>Vhodné pro 2. ročník ZŠ.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03103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Users\DOMA\AppData\Local\Microsoft\Windows\Temporary Internet Files\Content.IE5\5JSMWDKY\MP900448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481"/>
            <a:ext cx="1990380" cy="133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DOMA\AppData\Local\Microsoft\Windows\Temporary Internet Files\Content.IE5\I54FI6E6\MP9004036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648"/>
            <a:ext cx="1446387" cy="180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Měsíc 26"/>
          <p:cNvSpPr/>
          <p:nvPr/>
        </p:nvSpPr>
        <p:spPr>
          <a:xfrm>
            <a:off x="827765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Měsíc 27"/>
          <p:cNvSpPr/>
          <p:nvPr/>
        </p:nvSpPr>
        <p:spPr>
          <a:xfrm>
            <a:off x="764250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Měsíc 28"/>
          <p:cNvSpPr/>
          <p:nvPr/>
        </p:nvSpPr>
        <p:spPr>
          <a:xfrm>
            <a:off x="700735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ěsíc 29"/>
          <p:cNvSpPr/>
          <p:nvPr/>
        </p:nvSpPr>
        <p:spPr>
          <a:xfrm>
            <a:off x="637220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ěsíc 30"/>
          <p:cNvSpPr/>
          <p:nvPr/>
        </p:nvSpPr>
        <p:spPr>
          <a:xfrm>
            <a:off x="827765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ěsíc 31"/>
          <p:cNvSpPr/>
          <p:nvPr/>
        </p:nvSpPr>
        <p:spPr>
          <a:xfrm>
            <a:off x="764250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ěsíc 32"/>
          <p:cNvSpPr/>
          <p:nvPr/>
        </p:nvSpPr>
        <p:spPr>
          <a:xfrm>
            <a:off x="700735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ěsíc 33"/>
          <p:cNvSpPr/>
          <p:nvPr/>
        </p:nvSpPr>
        <p:spPr>
          <a:xfrm>
            <a:off x="637220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ěsíc 34"/>
          <p:cNvSpPr/>
          <p:nvPr/>
        </p:nvSpPr>
        <p:spPr>
          <a:xfrm>
            <a:off x="215697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ěsíc 35"/>
          <p:cNvSpPr/>
          <p:nvPr/>
        </p:nvSpPr>
        <p:spPr>
          <a:xfrm>
            <a:off x="152182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ěsíc 36"/>
          <p:cNvSpPr/>
          <p:nvPr/>
        </p:nvSpPr>
        <p:spPr>
          <a:xfrm>
            <a:off x="88667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ěsíc 37"/>
          <p:cNvSpPr/>
          <p:nvPr/>
        </p:nvSpPr>
        <p:spPr>
          <a:xfrm>
            <a:off x="25152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ěsíc 38"/>
          <p:cNvSpPr/>
          <p:nvPr/>
        </p:nvSpPr>
        <p:spPr>
          <a:xfrm>
            <a:off x="215697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ěsíc 39"/>
          <p:cNvSpPr/>
          <p:nvPr/>
        </p:nvSpPr>
        <p:spPr>
          <a:xfrm>
            <a:off x="152182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Měsíc 40"/>
          <p:cNvSpPr/>
          <p:nvPr/>
        </p:nvSpPr>
        <p:spPr>
          <a:xfrm>
            <a:off x="88667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ěsíc 41"/>
          <p:cNvSpPr/>
          <p:nvPr/>
        </p:nvSpPr>
        <p:spPr>
          <a:xfrm>
            <a:off x="25152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Měsíc 48"/>
          <p:cNvSpPr/>
          <p:nvPr/>
        </p:nvSpPr>
        <p:spPr>
          <a:xfrm>
            <a:off x="886670" y="443711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ěsíc 49"/>
          <p:cNvSpPr/>
          <p:nvPr/>
        </p:nvSpPr>
        <p:spPr>
          <a:xfrm>
            <a:off x="251520" y="443711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547664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vál 68"/>
          <p:cNvSpPr/>
          <p:nvPr/>
        </p:nvSpPr>
        <p:spPr>
          <a:xfrm>
            <a:off x="251520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vál 69"/>
          <p:cNvSpPr/>
          <p:nvPr/>
        </p:nvSpPr>
        <p:spPr>
          <a:xfrm>
            <a:off x="2843808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vál 70"/>
          <p:cNvSpPr/>
          <p:nvPr/>
        </p:nvSpPr>
        <p:spPr>
          <a:xfrm>
            <a:off x="7812360" y="4476812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vál 71"/>
          <p:cNvSpPr/>
          <p:nvPr/>
        </p:nvSpPr>
        <p:spPr>
          <a:xfrm>
            <a:off x="6516216" y="4476812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vál 72"/>
          <p:cNvSpPr/>
          <p:nvPr/>
        </p:nvSpPr>
        <p:spPr>
          <a:xfrm>
            <a:off x="683568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vál 73"/>
          <p:cNvSpPr/>
          <p:nvPr/>
        </p:nvSpPr>
        <p:spPr>
          <a:xfrm>
            <a:off x="1979712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vál 74"/>
          <p:cNvSpPr/>
          <p:nvPr/>
        </p:nvSpPr>
        <p:spPr>
          <a:xfrm>
            <a:off x="3275856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vál 75"/>
          <p:cNvSpPr/>
          <p:nvPr/>
        </p:nvSpPr>
        <p:spPr>
          <a:xfrm>
            <a:off x="8244408" y="4872856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vál 76"/>
          <p:cNvSpPr/>
          <p:nvPr/>
        </p:nvSpPr>
        <p:spPr>
          <a:xfrm>
            <a:off x="6948264" y="4872856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371481"/>
            <a:ext cx="3240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Úkol 1</a:t>
            </a:r>
          </a:p>
          <a:p>
            <a:r>
              <a:rPr lang="cs-CZ" dirty="0" smtClean="0"/>
              <a:t>Spočítej, o kolik více cukroví </a:t>
            </a:r>
          </a:p>
          <a:p>
            <a:r>
              <a:rPr lang="cs-CZ" dirty="0" smtClean="0"/>
              <a:t>ve tvaru měsíce napekl Tomáš než Jana.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2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DOMA\AppData\Local\Microsoft\Windows\Temporary Internet Files\Content.IE5\5JSMWDKY\MP900448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481"/>
            <a:ext cx="1990380" cy="133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DOMA\AppData\Local\Microsoft\Windows\Temporary Internet Files\Content.IE5\I54FI6E6\MP9004036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648"/>
            <a:ext cx="1446387" cy="180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ěsíc 3"/>
          <p:cNvSpPr/>
          <p:nvPr/>
        </p:nvSpPr>
        <p:spPr>
          <a:xfrm>
            <a:off x="827765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ěsíc 4"/>
          <p:cNvSpPr/>
          <p:nvPr/>
        </p:nvSpPr>
        <p:spPr>
          <a:xfrm>
            <a:off x="764250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ěsíc 5"/>
          <p:cNvSpPr/>
          <p:nvPr/>
        </p:nvSpPr>
        <p:spPr>
          <a:xfrm>
            <a:off x="700735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ěsíc 6"/>
          <p:cNvSpPr/>
          <p:nvPr/>
        </p:nvSpPr>
        <p:spPr>
          <a:xfrm>
            <a:off x="637220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ěsíc 7"/>
          <p:cNvSpPr/>
          <p:nvPr/>
        </p:nvSpPr>
        <p:spPr>
          <a:xfrm>
            <a:off x="827765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ěsíc 8"/>
          <p:cNvSpPr/>
          <p:nvPr/>
        </p:nvSpPr>
        <p:spPr>
          <a:xfrm>
            <a:off x="764250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ěsíc 9"/>
          <p:cNvSpPr/>
          <p:nvPr/>
        </p:nvSpPr>
        <p:spPr>
          <a:xfrm>
            <a:off x="700735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ěsíc 10"/>
          <p:cNvSpPr/>
          <p:nvPr/>
        </p:nvSpPr>
        <p:spPr>
          <a:xfrm>
            <a:off x="637220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ěsíc 11"/>
          <p:cNvSpPr/>
          <p:nvPr/>
        </p:nvSpPr>
        <p:spPr>
          <a:xfrm>
            <a:off x="215697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ěsíc 12"/>
          <p:cNvSpPr/>
          <p:nvPr/>
        </p:nvSpPr>
        <p:spPr>
          <a:xfrm>
            <a:off x="152182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ěsíc 13"/>
          <p:cNvSpPr/>
          <p:nvPr/>
        </p:nvSpPr>
        <p:spPr>
          <a:xfrm>
            <a:off x="88667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ěsíc 14"/>
          <p:cNvSpPr/>
          <p:nvPr/>
        </p:nvSpPr>
        <p:spPr>
          <a:xfrm>
            <a:off x="25152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ěsíc 15"/>
          <p:cNvSpPr/>
          <p:nvPr/>
        </p:nvSpPr>
        <p:spPr>
          <a:xfrm>
            <a:off x="215697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ěsíc 16"/>
          <p:cNvSpPr/>
          <p:nvPr/>
        </p:nvSpPr>
        <p:spPr>
          <a:xfrm>
            <a:off x="152182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ěsíc 17"/>
          <p:cNvSpPr/>
          <p:nvPr/>
        </p:nvSpPr>
        <p:spPr>
          <a:xfrm>
            <a:off x="88667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ěsíc 18"/>
          <p:cNvSpPr/>
          <p:nvPr/>
        </p:nvSpPr>
        <p:spPr>
          <a:xfrm>
            <a:off x="25152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ěsíc 19"/>
          <p:cNvSpPr/>
          <p:nvPr/>
        </p:nvSpPr>
        <p:spPr>
          <a:xfrm>
            <a:off x="886670" y="443711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>
            <a:off x="251520" y="443711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547664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51520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843808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12360" y="4476812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516216" y="4476812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83568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979712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275856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8244408" y="4872856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948264" y="4872856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275856" y="476672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Úkol 2</a:t>
            </a:r>
          </a:p>
          <a:p>
            <a:r>
              <a:rPr lang="cs-CZ" dirty="0" smtClean="0"/>
              <a:t>Spočítej, kolik </a:t>
            </a:r>
            <a:r>
              <a:rPr lang="cs-CZ" dirty="0"/>
              <a:t>cukroví </a:t>
            </a:r>
            <a:endParaRPr lang="cs-CZ" dirty="0" smtClean="0"/>
          </a:p>
          <a:p>
            <a:r>
              <a:rPr lang="cs-CZ" dirty="0" smtClean="0"/>
              <a:t>ve </a:t>
            </a:r>
            <a:r>
              <a:rPr lang="cs-CZ" dirty="0"/>
              <a:t>tvaru měsíce dohromady  </a:t>
            </a:r>
            <a:r>
              <a:rPr lang="cs-CZ" dirty="0" smtClean="0"/>
              <a:t>napekli Tomáš s Janou.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780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DOMA\AppData\Local\Microsoft\Windows\Temporary Internet Files\Content.IE5\5JSMWDKY\MP900448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481"/>
            <a:ext cx="1990380" cy="133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DOMA\AppData\Local\Microsoft\Windows\Temporary Internet Files\Content.IE5\I54FI6E6\MP9004036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648"/>
            <a:ext cx="1446387" cy="180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ěsíc 3"/>
          <p:cNvSpPr/>
          <p:nvPr/>
        </p:nvSpPr>
        <p:spPr>
          <a:xfrm>
            <a:off x="827765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ěsíc 4"/>
          <p:cNvSpPr/>
          <p:nvPr/>
        </p:nvSpPr>
        <p:spPr>
          <a:xfrm>
            <a:off x="764250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ěsíc 5"/>
          <p:cNvSpPr/>
          <p:nvPr/>
        </p:nvSpPr>
        <p:spPr>
          <a:xfrm>
            <a:off x="700735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ěsíc 6"/>
          <p:cNvSpPr/>
          <p:nvPr/>
        </p:nvSpPr>
        <p:spPr>
          <a:xfrm>
            <a:off x="637220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ěsíc 7"/>
          <p:cNvSpPr/>
          <p:nvPr/>
        </p:nvSpPr>
        <p:spPr>
          <a:xfrm>
            <a:off x="827765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ěsíc 8"/>
          <p:cNvSpPr/>
          <p:nvPr/>
        </p:nvSpPr>
        <p:spPr>
          <a:xfrm>
            <a:off x="764250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ěsíc 9"/>
          <p:cNvSpPr/>
          <p:nvPr/>
        </p:nvSpPr>
        <p:spPr>
          <a:xfrm>
            <a:off x="700735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ěsíc 10"/>
          <p:cNvSpPr/>
          <p:nvPr/>
        </p:nvSpPr>
        <p:spPr>
          <a:xfrm>
            <a:off x="637220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ěsíc 11"/>
          <p:cNvSpPr/>
          <p:nvPr/>
        </p:nvSpPr>
        <p:spPr>
          <a:xfrm>
            <a:off x="215697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ěsíc 12"/>
          <p:cNvSpPr/>
          <p:nvPr/>
        </p:nvSpPr>
        <p:spPr>
          <a:xfrm>
            <a:off x="152182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ěsíc 13"/>
          <p:cNvSpPr/>
          <p:nvPr/>
        </p:nvSpPr>
        <p:spPr>
          <a:xfrm>
            <a:off x="88667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ěsíc 14"/>
          <p:cNvSpPr/>
          <p:nvPr/>
        </p:nvSpPr>
        <p:spPr>
          <a:xfrm>
            <a:off x="25152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ěsíc 15"/>
          <p:cNvSpPr/>
          <p:nvPr/>
        </p:nvSpPr>
        <p:spPr>
          <a:xfrm>
            <a:off x="215697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ěsíc 16"/>
          <p:cNvSpPr/>
          <p:nvPr/>
        </p:nvSpPr>
        <p:spPr>
          <a:xfrm>
            <a:off x="152182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ěsíc 17"/>
          <p:cNvSpPr/>
          <p:nvPr/>
        </p:nvSpPr>
        <p:spPr>
          <a:xfrm>
            <a:off x="88667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ěsíc 18"/>
          <p:cNvSpPr/>
          <p:nvPr/>
        </p:nvSpPr>
        <p:spPr>
          <a:xfrm>
            <a:off x="25152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ěsíc 19"/>
          <p:cNvSpPr/>
          <p:nvPr/>
        </p:nvSpPr>
        <p:spPr>
          <a:xfrm>
            <a:off x="886670" y="443711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>
            <a:off x="251520" y="443711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547664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51520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843808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12360" y="4476812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516216" y="4476812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83568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979712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275856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8244408" y="4872856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948264" y="4872856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2915816" y="371481"/>
            <a:ext cx="34563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Úkol 3</a:t>
            </a:r>
          </a:p>
          <a:p>
            <a:r>
              <a:rPr lang="cs-CZ" dirty="0" smtClean="0"/>
              <a:t>Spočítej, kolik cukroví dohromady    napekl Tomáš.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5188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5" descr="C:\Users\DOMA\AppData\Local\Microsoft\Windows\Temporary Internet Files\Content.IE5\5JSMWDKY\MP9004485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481"/>
            <a:ext cx="1990380" cy="1332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6" descr="C:\Users\DOMA\AppData\Local\Microsoft\Windows\Temporary Internet Files\Content.IE5\I54FI6E6\MP90040366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260648"/>
            <a:ext cx="1446387" cy="180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Měsíc 3"/>
          <p:cNvSpPr/>
          <p:nvPr/>
        </p:nvSpPr>
        <p:spPr>
          <a:xfrm>
            <a:off x="827765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ěsíc 4"/>
          <p:cNvSpPr/>
          <p:nvPr/>
        </p:nvSpPr>
        <p:spPr>
          <a:xfrm>
            <a:off x="764250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ěsíc 5"/>
          <p:cNvSpPr/>
          <p:nvPr/>
        </p:nvSpPr>
        <p:spPr>
          <a:xfrm>
            <a:off x="700735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ěsíc 6"/>
          <p:cNvSpPr/>
          <p:nvPr/>
        </p:nvSpPr>
        <p:spPr>
          <a:xfrm>
            <a:off x="637220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ěsíc 7"/>
          <p:cNvSpPr/>
          <p:nvPr/>
        </p:nvSpPr>
        <p:spPr>
          <a:xfrm>
            <a:off x="827765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ěsíc 8"/>
          <p:cNvSpPr/>
          <p:nvPr/>
        </p:nvSpPr>
        <p:spPr>
          <a:xfrm>
            <a:off x="764250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ěsíc 9"/>
          <p:cNvSpPr/>
          <p:nvPr/>
        </p:nvSpPr>
        <p:spPr>
          <a:xfrm>
            <a:off x="700735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ěsíc 10"/>
          <p:cNvSpPr/>
          <p:nvPr/>
        </p:nvSpPr>
        <p:spPr>
          <a:xfrm>
            <a:off x="637220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ěsíc 11"/>
          <p:cNvSpPr/>
          <p:nvPr/>
        </p:nvSpPr>
        <p:spPr>
          <a:xfrm>
            <a:off x="215697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Měsíc 12"/>
          <p:cNvSpPr/>
          <p:nvPr/>
        </p:nvSpPr>
        <p:spPr>
          <a:xfrm>
            <a:off x="152182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Měsíc 13"/>
          <p:cNvSpPr/>
          <p:nvPr/>
        </p:nvSpPr>
        <p:spPr>
          <a:xfrm>
            <a:off x="88667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Měsíc 14"/>
          <p:cNvSpPr/>
          <p:nvPr/>
        </p:nvSpPr>
        <p:spPr>
          <a:xfrm>
            <a:off x="251520" y="335699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ěsíc 15"/>
          <p:cNvSpPr/>
          <p:nvPr/>
        </p:nvSpPr>
        <p:spPr>
          <a:xfrm>
            <a:off x="215697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ěsíc 16"/>
          <p:cNvSpPr/>
          <p:nvPr/>
        </p:nvSpPr>
        <p:spPr>
          <a:xfrm>
            <a:off x="152182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ěsíc 17"/>
          <p:cNvSpPr/>
          <p:nvPr/>
        </p:nvSpPr>
        <p:spPr>
          <a:xfrm>
            <a:off x="88667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ěsíc 18"/>
          <p:cNvSpPr/>
          <p:nvPr/>
        </p:nvSpPr>
        <p:spPr>
          <a:xfrm>
            <a:off x="251520" y="2255168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Měsíc 19"/>
          <p:cNvSpPr/>
          <p:nvPr/>
        </p:nvSpPr>
        <p:spPr>
          <a:xfrm>
            <a:off x="886670" y="443711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Měsíc 20"/>
          <p:cNvSpPr/>
          <p:nvPr/>
        </p:nvSpPr>
        <p:spPr>
          <a:xfrm>
            <a:off x="251520" y="4437112"/>
            <a:ext cx="635150" cy="1008112"/>
          </a:xfrm>
          <a:prstGeom prst="moon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1547664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251520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2843808" y="5445224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7812360" y="4476812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516216" y="4476812"/>
            <a:ext cx="1296144" cy="1224136"/>
          </a:xfrm>
          <a:prstGeom prst="ellipse">
            <a:avLst/>
          </a:prstGeom>
          <a:solidFill>
            <a:srgbClr val="FFC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683568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1979712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275856" y="5841268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8244408" y="4872856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6948264" y="4872856"/>
            <a:ext cx="432048" cy="432048"/>
          </a:xfrm>
          <a:prstGeom prst="ellipse">
            <a:avLst/>
          </a:prstGeom>
          <a:solidFill>
            <a:srgbClr val="C0000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3275856" y="692696"/>
            <a:ext cx="288032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Úkol 4</a:t>
            </a:r>
          </a:p>
          <a:p>
            <a:r>
              <a:rPr lang="cs-CZ" dirty="0" smtClean="0"/>
              <a:t>Vypočti, kolik </a:t>
            </a:r>
            <a:r>
              <a:rPr lang="cs-CZ" smtClean="0"/>
              <a:t>cukroví </a:t>
            </a:r>
          </a:p>
          <a:p>
            <a:r>
              <a:rPr lang="cs-CZ" smtClean="0"/>
              <a:t>ve </a:t>
            </a:r>
            <a:r>
              <a:rPr lang="cs-CZ" dirty="0" smtClean="0"/>
              <a:t>tvaru kruhu by musela Jana ještě upéct, aby jich měla 15.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2482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materiály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otevřené galerie 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795048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166</Words>
  <Application>Microsoft Office PowerPoint</Application>
  <PresentationFormat>Předvádění na obrazovce (4:3)</PresentationFormat>
  <Paragraphs>27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Počítání do 20 bez přechodu   přes 10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Použité materiály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DOMA</dc:creator>
  <cp:lastModifiedBy>jitka</cp:lastModifiedBy>
  <cp:revision>20</cp:revision>
  <dcterms:created xsi:type="dcterms:W3CDTF">2012-07-15T14:58:29Z</dcterms:created>
  <dcterms:modified xsi:type="dcterms:W3CDTF">2013-05-18T10:26:17Z</dcterms:modified>
</cp:coreProperties>
</file>