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98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66800" y="1905000"/>
            <a:ext cx="6248400" cy="2438400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4419600"/>
            <a:ext cx="6140450" cy="609600"/>
          </a:xfrm>
        </p:spPr>
        <p:txBody>
          <a:bodyPr/>
          <a:lstStyle>
            <a:lvl1pPr marL="0" indent="0">
              <a:buFontTx/>
              <a:buNone/>
              <a:defRPr sz="32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172200" y="6248400"/>
            <a:ext cx="1752600" cy="457200"/>
          </a:xfrm>
        </p:spPr>
        <p:txBody>
          <a:bodyPr/>
          <a:lstStyle>
            <a:lvl1pPr>
              <a:defRPr sz="1000"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2209800"/>
            <a:ext cx="3429000" cy="3962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5800" y="2209800"/>
            <a:ext cx="3429000" cy="3962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172200" y="838200"/>
            <a:ext cx="175260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838200"/>
            <a:ext cx="510540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838200"/>
            <a:ext cx="701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2209800"/>
            <a:ext cx="70104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524000" y="6324600"/>
            <a:ext cx="1295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fld id="{236FB9A3-360B-423B-9CAB-6D3E3F23C346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971800" y="6324600"/>
            <a:ext cx="28956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019800" y="6324600"/>
            <a:ext cx="1295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09EC51C7-5B32-49EE-9F86-EF9282D70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V_chvfIhsI" TargetMode="External"/><Relationship Id="rId2" Type="http://schemas.openxmlformats.org/officeDocument/2006/relationships/hyperlink" Target="http://www.youtube.com/watch?v=eTlc9LCpt1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4Ou-6A3MKow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yjnQx5yqv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484784"/>
            <a:ext cx="976536" cy="45719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908720"/>
            <a:ext cx="7010400" cy="3962400"/>
          </a:xfrm>
        </p:spPr>
        <p:txBody>
          <a:bodyPr/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</a:t>
            </a:r>
            <a:r>
              <a:rPr lang="cs-CZ" sz="3200" dirty="0" smtClean="0"/>
              <a:t>INOVACE 19/02 </a:t>
            </a:r>
            <a:r>
              <a:rPr lang="cs-CZ" sz="3200" dirty="0"/>
              <a:t> </a:t>
            </a:r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Vznik populární hudby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6518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0152" y="1124744"/>
            <a:ext cx="2833936" cy="735211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7010400" cy="3962400"/>
          </a:xfr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cs-CZ" sz="14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400" b="1" dirty="0" err="1"/>
              <a:t>Škola</a:t>
            </a:r>
            <a:r>
              <a:rPr lang="cs-CZ" sz="1400" dirty="0" err="1"/>
              <a:t>:Základní</a:t>
            </a:r>
            <a:r>
              <a:rPr lang="cs-CZ" sz="14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Vypracoval: </a:t>
            </a:r>
            <a:r>
              <a:rPr lang="cs-CZ" sz="1400" dirty="0"/>
              <a:t>Mgr. Bc. </a:t>
            </a:r>
            <a:r>
              <a:rPr lang="cs-CZ" sz="1400" dirty="0" err="1"/>
              <a:t>BcA</a:t>
            </a:r>
            <a:r>
              <a:rPr lang="cs-CZ" sz="14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Období vzniku materiálu: </a:t>
            </a:r>
            <a:r>
              <a:rPr lang="cs-CZ" sz="14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Číslo materiálu:</a:t>
            </a:r>
            <a:r>
              <a:rPr lang="cs-CZ" sz="1400" dirty="0"/>
              <a:t> VY 32 </a:t>
            </a:r>
            <a:r>
              <a:rPr lang="cs-CZ" sz="1400" dirty="0" smtClean="0"/>
              <a:t>INOVACE 19/02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Vzdělávací oblast:</a:t>
            </a:r>
            <a:r>
              <a:rPr lang="cs-CZ" sz="14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Předmět: </a:t>
            </a:r>
            <a:r>
              <a:rPr lang="cs-CZ" sz="14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Ročník: </a:t>
            </a:r>
            <a:r>
              <a:rPr lang="cs-CZ" sz="1400" dirty="0"/>
              <a:t>VIII. ročník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Klíčová slova: </a:t>
            </a:r>
            <a:r>
              <a:rPr lang="cs-CZ" sz="1400" dirty="0" smtClean="0"/>
              <a:t>kořeny populární hudby – spirituál – blues – </a:t>
            </a:r>
            <a:r>
              <a:rPr lang="cs-CZ" sz="1400" dirty="0" err="1" smtClean="0"/>
              <a:t>work</a:t>
            </a:r>
            <a:r>
              <a:rPr lang="cs-CZ" sz="1400" dirty="0" smtClean="0"/>
              <a:t> song – vaudeville - minstrel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cíle vedoucí ke klíčovým kompetencím: </a:t>
            </a:r>
            <a:r>
              <a:rPr lang="cs-CZ" sz="1400" dirty="0" smtClean="0"/>
              <a:t>charakterizuje vznik populární hudby, vysvětlí pojmy blues, spirituál, </a:t>
            </a:r>
            <a:r>
              <a:rPr lang="cs-CZ" sz="1400" dirty="0" err="1" smtClean="0"/>
              <a:t>work</a:t>
            </a:r>
            <a:r>
              <a:rPr lang="cs-CZ" sz="1400" dirty="0" smtClean="0"/>
              <a:t> song, minstrel, vaudeville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Použité výukové metody: </a:t>
            </a:r>
            <a:r>
              <a:rPr lang="cs-CZ" sz="14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pomůcky: </a:t>
            </a:r>
            <a:r>
              <a:rPr lang="cs-CZ" sz="14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Popis prezentace materiálu: </a:t>
            </a:r>
            <a:r>
              <a:rPr lang="cs-CZ" sz="1400" dirty="0"/>
              <a:t>Prezentace </a:t>
            </a:r>
            <a:r>
              <a:rPr lang="cs-CZ" sz="1400" dirty="0" err="1"/>
              <a:t>Power</a:t>
            </a:r>
            <a:r>
              <a:rPr lang="cs-CZ" sz="14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Způsob hodnocení: </a:t>
            </a:r>
            <a:r>
              <a:rPr lang="cs-CZ" sz="14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Bibliografie:</a:t>
            </a:r>
            <a:r>
              <a:rPr lang="cs-CZ" sz="1400" dirty="0"/>
              <a:t> </a:t>
            </a:r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5442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Vznik populární hudby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02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Populární hudba se začíná utvářet    na konci 19. stol. v Americe</a:t>
            </a:r>
          </a:p>
          <a:p>
            <a:endParaRPr lang="cs-CZ" dirty="0" smtClean="0"/>
          </a:p>
          <a:p>
            <a:r>
              <a:rPr lang="cs-CZ" dirty="0" smtClean="0"/>
              <a:t>Zde dochází k prolnutí vlivů afroamerické („černé“) hudby a anglosaské („bílé“) hudby, ze kterého vzniká hudba populární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656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Afroamerické kořeny populární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Černoši byli do Ameriky dováženi jako levná pracovní síla (byli ještě dlouho ve 20. století považováni za hloupou  a méněcennou rasu)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Přivezli si do Ameriky své hudební tradice – rytmicky a melodicky velmi zajímavou hudbu, odlišnou od té, která byla v Americe i v Evropě běžná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59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04864"/>
            <a:ext cx="7010400" cy="3962400"/>
          </a:xfrm>
        </p:spPr>
        <p:txBody>
          <a:bodyPr/>
          <a:lstStyle/>
          <a:p>
            <a:r>
              <a:rPr lang="cs-CZ" dirty="0" smtClean="0"/>
              <a:t>Za „černé“ kořeny populární hudby jsou považovány 3 žánry:</a:t>
            </a:r>
          </a:p>
          <a:p>
            <a:pPr marL="1314450" lvl="2" indent="-514350">
              <a:buFont typeface="+mj-lt"/>
              <a:buAutoNum type="arabicPeriod"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Spirituál</a:t>
            </a:r>
          </a:p>
          <a:p>
            <a:pPr marL="1314450" lvl="2" indent="-514350">
              <a:buFont typeface="+mj-lt"/>
              <a:buAutoNum type="arabicPeriod"/>
            </a:pP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314450" lvl="2" indent="-514350">
              <a:buFont typeface="+mj-lt"/>
              <a:buAutoNum type="arabicPeriod"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Blues</a:t>
            </a:r>
          </a:p>
          <a:p>
            <a:pPr marL="1314450" lvl="2" indent="-514350">
              <a:buFont typeface="+mj-lt"/>
              <a:buAutoNum type="arabicPeriod"/>
            </a:pP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314450" lvl="2" indent="-514350">
              <a:buFont typeface="+mj-lt"/>
              <a:buAutoNum type="arabicPeriod"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Pracovní píseň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46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10400" cy="1311275"/>
          </a:xfrm>
        </p:spPr>
        <p:txBody>
          <a:bodyPr/>
          <a:lstStyle/>
          <a:p>
            <a:r>
              <a:rPr lang="cs-CZ" dirty="0" smtClean="0"/>
              <a:t>Spirituál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7313240" cy="4399384"/>
          </a:xfrm>
        </p:spPr>
        <p:txBody>
          <a:bodyPr>
            <a:normAutofit fontScale="85000" lnSpcReduction="10000"/>
          </a:bodyPr>
          <a:lstStyle/>
          <a:p>
            <a:r>
              <a:rPr lang="cs-CZ" sz="3100" dirty="0" smtClean="0"/>
              <a:t>Duchovní píseň amerických černochů</a:t>
            </a:r>
          </a:p>
          <a:p>
            <a:r>
              <a:rPr lang="cs-CZ" sz="3100" dirty="0" smtClean="0"/>
              <a:t>Texty z Bible (ze Starého zákona)</a:t>
            </a:r>
          </a:p>
          <a:p>
            <a:r>
              <a:rPr lang="cs-CZ" sz="3100" dirty="0" smtClean="0">
                <a:solidFill>
                  <a:srgbClr val="00B050"/>
                </a:solidFill>
              </a:rPr>
              <a:t>Stejně jako oni se v příbězích Starého zákona kdosi ocitne ve šlamastice, ale nakonec vše dobře dopadne – tyto příběhy jim dodávaly naději, proto je zpívali ve svých písních</a:t>
            </a:r>
          </a:p>
          <a:p>
            <a:r>
              <a:rPr lang="cs-CZ" sz="3100" dirty="0" smtClean="0"/>
              <a:t>Zpíván většinou sborově</a:t>
            </a:r>
          </a:p>
          <a:p>
            <a:r>
              <a:rPr lang="cs-CZ" sz="3100" b="1" dirty="0" smtClean="0">
                <a:solidFill>
                  <a:schemeClr val="tx1">
                    <a:lumMod val="75000"/>
                  </a:schemeClr>
                </a:solidFill>
              </a:rPr>
              <a:t>Starý příběh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accent5">
                    <a:lumMod val="75000"/>
                  </a:schemeClr>
                </a:solidFill>
                <a:hlinkClick r:id="rId2"/>
              </a:rPr>
              <a:t>http://www.youtube.com/watch?v=eTlc9LCpt1s</a:t>
            </a:r>
            <a:endParaRPr lang="cs-CZ" sz="2300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3100" b="1" dirty="0" err="1" smtClean="0">
                <a:solidFill>
                  <a:schemeClr val="tx1">
                    <a:lumMod val="75000"/>
                  </a:schemeClr>
                </a:solidFill>
              </a:rPr>
              <a:t>Noemova</a:t>
            </a:r>
            <a:r>
              <a:rPr lang="cs-CZ" sz="3100" b="1" dirty="0" smtClean="0">
                <a:solidFill>
                  <a:schemeClr val="tx1">
                    <a:lumMod val="75000"/>
                  </a:schemeClr>
                </a:solidFill>
              </a:rPr>
              <a:t> archa </a:t>
            </a:r>
            <a:r>
              <a:rPr lang="cs-CZ" sz="3100" dirty="0" smtClean="0">
                <a:solidFill>
                  <a:schemeClr val="tx1">
                    <a:lumMod val="75000"/>
                  </a:schemeClr>
                </a:solidFill>
              </a:rPr>
              <a:t>(Já mám kocábku)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accent5">
                    <a:lumMod val="75000"/>
                  </a:schemeClr>
                </a:solidFill>
                <a:hlinkClick r:id="rId3"/>
              </a:rPr>
              <a:t>http://www.youtube.com/watch?v=sV_chvfIhsI</a:t>
            </a:r>
            <a:endParaRPr lang="cs-CZ" sz="23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3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36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010400" cy="1311275"/>
          </a:xfrm>
        </p:spPr>
        <p:txBody>
          <a:bodyPr/>
          <a:lstStyle/>
          <a:p>
            <a:r>
              <a:rPr lang="cs-CZ" dirty="0" smtClean="0"/>
              <a:t>Blues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457256" cy="4399384"/>
          </a:xfrm>
        </p:spPr>
        <p:txBody>
          <a:bodyPr>
            <a:normAutofit fontScale="92500" lnSpcReduction="10000"/>
          </a:bodyPr>
          <a:lstStyle/>
          <a:p>
            <a:r>
              <a:rPr lang="cs-CZ" sz="3500" dirty="0" smtClean="0"/>
              <a:t>Světská píseň amerických černochů</a:t>
            </a:r>
          </a:p>
          <a:p>
            <a:r>
              <a:rPr lang="cs-CZ" sz="3500" dirty="0" smtClean="0">
                <a:solidFill>
                  <a:schemeClr val="accent5">
                    <a:lumMod val="50000"/>
                  </a:schemeClr>
                </a:solidFill>
              </a:rPr>
              <a:t>Improvizované texty – touha vyzpívat se ze svých pocitů, nálad, starostí, bolestí, postěžovat si na těžký život, tvrdou dřinu daleko od domova</a:t>
            </a:r>
          </a:p>
          <a:p>
            <a:r>
              <a:rPr lang="cs-CZ" sz="3500" dirty="0" smtClean="0"/>
              <a:t>Ustálená hudební forma sestávající se ze 3 akordů</a:t>
            </a:r>
          </a:p>
          <a:p>
            <a:r>
              <a:rPr lang="cs-CZ" sz="3500" dirty="0" smtClean="0"/>
              <a:t>Zpíváno sólově</a:t>
            </a:r>
          </a:p>
          <a:p>
            <a:r>
              <a:rPr lang="cs-CZ" sz="2200" dirty="0" smtClean="0">
                <a:solidFill>
                  <a:schemeClr val="accent5">
                    <a:lumMod val="75000"/>
                  </a:schemeClr>
                </a:solidFill>
                <a:hlinkClick r:id="rId2"/>
              </a:rPr>
              <a:t>http://www.youtube.com/watch?v=4Ou-6A3MKow</a:t>
            </a:r>
            <a:endParaRPr lang="cs-CZ" sz="2200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140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Work</a:t>
            </a:r>
            <a:r>
              <a:rPr lang="cs-CZ" dirty="0" smtClean="0"/>
              <a:t> song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Pracovní píseň</a:t>
            </a:r>
          </a:p>
          <a:p>
            <a:r>
              <a:rPr lang="cs-CZ" dirty="0" smtClean="0"/>
              <a:t>Vznikala při práci</a:t>
            </a:r>
          </a:p>
          <a:p>
            <a:r>
              <a:rPr lang="cs-CZ" dirty="0" smtClean="0">
                <a:solidFill>
                  <a:srgbClr val="309830"/>
                </a:solidFill>
              </a:rPr>
              <a:t>Má pravidelný rytmus – daný pracovním tempem a zároveň měla pracovní tempo udržovat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Ryl, jen </a:t>
            </a:r>
            <a:r>
              <a:rPr lang="cs-CZ" dirty="0" err="1" smtClean="0">
                <a:solidFill>
                  <a:schemeClr val="tx1">
                    <a:lumMod val="50000"/>
                  </a:schemeClr>
                </a:solidFill>
              </a:rPr>
              <a:t>celej</a:t>
            </a: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 den ryl 	</a:t>
            </a:r>
            <a:r>
              <a:rPr lang="cs-CZ" dirty="0" smtClean="0"/>
              <a:t>			</a:t>
            </a:r>
            <a:r>
              <a:rPr lang="cs-CZ" i="1" dirty="0" smtClean="0"/>
              <a:t>(česká verze Spirituál kvintet)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hlinkClick r:id="rId2"/>
              </a:rPr>
              <a:t>http://www.youtube.com/watch?v=lyjnQx5yqvE</a:t>
            </a:r>
            <a:endParaRPr lang="cs-CZ" sz="2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5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Anglosaské kořeny populární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„bílými“ kořeny jsou </a:t>
            </a:r>
            <a:r>
              <a:rPr lang="cs-CZ" dirty="0" err="1" smtClean="0"/>
              <a:t>vaudevilly</a:t>
            </a:r>
            <a:r>
              <a:rPr lang="cs-CZ" dirty="0" smtClean="0"/>
              <a:t> 		a minstrel show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Vaudeville</a:t>
            </a:r>
          </a:p>
          <a:p>
            <a:pPr marL="0" indent="0">
              <a:buNone/>
            </a:pPr>
            <a:r>
              <a:rPr lang="cs-CZ" sz="3200" dirty="0" smtClean="0"/>
              <a:t>-představení podobné kabaretu: střídají se krátké scénky, cirkusová čísla, písničky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76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Minstrel show</a:t>
            </a:r>
          </a:p>
          <a:p>
            <a:pPr marL="0" indent="0">
              <a:buNone/>
            </a:pPr>
            <a:r>
              <a:rPr lang="cs-CZ" dirty="0" smtClean="0"/>
              <a:t>-podobné vaudevillu, ale vystupovali 		v nich běloši obarvení načerno</a:t>
            </a:r>
          </a:p>
          <a:p>
            <a:pPr marL="0" indent="0">
              <a:buNone/>
            </a:pPr>
            <a:r>
              <a:rPr lang="cs-CZ" dirty="0" smtClean="0"/>
              <a:t>-běloši napodobovaly černošskou hudbu – tzv.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plantation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song </a:t>
            </a:r>
            <a:r>
              <a:rPr lang="cs-CZ" dirty="0" smtClean="0"/>
              <a:t>(plantážní písně)</a:t>
            </a:r>
          </a:p>
          <a:p>
            <a:pPr marL="0" indent="0">
              <a:buNone/>
            </a:pPr>
            <a:r>
              <a:rPr lang="cs-CZ" dirty="0" smtClean="0"/>
              <a:t>- V těchto písních postupně pronikaly černošské rytmy do „bělošské hudby“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248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88263" y="934365"/>
            <a:ext cx="4464496" cy="25411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Anglosaská „bílá“ hudba</a:t>
            </a:r>
          </a:p>
          <a:p>
            <a:pPr algn="ctr"/>
            <a:r>
              <a:rPr lang="cs-CZ" dirty="0" smtClean="0"/>
              <a:t>Minstrel show, vaudeville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733666" y="921599"/>
            <a:ext cx="4104456" cy="2566643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Afroamerická „černá“ hudba </a:t>
            </a:r>
          </a:p>
          <a:p>
            <a:pPr algn="ctr"/>
            <a:r>
              <a:rPr lang="cs-CZ" dirty="0" smtClean="0">
                <a:solidFill>
                  <a:schemeClr val="bg1">
                    <a:lumMod val="20000"/>
                    <a:lumOff val="80000"/>
                  </a:schemeClr>
                </a:solidFill>
              </a:rPr>
              <a:t>spirituály, blues, </a:t>
            </a:r>
            <a:r>
              <a:rPr lang="cs-CZ" dirty="0" err="1" smtClean="0">
                <a:solidFill>
                  <a:schemeClr val="bg1">
                    <a:lumMod val="20000"/>
                    <a:lumOff val="80000"/>
                  </a:schemeClr>
                </a:solidFill>
              </a:rPr>
              <a:t>work</a:t>
            </a:r>
            <a:r>
              <a:rPr lang="cs-CZ" dirty="0" smtClean="0">
                <a:solidFill>
                  <a:schemeClr val="bg1">
                    <a:lumMod val="20000"/>
                    <a:lumOff val="80000"/>
                  </a:schemeClr>
                </a:solidFill>
              </a:rPr>
              <a:t> song</a:t>
            </a:r>
            <a:endParaRPr lang="cs-CZ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915816" y="3315173"/>
            <a:ext cx="828092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096833" y="3027141"/>
            <a:ext cx="648072" cy="13681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2123728" y="4384948"/>
            <a:ext cx="5040560" cy="215543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POPULÁRNÍ HUDBA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6945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7">
  <a:themeElements>
    <a:clrScheme name="Motiv sady Office 11">
      <a:dk1>
        <a:srgbClr val="003399"/>
      </a:dk1>
      <a:lt1>
        <a:srgbClr val="A5D5EF"/>
      </a:lt1>
      <a:dk2>
        <a:srgbClr val="003399"/>
      </a:dk2>
      <a:lt2>
        <a:srgbClr val="3E3E5C"/>
      </a:lt2>
      <a:accent1>
        <a:srgbClr val="78AA95"/>
      </a:accent1>
      <a:accent2>
        <a:srgbClr val="1E8FE4"/>
      </a:accent2>
      <a:accent3>
        <a:srgbClr val="CFE7F6"/>
      </a:accent3>
      <a:accent4>
        <a:srgbClr val="002A82"/>
      </a:accent4>
      <a:accent5>
        <a:srgbClr val="BED2C8"/>
      </a:accent5>
      <a:accent6>
        <a:srgbClr val="1A81CF"/>
      </a:accent6>
      <a:hlink>
        <a:srgbClr val="CCECFF"/>
      </a:hlink>
      <a:folHlink>
        <a:srgbClr val="D2FAD2"/>
      </a:folHlink>
    </a:clrScheme>
    <a:fontScheme name="Motiv sady Office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7EAC7E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729B72"/>
        </a:accent6>
        <a:hlink>
          <a:srgbClr val="009999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6699"/>
        </a:dk1>
        <a:lt1>
          <a:srgbClr val="FFCC99"/>
        </a:lt1>
        <a:dk2>
          <a:srgbClr val="DFD293"/>
        </a:dk2>
        <a:lt2>
          <a:srgbClr val="5C1F00"/>
        </a:lt2>
        <a:accent1>
          <a:srgbClr val="B7D7B5"/>
        </a:accent1>
        <a:accent2>
          <a:srgbClr val="BE7960"/>
        </a:accent2>
        <a:accent3>
          <a:srgbClr val="FFE2CA"/>
        </a:accent3>
        <a:accent4>
          <a:srgbClr val="005682"/>
        </a:accent4>
        <a:accent5>
          <a:srgbClr val="D8E8D7"/>
        </a:accent5>
        <a:accent6>
          <a:srgbClr val="AC6D56"/>
        </a:accent6>
        <a:hlink>
          <a:srgbClr val="169FD6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2D2015"/>
        </a:dk1>
        <a:lt1>
          <a:srgbClr val="006699"/>
        </a:lt1>
        <a:dk2>
          <a:srgbClr val="523E26"/>
        </a:dk2>
        <a:lt2>
          <a:srgbClr val="DFC08D"/>
        </a:lt2>
        <a:accent1>
          <a:srgbClr val="AAB99D"/>
        </a:accent1>
        <a:accent2>
          <a:srgbClr val="8F5F2F"/>
        </a:accent2>
        <a:accent3>
          <a:srgbClr val="B3AFAC"/>
        </a:accent3>
        <a:accent4>
          <a:srgbClr val="005682"/>
        </a:accent4>
        <a:accent5>
          <a:srgbClr val="D2D9CC"/>
        </a:accent5>
        <a:accent6>
          <a:srgbClr val="81552A"/>
        </a:accent6>
        <a:hlink>
          <a:srgbClr val="FFEF79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336699"/>
        </a:dk1>
        <a:lt1>
          <a:srgbClr val="C4DAC2"/>
        </a:lt1>
        <a:dk2>
          <a:srgbClr val="00405C"/>
        </a:dk2>
        <a:lt2>
          <a:srgbClr val="005A58"/>
        </a:lt2>
        <a:accent1>
          <a:srgbClr val="88C294"/>
        </a:accent1>
        <a:accent2>
          <a:srgbClr val="48C5EC"/>
        </a:accent2>
        <a:accent3>
          <a:srgbClr val="DEEADD"/>
        </a:accent3>
        <a:accent4>
          <a:srgbClr val="2A5682"/>
        </a:accent4>
        <a:accent5>
          <a:srgbClr val="C3DDC8"/>
        </a:accent5>
        <a:accent6>
          <a:srgbClr val="40B2D6"/>
        </a:accent6>
        <a:hlink>
          <a:srgbClr val="B2E7F2"/>
        </a:hlink>
        <a:folHlink>
          <a:srgbClr val="CC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1A6D9"/>
        </a:dk1>
        <a:lt1>
          <a:srgbClr val="FFFFFF"/>
        </a:lt1>
        <a:dk2>
          <a:srgbClr val="00486C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18DB9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33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175C87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14537A"/>
        </a:accent6>
        <a:hlink>
          <a:srgbClr val="009999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3D5C"/>
        </a:dk2>
        <a:lt2>
          <a:srgbClr val="969696"/>
        </a:lt2>
        <a:accent1>
          <a:srgbClr val="ABCB9D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D2E2CC"/>
        </a:accent5>
        <a:accent6>
          <a:srgbClr val="E78A5C"/>
        </a:accent6>
        <a:hlink>
          <a:srgbClr val="0099CC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99CC"/>
        </a:accent1>
        <a:accent2>
          <a:srgbClr val="8EC8A0"/>
        </a:accent2>
        <a:accent3>
          <a:srgbClr val="FFFFFF"/>
        </a:accent3>
        <a:accent4>
          <a:srgbClr val="000000"/>
        </a:accent4>
        <a:accent5>
          <a:srgbClr val="AACAE2"/>
        </a:accent5>
        <a:accent6>
          <a:srgbClr val="80B591"/>
        </a:accent6>
        <a:hlink>
          <a:srgbClr val="00428A"/>
        </a:hlink>
        <a:folHlink>
          <a:srgbClr val="DAF0D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336600"/>
        </a:dk1>
        <a:lt1>
          <a:srgbClr val="B3DBE9"/>
        </a:lt1>
        <a:dk2>
          <a:srgbClr val="DDDDDD"/>
        </a:dk2>
        <a:lt2>
          <a:srgbClr val="003366"/>
        </a:lt2>
        <a:accent1>
          <a:srgbClr val="11A5D9"/>
        </a:accent1>
        <a:accent2>
          <a:srgbClr val="52B34B"/>
        </a:accent2>
        <a:accent3>
          <a:srgbClr val="D6EAF2"/>
        </a:accent3>
        <a:accent4>
          <a:srgbClr val="2A5600"/>
        </a:accent4>
        <a:accent5>
          <a:srgbClr val="AACFE9"/>
        </a:accent5>
        <a:accent6>
          <a:srgbClr val="49A243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10">
        <a:dk1>
          <a:srgbClr val="336699"/>
        </a:dk1>
        <a:lt1>
          <a:srgbClr val="5F5F5F"/>
        </a:lt1>
        <a:dk2>
          <a:srgbClr val="000000"/>
        </a:dk2>
        <a:lt2>
          <a:srgbClr val="273D4D"/>
        </a:lt2>
        <a:accent1>
          <a:srgbClr val="0099CC"/>
        </a:accent1>
        <a:accent2>
          <a:srgbClr val="468A4B"/>
        </a:accent2>
        <a:accent3>
          <a:srgbClr val="AAAAAA"/>
        </a:accent3>
        <a:accent4>
          <a:srgbClr val="505050"/>
        </a:accent4>
        <a:accent5>
          <a:srgbClr val="AACAE2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11">
        <a:dk1>
          <a:srgbClr val="003399"/>
        </a:dk1>
        <a:lt1>
          <a:srgbClr val="A5D5EF"/>
        </a:lt1>
        <a:dk2>
          <a:srgbClr val="003399"/>
        </a:dk2>
        <a:lt2>
          <a:srgbClr val="3E3E5C"/>
        </a:lt2>
        <a:accent1>
          <a:srgbClr val="78AA95"/>
        </a:accent1>
        <a:accent2>
          <a:srgbClr val="1E8FE4"/>
        </a:accent2>
        <a:accent3>
          <a:srgbClr val="CFE7F6"/>
        </a:accent3>
        <a:accent4>
          <a:srgbClr val="002A82"/>
        </a:accent4>
        <a:accent5>
          <a:srgbClr val="BED2C8"/>
        </a:accent5>
        <a:accent6>
          <a:srgbClr val="1A81CF"/>
        </a:accent6>
        <a:hlink>
          <a:srgbClr val="CCECFF"/>
        </a:hlink>
        <a:folHlink>
          <a:srgbClr val="D2FAD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12">
        <a:dk1>
          <a:srgbClr val="003300"/>
        </a:dk1>
        <a:lt1>
          <a:srgbClr val="D8E4D8"/>
        </a:lt1>
        <a:dk2>
          <a:srgbClr val="272D2C"/>
        </a:dk2>
        <a:lt2>
          <a:srgbClr val="777777"/>
        </a:lt2>
        <a:accent1>
          <a:srgbClr val="909082"/>
        </a:accent1>
        <a:accent2>
          <a:srgbClr val="55A9D3"/>
        </a:accent2>
        <a:accent3>
          <a:srgbClr val="E9EFE9"/>
        </a:accent3>
        <a:accent4>
          <a:srgbClr val="002A00"/>
        </a:accent4>
        <a:accent5>
          <a:srgbClr val="C6C6C1"/>
        </a:accent5>
        <a:accent6>
          <a:srgbClr val="4C99BF"/>
        </a:accent6>
        <a:hlink>
          <a:srgbClr val="FFCC66"/>
        </a:hlink>
        <a:folHlink>
          <a:srgbClr val="CCFF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Motiv17</Template>
  <TotalTime>351</TotalTime>
  <Words>407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Motiv17</vt:lpstr>
      <vt:lpstr>Prezentace aplikace PowerPoint</vt:lpstr>
      <vt:lpstr>Prezentace aplikace PowerPoint</vt:lpstr>
      <vt:lpstr>Vznik populární hudby</vt:lpstr>
      <vt:lpstr>Prezentace aplikace PowerPoint</vt:lpstr>
      <vt:lpstr>Afroamerické kořeny populární hudby</vt:lpstr>
      <vt:lpstr>Prezentace aplikace PowerPoint</vt:lpstr>
      <vt:lpstr>Spirituál</vt:lpstr>
      <vt:lpstr>Blues</vt:lpstr>
      <vt:lpstr>Work song</vt:lpstr>
      <vt:lpstr>Anglosaské kořeny populární hudby</vt:lpstr>
      <vt:lpstr>Prezentace aplikace PowerPoint</vt:lpstr>
      <vt:lpstr>Schéma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populární hudby</dc:title>
  <dc:creator>0JXR</dc:creator>
  <cp:lastModifiedBy>0JXR</cp:lastModifiedBy>
  <cp:revision>12</cp:revision>
  <dcterms:created xsi:type="dcterms:W3CDTF">2012-12-15T18:08:56Z</dcterms:created>
  <dcterms:modified xsi:type="dcterms:W3CDTF">2013-06-17T08:56:53Z</dcterms:modified>
</cp:coreProperties>
</file>