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4" r:id="rId4"/>
    <p:sldId id="262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11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833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2269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15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352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298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050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24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464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122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094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301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474A4-E7B2-46EA-936C-4AD36BAE1FF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9FAD2-949C-441A-A810-61DEE0D2E4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576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82408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do 20 bez přechodu </a:t>
            </a:r>
            <a:br>
              <a:rPr lang="cs-CZ" dirty="0" smtClean="0"/>
            </a:br>
            <a:r>
              <a:rPr lang="cs-CZ" dirty="0" smtClean="0"/>
              <a:t>přes 10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Soutěž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1355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sčítání do 20 bez přechodu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přes základ čísla 10 </a:t>
            </a:r>
            <a:r>
              <a:rPr lang="cs-CZ" dirty="0"/>
              <a:t>formou </a:t>
            </a:r>
            <a:r>
              <a:rPr lang="cs-CZ" dirty="0" smtClean="0"/>
              <a:t>soutěže. Přiřazování správného výsledku.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352" y="4941168"/>
            <a:ext cx="2903360" cy="120032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FadeUp">
              <a:avLst/>
            </a:prstTxWarp>
            <a:spAutoFit/>
            <a:scene3d>
              <a:camera prst="perspectiveHeroicExtremeRightFacing"/>
              <a:lightRig rig="contrasting" dir="t">
                <a:rot lat="0" lon="0" rev="4500000"/>
              </a:lightRig>
            </a:scene3d>
            <a:sp3d extrusionH="57150" contourW="6350" prstMaterial="metal">
              <a:bevelT w="127000" h="31750" prst="slope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 w="0">
                  <a:solidFill>
                    <a:srgbClr val="FF0000"/>
                  </a:solidFill>
                </a:ln>
                <a:solidFill>
                  <a:srgbClr val="7030A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12700" stA="50000" endPos="50000" dist="5000" dir="5400000" sy="-100000" rotWithShape="0"/>
                </a:effectLst>
              </a:rPr>
              <a:t>TÝM  A</a:t>
            </a:r>
            <a:endParaRPr lang="cs-CZ" sz="7200" b="1" cap="all" spc="0" dirty="0">
              <a:ln w="0">
                <a:solidFill>
                  <a:srgbClr val="FF0000"/>
                </a:solidFill>
              </a:ln>
              <a:solidFill>
                <a:srgbClr val="7030A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49894" y="4941168"/>
            <a:ext cx="2845651" cy="120032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FadeUp">
              <a:avLst/>
            </a:prstTxWarp>
            <a:spAutoFit/>
            <a:scene3d>
              <a:camera prst="perspectiveHeroicExtremeLeftFacing"/>
              <a:lightRig rig="contrasting" dir="t">
                <a:rot lat="0" lon="0" rev="4500000"/>
              </a:lightRig>
            </a:scene3d>
            <a:sp3d extrusionH="57150" contourW="6350" prstMaterial="metal">
              <a:bevelT w="127000" h="31750" prst="slope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all" dirty="0" smtClean="0">
                <a:ln w="0">
                  <a:solidFill>
                    <a:srgbClr val="FF0000"/>
                  </a:solidFill>
                </a:ln>
                <a:solidFill>
                  <a:srgbClr val="7030A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12700" stA="50000" endPos="50000" dist="5000" dir="5400000" sy="-100000" rotWithShape="0"/>
                </a:effectLst>
              </a:rPr>
              <a:t>TÝM  </a:t>
            </a:r>
            <a:r>
              <a:rPr lang="cs-CZ" sz="7200" cap="all" dirty="0" smtClean="0">
                <a:ln w="0">
                  <a:solidFill>
                    <a:srgbClr val="FF0000"/>
                  </a:solidFill>
                </a:ln>
                <a:solidFill>
                  <a:srgbClr val="7030A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reflection blurRad="12700" stA="50000" endPos="50000" dist="5000" dir="5400000" sy="-100000" rotWithShape="0"/>
                </a:effectLst>
              </a:rPr>
              <a:t>B</a:t>
            </a:r>
            <a:endParaRPr lang="cs-CZ" sz="7200" b="1" cap="all" spc="0" dirty="0">
              <a:ln w="0">
                <a:solidFill>
                  <a:srgbClr val="FF0000"/>
                </a:solidFill>
              </a:ln>
              <a:solidFill>
                <a:srgbClr val="7030A0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484784"/>
            <a:ext cx="648509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>
                <a:solidFill>
                  <a:schemeClr val="accent1"/>
                </a:solidFill>
              </a:rPr>
              <a:t>Připravte se!</a:t>
            </a:r>
            <a:endParaRPr lang="cs-CZ" sz="9600" dirty="0">
              <a:solidFill>
                <a:schemeClr val="accent1"/>
              </a:solidFill>
            </a:endParaRPr>
          </a:p>
        </p:txBody>
      </p:sp>
      <p:sp>
        <p:nvSpPr>
          <p:cNvPr id="8" name="Ovál 7">
            <a:hlinkClick r:id="rId2" action="ppaction://hlinksldjump"/>
          </p:cNvPr>
          <p:cNvSpPr/>
          <p:nvPr/>
        </p:nvSpPr>
        <p:spPr>
          <a:xfrm>
            <a:off x="3707904" y="3573016"/>
            <a:ext cx="2016224" cy="1656184"/>
          </a:xfrm>
          <a:prstGeom prst="ellipse">
            <a:avLst/>
          </a:prstGeom>
          <a:solidFill>
            <a:srgbClr val="FF0000"/>
          </a:solidFill>
          <a:ln w="76200"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Start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91680" y="54868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 každého příkladu vyberte správný výsledek.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340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vislý svitek 5"/>
          <p:cNvSpPr/>
          <p:nvPr/>
        </p:nvSpPr>
        <p:spPr>
          <a:xfrm>
            <a:off x="467544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12+6</a:t>
            </a:r>
            <a:endParaRPr lang="cs-CZ" dirty="0"/>
          </a:p>
        </p:txBody>
      </p:sp>
      <p:sp>
        <p:nvSpPr>
          <p:cNvPr id="7" name="Svislý svitek 6"/>
          <p:cNvSpPr/>
          <p:nvPr/>
        </p:nvSpPr>
        <p:spPr>
          <a:xfrm>
            <a:off x="7092280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13+4</a:t>
            </a:r>
            <a:endParaRPr lang="cs-CZ" dirty="0"/>
          </a:p>
        </p:txBody>
      </p:sp>
      <p:sp>
        <p:nvSpPr>
          <p:cNvPr id="8" name="Svislý svitek 7"/>
          <p:cNvSpPr/>
          <p:nvPr/>
        </p:nvSpPr>
        <p:spPr>
          <a:xfrm>
            <a:off x="467544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18+2</a:t>
            </a:r>
            <a:endParaRPr lang="cs-CZ" dirty="0"/>
          </a:p>
        </p:txBody>
      </p:sp>
      <p:sp>
        <p:nvSpPr>
          <p:cNvPr id="9" name="Svislý svitek 8"/>
          <p:cNvSpPr/>
          <p:nvPr/>
        </p:nvSpPr>
        <p:spPr>
          <a:xfrm>
            <a:off x="7092280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10+9</a:t>
            </a:r>
            <a:endParaRPr lang="cs-CZ" dirty="0"/>
          </a:p>
        </p:txBody>
      </p:sp>
      <p:sp>
        <p:nvSpPr>
          <p:cNvPr id="10" name="Zkosené hrany 9"/>
          <p:cNvSpPr/>
          <p:nvPr/>
        </p:nvSpPr>
        <p:spPr>
          <a:xfrm>
            <a:off x="17951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Zkosené hrany 10"/>
          <p:cNvSpPr/>
          <p:nvPr/>
        </p:nvSpPr>
        <p:spPr>
          <a:xfrm>
            <a:off x="1251360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2" name="Zkosené hrany 11"/>
          <p:cNvSpPr/>
          <p:nvPr/>
        </p:nvSpPr>
        <p:spPr>
          <a:xfrm>
            <a:off x="233975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3" name="Zkosené hrany 12"/>
          <p:cNvSpPr/>
          <p:nvPr/>
        </p:nvSpPr>
        <p:spPr>
          <a:xfrm>
            <a:off x="565912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4" name="Zkosené hrany 13"/>
          <p:cNvSpPr/>
          <p:nvPr/>
        </p:nvSpPr>
        <p:spPr>
          <a:xfrm>
            <a:off x="6730976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5" name="Zkosené hrany 14"/>
          <p:cNvSpPr/>
          <p:nvPr/>
        </p:nvSpPr>
        <p:spPr>
          <a:xfrm>
            <a:off x="781936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6" name="Zkosené hrany 15"/>
          <p:cNvSpPr/>
          <p:nvPr/>
        </p:nvSpPr>
        <p:spPr>
          <a:xfrm>
            <a:off x="17951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1</a:t>
            </a:r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Zkosené hrany 16"/>
          <p:cNvSpPr/>
          <p:nvPr/>
        </p:nvSpPr>
        <p:spPr>
          <a:xfrm>
            <a:off x="1251360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" name="Zkosené hrany 17"/>
          <p:cNvSpPr/>
          <p:nvPr/>
        </p:nvSpPr>
        <p:spPr>
          <a:xfrm>
            <a:off x="233975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9" name="Zkosené hrany 18"/>
          <p:cNvSpPr/>
          <p:nvPr/>
        </p:nvSpPr>
        <p:spPr>
          <a:xfrm>
            <a:off x="565912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0" name="Zkosené hrany 19"/>
          <p:cNvSpPr/>
          <p:nvPr/>
        </p:nvSpPr>
        <p:spPr>
          <a:xfrm>
            <a:off x="6730976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1" name="Zkosené hrany 20"/>
          <p:cNvSpPr/>
          <p:nvPr/>
        </p:nvSpPr>
        <p:spPr>
          <a:xfrm>
            <a:off x="781936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915816" y="332656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Kolo 1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871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467544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10+2</a:t>
            </a:r>
            <a:endParaRPr lang="cs-CZ" dirty="0"/>
          </a:p>
        </p:txBody>
      </p:sp>
      <p:sp>
        <p:nvSpPr>
          <p:cNvPr id="3" name="Svislý svitek 2"/>
          <p:cNvSpPr/>
          <p:nvPr/>
        </p:nvSpPr>
        <p:spPr>
          <a:xfrm>
            <a:off x="7092280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10+4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467544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10+6</a:t>
            </a:r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>
            <a:off x="7092280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10+5</a:t>
            </a:r>
            <a:endParaRPr lang="cs-CZ" dirty="0"/>
          </a:p>
        </p:txBody>
      </p:sp>
      <p:sp>
        <p:nvSpPr>
          <p:cNvPr id="6" name="Zkosené hrany 5"/>
          <p:cNvSpPr/>
          <p:nvPr/>
        </p:nvSpPr>
        <p:spPr>
          <a:xfrm>
            <a:off x="17951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7" name="Zkosené hrany 6"/>
          <p:cNvSpPr/>
          <p:nvPr/>
        </p:nvSpPr>
        <p:spPr>
          <a:xfrm>
            <a:off x="1251360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8" name="Zkosené hrany 7"/>
          <p:cNvSpPr/>
          <p:nvPr/>
        </p:nvSpPr>
        <p:spPr>
          <a:xfrm>
            <a:off x="233975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9" name="Zkosené hrany 8"/>
          <p:cNvSpPr/>
          <p:nvPr/>
        </p:nvSpPr>
        <p:spPr>
          <a:xfrm>
            <a:off x="565912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0" name="Zkosené hrany 9"/>
          <p:cNvSpPr/>
          <p:nvPr/>
        </p:nvSpPr>
        <p:spPr>
          <a:xfrm>
            <a:off x="6730976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1" name="Zkosené hrany 10"/>
          <p:cNvSpPr/>
          <p:nvPr/>
        </p:nvSpPr>
        <p:spPr>
          <a:xfrm>
            <a:off x="781936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2" name="Zkosené hrany 11"/>
          <p:cNvSpPr/>
          <p:nvPr/>
        </p:nvSpPr>
        <p:spPr>
          <a:xfrm>
            <a:off x="17951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3" name="Zkosené hrany 12"/>
          <p:cNvSpPr/>
          <p:nvPr/>
        </p:nvSpPr>
        <p:spPr>
          <a:xfrm>
            <a:off x="1251360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4" name="Zkosené hrany 13"/>
          <p:cNvSpPr/>
          <p:nvPr/>
        </p:nvSpPr>
        <p:spPr>
          <a:xfrm>
            <a:off x="233975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5" name="Zkosené hrany 14"/>
          <p:cNvSpPr/>
          <p:nvPr/>
        </p:nvSpPr>
        <p:spPr>
          <a:xfrm>
            <a:off x="565912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6" name="Zkosené hrany 15"/>
          <p:cNvSpPr/>
          <p:nvPr/>
        </p:nvSpPr>
        <p:spPr>
          <a:xfrm>
            <a:off x="6730976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7" name="Zkosené hrany 16"/>
          <p:cNvSpPr/>
          <p:nvPr/>
        </p:nvSpPr>
        <p:spPr>
          <a:xfrm>
            <a:off x="781936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332656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Kolo 2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687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467544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12+1</a:t>
            </a:r>
            <a:endParaRPr lang="cs-CZ" dirty="0"/>
          </a:p>
        </p:txBody>
      </p:sp>
      <p:sp>
        <p:nvSpPr>
          <p:cNvPr id="3" name="Svislý svitek 2"/>
          <p:cNvSpPr/>
          <p:nvPr/>
        </p:nvSpPr>
        <p:spPr>
          <a:xfrm>
            <a:off x="7092280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18+1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467544" y="3963392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15+4</a:t>
            </a:r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>
            <a:off x="7092280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12+4</a:t>
            </a:r>
            <a:endParaRPr lang="cs-CZ" dirty="0"/>
          </a:p>
        </p:txBody>
      </p:sp>
      <p:sp>
        <p:nvSpPr>
          <p:cNvPr id="6" name="Zkosené hrany 5"/>
          <p:cNvSpPr/>
          <p:nvPr/>
        </p:nvSpPr>
        <p:spPr>
          <a:xfrm>
            <a:off x="17951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7" name="Zkosené hrany 6"/>
          <p:cNvSpPr/>
          <p:nvPr/>
        </p:nvSpPr>
        <p:spPr>
          <a:xfrm>
            <a:off x="1251360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8" name="Zkosené hrany 7"/>
          <p:cNvSpPr/>
          <p:nvPr/>
        </p:nvSpPr>
        <p:spPr>
          <a:xfrm>
            <a:off x="233975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9" name="Zkosené hrany 8"/>
          <p:cNvSpPr/>
          <p:nvPr/>
        </p:nvSpPr>
        <p:spPr>
          <a:xfrm>
            <a:off x="565912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0" name="Zkosené hrany 9"/>
          <p:cNvSpPr/>
          <p:nvPr/>
        </p:nvSpPr>
        <p:spPr>
          <a:xfrm>
            <a:off x="6730976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1" name="Zkosené hrany 10"/>
          <p:cNvSpPr/>
          <p:nvPr/>
        </p:nvSpPr>
        <p:spPr>
          <a:xfrm>
            <a:off x="781936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2" name="Zkosené hrany 11"/>
          <p:cNvSpPr/>
          <p:nvPr/>
        </p:nvSpPr>
        <p:spPr>
          <a:xfrm>
            <a:off x="17951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3" name="Zkosené hrany 12"/>
          <p:cNvSpPr/>
          <p:nvPr/>
        </p:nvSpPr>
        <p:spPr>
          <a:xfrm>
            <a:off x="1251360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4" name="Zkosené hrany 13"/>
          <p:cNvSpPr/>
          <p:nvPr/>
        </p:nvSpPr>
        <p:spPr>
          <a:xfrm>
            <a:off x="233975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5" name="Zkosené hrany 14"/>
          <p:cNvSpPr/>
          <p:nvPr/>
        </p:nvSpPr>
        <p:spPr>
          <a:xfrm>
            <a:off x="565912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6" name="Zkosené hrany 15"/>
          <p:cNvSpPr/>
          <p:nvPr/>
        </p:nvSpPr>
        <p:spPr>
          <a:xfrm>
            <a:off x="6730976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7" name="Zkosené hrany 16"/>
          <p:cNvSpPr/>
          <p:nvPr/>
        </p:nvSpPr>
        <p:spPr>
          <a:xfrm>
            <a:off x="781936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332656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Kolo 3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580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467544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10+4</a:t>
            </a:r>
            <a:endParaRPr lang="cs-CZ" dirty="0"/>
          </a:p>
        </p:txBody>
      </p:sp>
      <p:sp>
        <p:nvSpPr>
          <p:cNvPr id="3" name="Svislý svitek 2"/>
          <p:cNvSpPr/>
          <p:nvPr/>
        </p:nvSpPr>
        <p:spPr>
          <a:xfrm>
            <a:off x="7092280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12+3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467544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19+1</a:t>
            </a:r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>
            <a:off x="7092280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14+4</a:t>
            </a:r>
            <a:endParaRPr lang="cs-CZ" dirty="0"/>
          </a:p>
        </p:txBody>
      </p:sp>
      <p:sp>
        <p:nvSpPr>
          <p:cNvPr id="6" name="Zkosené hrany 5"/>
          <p:cNvSpPr/>
          <p:nvPr/>
        </p:nvSpPr>
        <p:spPr>
          <a:xfrm>
            <a:off x="17951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7" name="Zkosené hrany 6"/>
          <p:cNvSpPr/>
          <p:nvPr/>
        </p:nvSpPr>
        <p:spPr>
          <a:xfrm>
            <a:off x="1251360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8" name="Zkosené hrany 7"/>
          <p:cNvSpPr/>
          <p:nvPr/>
        </p:nvSpPr>
        <p:spPr>
          <a:xfrm>
            <a:off x="233975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9" name="Zkosené hrany 8"/>
          <p:cNvSpPr/>
          <p:nvPr/>
        </p:nvSpPr>
        <p:spPr>
          <a:xfrm>
            <a:off x="565912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0" name="Zkosené hrany 9"/>
          <p:cNvSpPr/>
          <p:nvPr/>
        </p:nvSpPr>
        <p:spPr>
          <a:xfrm>
            <a:off x="6730976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1" name="Zkosené hrany 10"/>
          <p:cNvSpPr/>
          <p:nvPr/>
        </p:nvSpPr>
        <p:spPr>
          <a:xfrm>
            <a:off x="781936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2" name="Zkosené hrany 11"/>
          <p:cNvSpPr/>
          <p:nvPr/>
        </p:nvSpPr>
        <p:spPr>
          <a:xfrm>
            <a:off x="17951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3" name="Zkosené hrany 12"/>
          <p:cNvSpPr/>
          <p:nvPr/>
        </p:nvSpPr>
        <p:spPr>
          <a:xfrm>
            <a:off x="1251360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4" name="Zkosené hrany 13"/>
          <p:cNvSpPr/>
          <p:nvPr/>
        </p:nvSpPr>
        <p:spPr>
          <a:xfrm>
            <a:off x="233975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5" name="Zkosené hrany 14"/>
          <p:cNvSpPr/>
          <p:nvPr/>
        </p:nvSpPr>
        <p:spPr>
          <a:xfrm>
            <a:off x="565912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6" name="Zkosené hrany 15"/>
          <p:cNvSpPr/>
          <p:nvPr/>
        </p:nvSpPr>
        <p:spPr>
          <a:xfrm>
            <a:off x="6730976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7" name="Zkosené hrany 16"/>
          <p:cNvSpPr/>
          <p:nvPr/>
        </p:nvSpPr>
        <p:spPr>
          <a:xfrm>
            <a:off x="781936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332656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Kolo 4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085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svitek 1"/>
          <p:cNvSpPr/>
          <p:nvPr/>
        </p:nvSpPr>
        <p:spPr>
          <a:xfrm>
            <a:off x="467544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12+2</a:t>
            </a:r>
            <a:endParaRPr lang="cs-CZ" dirty="0"/>
          </a:p>
        </p:txBody>
      </p:sp>
      <p:sp>
        <p:nvSpPr>
          <p:cNvPr id="3" name="Svislý svitek 2"/>
          <p:cNvSpPr/>
          <p:nvPr/>
        </p:nvSpPr>
        <p:spPr>
          <a:xfrm>
            <a:off x="7092280" y="548680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11+6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486768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10+8</a:t>
            </a:r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>
            <a:off x="7092280" y="3933056"/>
            <a:ext cx="1656184" cy="1656184"/>
          </a:xfrm>
          <a:prstGeom prst="vertic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15+5</a:t>
            </a:r>
            <a:endParaRPr lang="cs-CZ" dirty="0"/>
          </a:p>
        </p:txBody>
      </p:sp>
      <p:sp>
        <p:nvSpPr>
          <p:cNvPr id="6" name="Zkosené hrany 5"/>
          <p:cNvSpPr/>
          <p:nvPr/>
        </p:nvSpPr>
        <p:spPr>
          <a:xfrm>
            <a:off x="17951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7" name="Zkosené hrany 6"/>
          <p:cNvSpPr/>
          <p:nvPr/>
        </p:nvSpPr>
        <p:spPr>
          <a:xfrm>
            <a:off x="1251360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8" name="Zkosené hrany 7"/>
          <p:cNvSpPr/>
          <p:nvPr/>
        </p:nvSpPr>
        <p:spPr>
          <a:xfrm>
            <a:off x="2339752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9" name="Zkosené hrany 8"/>
          <p:cNvSpPr/>
          <p:nvPr/>
        </p:nvSpPr>
        <p:spPr>
          <a:xfrm>
            <a:off x="565912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0" name="Zkosené hrany 9"/>
          <p:cNvSpPr/>
          <p:nvPr/>
        </p:nvSpPr>
        <p:spPr>
          <a:xfrm>
            <a:off x="6730976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1" name="Zkosené hrany 10"/>
          <p:cNvSpPr/>
          <p:nvPr/>
        </p:nvSpPr>
        <p:spPr>
          <a:xfrm>
            <a:off x="7819368" y="278092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12" name="Zkosené hrany 11"/>
          <p:cNvSpPr/>
          <p:nvPr/>
        </p:nvSpPr>
        <p:spPr>
          <a:xfrm>
            <a:off x="179512" y="5836468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3" name="Zkosené hrany 12"/>
          <p:cNvSpPr/>
          <p:nvPr/>
        </p:nvSpPr>
        <p:spPr>
          <a:xfrm>
            <a:off x="1251360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4" name="Zkosené hrany 13"/>
          <p:cNvSpPr/>
          <p:nvPr/>
        </p:nvSpPr>
        <p:spPr>
          <a:xfrm>
            <a:off x="2339752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5" name="Zkosené hrany 14"/>
          <p:cNvSpPr/>
          <p:nvPr/>
        </p:nvSpPr>
        <p:spPr>
          <a:xfrm>
            <a:off x="565912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6" name="Zkosené hrany 15"/>
          <p:cNvSpPr/>
          <p:nvPr/>
        </p:nvSpPr>
        <p:spPr>
          <a:xfrm>
            <a:off x="6730976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7" name="Zkosené hrany 16"/>
          <p:cNvSpPr/>
          <p:nvPr/>
        </p:nvSpPr>
        <p:spPr>
          <a:xfrm>
            <a:off x="7819368" y="5805264"/>
            <a:ext cx="1008112" cy="720080"/>
          </a:xfrm>
          <a:prstGeom prst="bevel">
            <a:avLst>
              <a:gd name="adj" fmla="val 24846"/>
            </a:avLst>
          </a:prstGeom>
          <a:solidFill>
            <a:srgbClr val="92D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344850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Kolo 5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151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1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196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Sčítání do 20 bez přechodu  přes 10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do 20</dc:title>
  <dc:creator>DOMA</dc:creator>
  <cp:lastModifiedBy>jitka</cp:lastModifiedBy>
  <cp:revision>17</cp:revision>
  <dcterms:created xsi:type="dcterms:W3CDTF">2012-07-14T09:51:31Z</dcterms:created>
  <dcterms:modified xsi:type="dcterms:W3CDTF">2013-05-18T10:27:41Z</dcterms:modified>
</cp:coreProperties>
</file>