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67" r:id="rId3"/>
    <p:sldId id="256" r:id="rId4"/>
    <p:sldId id="257" r:id="rId5"/>
    <p:sldId id="260" r:id="rId6"/>
    <p:sldId id="258" r:id="rId7"/>
    <p:sldId id="263" r:id="rId8"/>
    <p:sldId id="264" r:id="rId9"/>
    <p:sldId id="259" r:id="rId10"/>
    <p:sldId id="265" r:id="rId11"/>
    <p:sldId id="261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0613" y="990600"/>
            <a:ext cx="6345302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0613" y="4267200"/>
            <a:ext cx="6345302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Klepnutím lze upravit styl předlohy podnadpisů.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DD96-35ED-434F-BD16-CB75E9650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3" y="2057401"/>
            <a:ext cx="6345303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3" y="4876800"/>
            <a:ext cx="6345303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0612" y="1676400"/>
            <a:ext cx="3525930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2738" y="1676401"/>
            <a:ext cx="3525930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526775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70612" y="2516458"/>
            <a:ext cx="3526775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676400"/>
            <a:ext cx="3528363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516458"/>
            <a:ext cx="3528363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12" y="685800"/>
            <a:ext cx="4630356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142107" y="0"/>
            <a:ext cx="4458862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5916" y="381000"/>
            <a:ext cx="1429121" cy="5791200"/>
          </a:xfrm>
        </p:spPr>
        <p:txBody>
          <a:bodyPr vert="eaVert"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70613" y="381000"/>
            <a:ext cx="6230973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27624" y="0"/>
            <a:ext cx="8516377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noProof="0" dirty="0" smtClean="0"/>
              <a:t>Kliknutím lze upravit styl.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7202776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954085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BA865496-020D-4589-BE0A-D204E1C03D2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03999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1D652BE2-8F15-4713-98A3-2D7C5845B2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2aj0zhXlLA" TargetMode="External"/><Relationship Id="rId2" Type="http://schemas.openxmlformats.org/officeDocument/2006/relationships/hyperlink" Target="http://www.youtube.com/watch?v=teJfuKdzbO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fX8bca6pIaA" TargetMode="External"/><Relationship Id="rId4" Type="http://schemas.openxmlformats.org/officeDocument/2006/relationships/hyperlink" Target="http://www.youtube.com/watch?v=3mJ4dpNal_k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hudebniny.tymos.cz/index.php?main_page=product_info&amp;products_id=1568" TargetMode="External"/><Relationship Id="rId3" Type="http://schemas.openxmlformats.org/officeDocument/2006/relationships/hyperlink" Target="http://www.zusbreznice.cz/odkazy-zajimavosti-hudebni-nastroje-trubka.cz" TargetMode="External"/><Relationship Id="rId7" Type="http://schemas.openxmlformats.org/officeDocument/2006/relationships/hyperlink" Target="http://www.audioworks.cz/-3-4/748-thomann-kontrabas-k1-velikost-3-4.html" TargetMode="External"/><Relationship Id="rId2" Type="http://schemas.openxmlformats.org/officeDocument/2006/relationships/hyperlink" Target="http://www.geocaching.com/seek/cache_details.aspx?guid=e73db4d1-0f27-416e-9a19-6a755a37e95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-hudebniny.cz/Amati/" TargetMode="External"/><Relationship Id="rId5" Type="http://schemas.openxmlformats.org/officeDocument/2006/relationships/hyperlink" Target="http://www.zusbreznice.cz/odkazy-zajimavosti-hudebni-nastroje-bici.cz" TargetMode="External"/><Relationship Id="rId10" Type="http://schemas.openxmlformats.org/officeDocument/2006/relationships/hyperlink" Target="http://www.flyinhomecharts.com/BENNY-GOODMAN.html" TargetMode="External"/><Relationship Id="rId4" Type="http://schemas.openxmlformats.org/officeDocument/2006/relationships/hyperlink" Target="http://www.tuba.cz/teraweb/eshop/1-Uvod/203-4-Sopran-saxofony" TargetMode="External"/><Relationship Id="rId9" Type="http://schemas.openxmlformats.org/officeDocument/2006/relationships/hyperlink" Target="http://www.kalendarakci.atlasceska.cz/jakub-safr-quartet-na-zamku-stranov-jizerni-vtelno-311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19/06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30.léta ve světové populární hudbě</a:t>
            </a:r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</a:t>
            </a:r>
            <a:r>
              <a:rPr lang="cs-CZ" dirty="0" smtClean="0"/>
              <a:t>Mgr. Bc. </a:t>
            </a:r>
            <a:r>
              <a:rPr lang="cs-CZ" dirty="0" err="1" smtClean="0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5841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04664"/>
            <a:ext cx="7345804" cy="5767536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19/06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hudba </a:t>
            </a:r>
            <a:r>
              <a:rPr lang="cs-CZ" dirty="0" smtClean="0"/>
              <a:t>světová – 30.léta </a:t>
            </a:r>
          </a:p>
          <a:p>
            <a:pPr>
              <a:lnSpc>
                <a:spcPct val="100000"/>
              </a:lnSpc>
            </a:pPr>
            <a:r>
              <a:rPr lang="cs-CZ" b="1" dirty="0" smtClean="0"/>
              <a:t>Předpokládané </a:t>
            </a:r>
            <a:r>
              <a:rPr lang="cs-CZ" b="1" dirty="0"/>
              <a:t>cíle vedoucí ke klíčovým kompetencím: </a:t>
            </a:r>
            <a:r>
              <a:rPr lang="cs-CZ" dirty="0"/>
              <a:t>charakterizuje vývoj populární hudby ve </a:t>
            </a:r>
            <a:r>
              <a:rPr lang="cs-CZ" dirty="0" smtClean="0"/>
              <a:t>300.letech </a:t>
            </a:r>
            <a:r>
              <a:rPr lang="cs-CZ" dirty="0"/>
              <a:t>20.století, zařazuje </a:t>
            </a:r>
            <a:r>
              <a:rPr lang="cs-CZ" dirty="0" smtClean="0"/>
              <a:t>poznatky </a:t>
            </a:r>
            <a:r>
              <a:rPr lang="cs-CZ" dirty="0"/>
              <a:t>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891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0612" y="1340768"/>
            <a:ext cx="7201787" cy="3168352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30.léta ve světové populární hudbě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0345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3837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7202776" cy="4495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přelomu 20.a 30. let se objevila hospodářská krize, která se samozřejmě promítla i do hudby - způsobila útlum 	   v hudebním podnikání</a:t>
            </a:r>
          </a:p>
          <a:p>
            <a:r>
              <a:rPr lang="cs-CZ" sz="2800" dirty="0" smtClean="0"/>
              <a:t>Rozhlas byl stále úspěšnější – do konce 30. let bylo prodáno 30 miliónů přijímačů</a:t>
            </a:r>
          </a:p>
          <a:p>
            <a:r>
              <a:rPr lang="cs-CZ" sz="2800" dirty="0" smtClean="0"/>
              <a:t>Populární hudba zabírala ve vysílání 75%</a:t>
            </a:r>
          </a:p>
        </p:txBody>
      </p:sp>
      <p:pic>
        <p:nvPicPr>
          <p:cNvPr id="1026" name="Picture 2" descr="D:\Moje DUMy\Dejiny popularni hudby\obrázky\30\oldradi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005064"/>
            <a:ext cx="3731144" cy="24208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713777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80728"/>
            <a:ext cx="7489820" cy="51914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Začínají se objevovat první hitparády a žebříčky oblíbenosti</a:t>
            </a:r>
          </a:p>
          <a:p>
            <a:r>
              <a:rPr lang="cs-CZ" sz="3200" dirty="0" smtClean="0"/>
              <a:t>V roce 1937 vzniká pojem DISJOCKEY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Období krize již není nakloněno tradičnímu hýřivému, nespoutanému jazzu</a:t>
            </a:r>
          </a:p>
          <a:p>
            <a:endParaRPr lang="cs-CZ" sz="3200" dirty="0" smtClean="0"/>
          </a:p>
          <a:p>
            <a:r>
              <a:rPr lang="cs-CZ" sz="3200" dirty="0" smtClean="0"/>
              <a:t>Ke slovu přichází ve 30. letech swing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82145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Swing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= hudba k tanci i k poslechu</a:t>
            </a:r>
          </a:p>
          <a:p>
            <a:r>
              <a:rPr lang="cs-CZ" sz="2800" dirty="0" smtClean="0"/>
              <a:t>Přechod od tradičního jazzu k modernímu</a:t>
            </a:r>
          </a:p>
          <a:p>
            <a:r>
              <a:rPr lang="cs-CZ" sz="2800" dirty="0" smtClean="0"/>
              <a:t>Uhlazená a optimistická hudba</a:t>
            </a:r>
          </a:p>
          <a:p>
            <a:r>
              <a:rPr lang="cs-CZ" sz="2800" dirty="0" smtClean="0"/>
              <a:t>Swing je většinou hrán velkým orchestrem tzv. BIG BANDEM ve složení: saxofony, trubky, pozouny, klavír, bicí, kontrabasy, kytary</a:t>
            </a:r>
          </a:p>
          <a:p>
            <a:r>
              <a:rPr lang="cs-CZ" sz="2800" dirty="0" smtClean="0"/>
              <a:t>Ve swingových orchestrech již hráli vedle bělochů černoši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115676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Moje DUMy\Dejiny popularni hudby\obrázky\30\asl6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764704"/>
            <a:ext cx="4176463" cy="1298286"/>
          </a:xfrm>
          <a:prstGeom prst="rect">
            <a:avLst/>
          </a:prstGeom>
          <a:noFill/>
        </p:spPr>
      </p:pic>
      <p:pic>
        <p:nvPicPr>
          <p:cNvPr id="2051" name="Picture 3" descr="D:\Moje DUMy\Dejiny popularni hudby\obrázky\30\redakcniFoto_106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057978"/>
            <a:ext cx="4104456" cy="1598528"/>
          </a:xfrm>
          <a:prstGeom prst="rect">
            <a:avLst/>
          </a:prstGeom>
          <a:noFill/>
        </p:spPr>
      </p:pic>
      <p:pic>
        <p:nvPicPr>
          <p:cNvPr id="2052" name="Picture 4" descr="D:\Moje DUMy\Dejiny popularni hudby\obrázky\30\spanel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7" y="4437112"/>
            <a:ext cx="3168351" cy="2014817"/>
          </a:xfrm>
          <a:prstGeom prst="rect">
            <a:avLst/>
          </a:prstGeom>
          <a:noFill/>
        </p:spPr>
      </p:pic>
      <p:pic>
        <p:nvPicPr>
          <p:cNvPr id="2053" name="Picture 5" descr="D:\Moje DUMy\Dejiny popularni hudby\obrázky\30\thomann-kontrabas-k1-velikost-3-4.jpg"/>
          <p:cNvPicPr>
            <a:picLocks noChangeAspect="1" noChangeArrowheads="1"/>
          </p:cNvPicPr>
          <p:nvPr/>
        </p:nvPicPr>
        <p:blipFill>
          <a:blip r:embed="rId5" cstate="print"/>
          <a:srcRect l="32682" t="13054" r="30779" b="15127"/>
          <a:stretch>
            <a:fillRect/>
          </a:stretch>
        </p:blipFill>
        <p:spPr bwMode="auto">
          <a:xfrm>
            <a:off x="6588224" y="548680"/>
            <a:ext cx="2088232" cy="4104456"/>
          </a:xfrm>
          <a:prstGeom prst="rect">
            <a:avLst/>
          </a:prstGeom>
          <a:noFill/>
        </p:spPr>
      </p:pic>
      <p:pic>
        <p:nvPicPr>
          <p:cNvPr id="2054" name="Picture 6" descr="D:\Moje DUMy\Dejiny popularni hudby\obrázky\20\_vyrn_33057s010906_1_roybens_ss1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548680"/>
            <a:ext cx="1545623" cy="3885778"/>
          </a:xfrm>
          <a:prstGeom prst="rect">
            <a:avLst/>
          </a:prstGeom>
          <a:noFill/>
        </p:spPr>
      </p:pic>
      <p:pic>
        <p:nvPicPr>
          <p:cNvPr id="2055" name="Picture 7" descr="D:\Moje DUMy\Dejiny popularni hudby\obrázky\20\redakcniFoto_111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3356992"/>
            <a:ext cx="4104456" cy="311117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D:\Moje DUMy\Dejiny popularni hudby\obrázky\30\v12688_jakub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966" y="1052736"/>
            <a:ext cx="8014490" cy="482800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568952" cy="5983560"/>
          </a:xfrm>
        </p:spPr>
        <p:txBody>
          <a:bodyPr>
            <a:noAutofit/>
          </a:bodyPr>
          <a:lstStyle/>
          <a:p>
            <a:r>
              <a:rPr lang="cs-CZ" sz="3200" dirty="0" smtClean="0"/>
              <a:t>Swing zvyšoval technické nároky na hráče           v orchestru – nemohl jej hrát každý</a:t>
            </a:r>
          </a:p>
          <a:p>
            <a:endParaRPr lang="cs-CZ" sz="3200" dirty="0" smtClean="0"/>
          </a:p>
          <a:p>
            <a:r>
              <a:rPr lang="cs-CZ" sz="3200" dirty="0" smtClean="0"/>
              <a:t>Díky velkému obsazení swingových orchestrů vzrostla i hladina zvuku, což našlo oblibu u mladé generace</a:t>
            </a:r>
          </a:p>
          <a:p>
            <a:endParaRPr lang="cs-CZ" sz="3200" dirty="0"/>
          </a:p>
          <a:p>
            <a:r>
              <a:rPr lang="cs-CZ" sz="3200" dirty="0" smtClean="0"/>
              <a:t>Oblíbeným swingovým tancem byl jive</a:t>
            </a:r>
          </a:p>
          <a:p>
            <a:endParaRPr lang="cs-CZ" sz="3200" dirty="0" smtClean="0"/>
          </a:p>
          <a:p>
            <a:r>
              <a:rPr lang="cs-CZ" sz="3200" dirty="0" smtClean="0"/>
              <a:t>Mezi dva nejznámější swingové orchestry patří orchestr </a:t>
            </a:r>
            <a:r>
              <a:rPr lang="cs-CZ" sz="3200" dirty="0" err="1" smtClean="0"/>
              <a:t>Bennyho</a:t>
            </a:r>
            <a:r>
              <a:rPr lang="cs-CZ" sz="3200" dirty="0" smtClean="0"/>
              <a:t> </a:t>
            </a:r>
            <a:r>
              <a:rPr lang="cs-CZ" sz="3200" dirty="0" err="1" smtClean="0"/>
              <a:t>Goodmana</a:t>
            </a:r>
            <a:r>
              <a:rPr lang="cs-CZ" sz="3200" dirty="0" smtClean="0"/>
              <a:t> a </a:t>
            </a:r>
            <a:r>
              <a:rPr lang="cs-CZ" sz="3200" dirty="0" err="1" smtClean="0"/>
              <a:t>Glenna</a:t>
            </a:r>
            <a:r>
              <a:rPr lang="cs-CZ" sz="3200" dirty="0" smtClean="0"/>
              <a:t> Millera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83422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30\20080430_benny_goodman_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239000" cy="5511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16016" y="6021288"/>
            <a:ext cx="3266792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dirty="0" smtClean="0"/>
              <a:t>orchestr </a:t>
            </a:r>
            <a:r>
              <a:rPr lang="cs-CZ" dirty="0" err="1" smtClean="0"/>
              <a:t>Bennyho</a:t>
            </a:r>
            <a:r>
              <a:rPr lang="cs-CZ" dirty="0" smtClean="0"/>
              <a:t> </a:t>
            </a:r>
            <a:r>
              <a:rPr lang="cs-CZ" dirty="0" err="1" smtClean="0"/>
              <a:t>Goodmana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www.youtube.com/watch?v=teJfuKdzbOo</a:t>
            </a:r>
            <a:r>
              <a:rPr lang="cs-CZ" dirty="0" smtClean="0"/>
              <a:t> (</a:t>
            </a:r>
            <a:r>
              <a:rPr lang="cs-CZ" dirty="0" err="1" smtClean="0"/>
              <a:t>Glenn</a:t>
            </a:r>
            <a:r>
              <a:rPr lang="cs-CZ" dirty="0" smtClean="0"/>
              <a:t> Miller: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mood</a:t>
            </a:r>
            <a:r>
              <a:rPr lang="cs-CZ" dirty="0" smtClean="0"/>
              <a:t>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www.youtube.com/watch?v=V2aj0zhXlLA</a:t>
            </a:r>
            <a:r>
              <a:rPr lang="cs-CZ" dirty="0" smtClean="0"/>
              <a:t> (</a:t>
            </a:r>
            <a:r>
              <a:rPr lang="cs-CZ" dirty="0" err="1" smtClean="0"/>
              <a:t>Glenn</a:t>
            </a:r>
            <a:r>
              <a:rPr lang="cs-CZ" dirty="0" smtClean="0"/>
              <a:t> Miller: </a:t>
            </a:r>
            <a:r>
              <a:rPr lang="cs-CZ" dirty="0" err="1" smtClean="0"/>
              <a:t>Chattanooga</a:t>
            </a:r>
            <a:r>
              <a:rPr lang="cs-CZ" dirty="0" smtClean="0"/>
              <a:t> </a:t>
            </a:r>
            <a:r>
              <a:rPr lang="cs-CZ" dirty="0" err="1"/>
              <a:t>Choo</a:t>
            </a:r>
            <a:r>
              <a:rPr lang="cs-CZ" dirty="0"/>
              <a:t> </a:t>
            </a:r>
            <a:r>
              <a:rPr lang="cs-CZ" dirty="0" err="1" smtClean="0"/>
              <a:t>Choo</a:t>
            </a:r>
            <a:r>
              <a:rPr lang="cs-CZ" dirty="0" smtClean="0"/>
              <a:t>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www.youtube.com/watch?v=3mJ4dpNal_k</a:t>
            </a:r>
            <a:r>
              <a:rPr lang="cs-CZ" dirty="0" smtClean="0"/>
              <a:t> (</a:t>
            </a:r>
            <a:r>
              <a:rPr lang="cs-CZ" dirty="0" err="1"/>
              <a:t>Benny</a:t>
            </a:r>
            <a:r>
              <a:rPr lang="cs-CZ" dirty="0"/>
              <a:t> </a:t>
            </a:r>
            <a:r>
              <a:rPr lang="cs-CZ" dirty="0" err="1" smtClean="0"/>
              <a:t>Goodman</a:t>
            </a:r>
            <a:r>
              <a:rPr lang="cs-CZ" dirty="0" smtClean="0"/>
              <a:t>: </a:t>
            </a:r>
            <a:r>
              <a:rPr lang="cs-CZ" dirty="0" err="1" smtClean="0"/>
              <a:t>Sing</a:t>
            </a:r>
            <a:r>
              <a:rPr lang="cs-CZ" dirty="0" smtClean="0"/>
              <a:t>, </a:t>
            </a:r>
            <a:r>
              <a:rPr lang="cs-CZ" dirty="0" err="1" smtClean="0"/>
              <a:t>sing</a:t>
            </a:r>
            <a:r>
              <a:rPr lang="cs-CZ" dirty="0" smtClean="0"/>
              <a:t>, </a:t>
            </a:r>
            <a:r>
              <a:rPr lang="cs-CZ" dirty="0" err="1" smtClean="0"/>
              <a:t>sing</a:t>
            </a:r>
            <a:r>
              <a:rPr lang="cs-CZ" dirty="0" smtClean="0"/>
              <a:t>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www.youtube.com/watch?v=fX8bca6pIaA</a:t>
            </a:r>
            <a:r>
              <a:rPr lang="cs-CZ" dirty="0" smtClean="0"/>
              <a:t> (</a:t>
            </a:r>
            <a:r>
              <a:rPr lang="cs-CZ" dirty="0" err="1"/>
              <a:t>Benny</a:t>
            </a:r>
            <a:r>
              <a:rPr lang="cs-CZ" dirty="0"/>
              <a:t> </a:t>
            </a:r>
            <a:r>
              <a:rPr lang="cs-CZ" dirty="0" err="1"/>
              <a:t>Goodman</a:t>
            </a:r>
            <a:r>
              <a:rPr lang="cs-CZ" dirty="0"/>
              <a:t>: </a:t>
            </a:r>
            <a:r>
              <a:rPr lang="cs-CZ" dirty="0" err="1" smtClean="0"/>
              <a:t>Roll</a:t>
            </a:r>
            <a:r>
              <a:rPr lang="cs-CZ" dirty="0" smtClean="0"/>
              <a:t> </a:t>
            </a:r>
            <a:r>
              <a:rPr lang="cs-CZ" dirty="0" err="1" smtClean="0"/>
              <a:t>em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4363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Internetové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u="sng" dirty="0" smtClean="0">
                <a:hlinkClick r:id="rId2"/>
              </a:rPr>
              <a:t>http://www.</a:t>
            </a:r>
            <a:r>
              <a:rPr lang="cs-CZ" sz="1600" u="sng" dirty="0" err="1" smtClean="0">
                <a:hlinkClick r:id="rId2"/>
              </a:rPr>
              <a:t>geocaching.com</a:t>
            </a:r>
            <a:r>
              <a:rPr lang="cs-CZ" sz="1600" u="sng" dirty="0" smtClean="0">
                <a:hlinkClick r:id="rId2"/>
              </a:rPr>
              <a:t>/</a:t>
            </a:r>
            <a:r>
              <a:rPr lang="cs-CZ" sz="1600" u="sng" dirty="0" err="1" smtClean="0">
                <a:hlinkClick r:id="rId2"/>
              </a:rPr>
              <a:t>seek</a:t>
            </a:r>
            <a:r>
              <a:rPr lang="cs-CZ" sz="1600" u="sng" dirty="0" smtClean="0">
                <a:hlinkClick r:id="rId2"/>
              </a:rPr>
              <a:t>/</a:t>
            </a:r>
            <a:r>
              <a:rPr lang="cs-CZ" sz="1600" u="sng" dirty="0" err="1" smtClean="0">
                <a:hlinkClick r:id="rId2"/>
              </a:rPr>
              <a:t>cache</a:t>
            </a:r>
            <a:r>
              <a:rPr lang="cs-CZ" sz="1600" u="sng" dirty="0" smtClean="0">
                <a:hlinkClick r:id="rId2"/>
              </a:rPr>
              <a:t>_</a:t>
            </a:r>
            <a:r>
              <a:rPr lang="cs-CZ" sz="1600" u="sng" dirty="0" err="1" smtClean="0">
                <a:hlinkClick r:id="rId2"/>
              </a:rPr>
              <a:t>details.aspx</a:t>
            </a:r>
            <a:r>
              <a:rPr lang="cs-CZ" sz="1600" u="sng" dirty="0" smtClean="0">
                <a:hlinkClick r:id="rId2"/>
              </a:rPr>
              <a:t>?</a:t>
            </a:r>
            <a:r>
              <a:rPr lang="cs-CZ" sz="1600" u="sng" dirty="0" err="1" smtClean="0">
                <a:hlinkClick r:id="rId2"/>
              </a:rPr>
              <a:t>guid</a:t>
            </a:r>
            <a:r>
              <a:rPr lang="cs-CZ" sz="1600" u="sng" dirty="0" smtClean="0">
                <a:hlinkClick r:id="rId2"/>
              </a:rPr>
              <a:t>=e73db4d1-0f27-416e-9a19-6a755a37e95b</a:t>
            </a:r>
            <a:endParaRPr lang="cs-CZ" sz="1600" dirty="0" smtClean="0"/>
          </a:p>
          <a:p>
            <a:r>
              <a:rPr lang="cs-CZ" sz="1600" u="sng" dirty="0" smtClean="0">
                <a:hlinkClick r:id="rId3"/>
              </a:rPr>
              <a:t>http://www.</a:t>
            </a:r>
            <a:r>
              <a:rPr lang="cs-CZ" sz="1600" u="sng" dirty="0" err="1" smtClean="0">
                <a:hlinkClick r:id="rId3"/>
              </a:rPr>
              <a:t>zusbreznice.cz</a:t>
            </a:r>
            <a:r>
              <a:rPr lang="cs-CZ" sz="1600" u="sng" dirty="0" smtClean="0">
                <a:hlinkClick r:id="rId3"/>
              </a:rPr>
              <a:t>/odkazy-</a:t>
            </a:r>
            <a:r>
              <a:rPr lang="cs-CZ" sz="1600" u="sng" dirty="0" err="1" smtClean="0">
                <a:hlinkClick r:id="rId3"/>
              </a:rPr>
              <a:t>zajimavosti</a:t>
            </a:r>
            <a:r>
              <a:rPr lang="cs-CZ" sz="1600" u="sng" dirty="0" smtClean="0">
                <a:hlinkClick r:id="rId3"/>
              </a:rPr>
              <a:t>-</a:t>
            </a:r>
            <a:r>
              <a:rPr lang="cs-CZ" sz="1600" u="sng" dirty="0" err="1" smtClean="0">
                <a:hlinkClick r:id="rId3"/>
              </a:rPr>
              <a:t>hudebni</a:t>
            </a:r>
            <a:r>
              <a:rPr lang="cs-CZ" sz="1600" u="sng" dirty="0" smtClean="0">
                <a:hlinkClick r:id="rId3"/>
              </a:rPr>
              <a:t>-</a:t>
            </a:r>
            <a:r>
              <a:rPr lang="cs-CZ" sz="1600" u="sng" dirty="0" err="1" smtClean="0">
                <a:hlinkClick r:id="rId3"/>
              </a:rPr>
              <a:t>nastroje</a:t>
            </a:r>
            <a:r>
              <a:rPr lang="cs-CZ" sz="1600" u="sng" dirty="0" smtClean="0">
                <a:hlinkClick r:id="rId3"/>
              </a:rPr>
              <a:t>-trubka.</a:t>
            </a:r>
            <a:r>
              <a:rPr lang="cs-CZ" sz="1600" u="sng" dirty="0" err="1" smtClean="0">
                <a:hlinkClick r:id="rId3"/>
              </a:rPr>
              <a:t>cz</a:t>
            </a:r>
            <a:endParaRPr lang="cs-CZ" sz="1600" u="sng" dirty="0" smtClean="0"/>
          </a:p>
          <a:p>
            <a:r>
              <a:rPr lang="cs-CZ" sz="1600" u="sng" dirty="0" smtClean="0">
                <a:hlinkClick r:id="rId4"/>
              </a:rPr>
              <a:t>http://www.tuba.</a:t>
            </a:r>
            <a:r>
              <a:rPr lang="cs-CZ" sz="1600" u="sng" dirty="0" err="1" smtClean="0">
                <a:hlinkClick r:id="rId4"/>
              </a:rPr>
              <a:t>cz</a:t>
            </a:r>
            <a:r>
              <a:rPr lang="cs-CZ" sz="1600" u="sng" dirty="0" smtClean="0">
                <a:hlinkClick r:id="rId4"/>
              </a:rPr>
              <a:t>/</a:t>
            </a:r>
            <a:r>
              <a:rPr lang="cs-CZ" sz="1600" u="sng" dirty="0" err="1" smtClean="0">
                <a:hlinkClick r:id="rId4"/>
              </a:rPr>
              <a:t>teraweb</a:t>
            </a:r>
            <a:r>
              <a:rPr lang="cs-CZ" sz="1600" u="sng" dirty="0" smtClean="0">
                <a:hlinkClick r:id="rId4"/>
              </a:rPr>
              <a:t>/</a:t>
            </a:r>
            <a:r>
              <a:rPr lang="cs-CZ" sz="1600" u="sng" dirty="0" err="1" smtClean="0">
                <a:hlinkClick r:id="rId4"/>
              </a:rPr>
              <a:t>eshop</a:t>
            </a:r>
            <a:r>
              <a:rPr lang="cs-CZ" sz="1600" u="sng" dirty="0" smtClean="0">
                <a:hlinkClick r:id="rId4"/>
              </a:rPr>
              <a:t>/1-</a:t>
            </a:r>
            <a:r>
              <a:rPr lang="cs-CZ" sz="1600" u="sng" dirty="0" err="1" smtClean="0">
                <a:hlinkClick r:id="rId4"/>
              </a:rPr>
              <a:t>Uvod</a:t>
            </a:r>
            <a:r>
              <a:rPr lang="cs-CZ" sz="1600" u="sng" dirty="0" smtClean="0">
                <a:hlinkClick r:id="rId4"/>
              </a:rPr>
              <a:t>/203-4-</a:t>
            </a:r>
            <a:r>
              <a:rPr lang="cs-CZ" sz="1600" u="sng" dirty="0" err="1" smtClean="0">
                <a:hlinkClick r:id="rId4"/>
              </a:rPr>
              <a:t>Sopran</a:t>
            </a:r>
            <a:r>
              <a:rPr lang="cs-CZ" sz="1600" u="sng" dirty="0" smtClean="0">
                <a:hlinkClick r:id="rId4"/>
              </a:rPr>
              <a:t>-saxofony</a:t>
            </a:r>
            <a:endParaRPr lang="cs-CZ" sz="1600" dirty="0" smtClean="0"/>
          </a:p>
          <a:p>
            <a:r>
              <a:rPr lang="cs-CZ" sz="1600" u="sng" dirty="0" smtClean="0">
                <a:hlinkClick r:id="rId5"/>
              </a:rPr>
              <a:t>http://www.</a:t>
            </a:r>
            <a:r>
              <a:rPr lang="cs-CZ" sz="1600" u="sng" dirty="0" err="1" smtClean="0">
                <a:hlinkClick r:id="rId5"/>
              </a:rPr>
              <a:t>zusbreznice.cz</a:t>
            </a:r>
            <a:r>
              <a:rPr lang="cs-CZ" sz="1600" u="sng" dirty="0" smtClean="0">
                <a:hlinkClick r:id="rId5"/>
              </a:rPr>
              <a:t>/odkazy-</a:t>
            </a:r>
            <a:r>
              <a:rPr lang="cs-CZ" sz="1600" u="sng" dirty="0" err="1" smtClean="0">
                <a:hlinkClick r:id="rId5"/>
              </a:rPr>
              <a:t>zajimavosti</a:t>
            </a:r>
            <a:r>
              <a:rPr lang="cs-CZ" sz="1600" u="sng" dirty="0" smtClean="0">
                <a:hlinkClick r:id="rId5"/>
              </a:rPr>
              <a:t>-</a:t>
            </a:r>
            <a:r>
              <a:rPr lang="cs-CZ" sz="1600" u="sng" dirty="0" err="1" smtClean="0">
                <a:hlinkClick r:id="rId5"/>
              </a:rPr>
              <a:t>hudebni</a:t>
            </a:r>
            <a:r>
              <a:rPr lang="cs-CZ" sz="1600" u="sng" dirty="0" smtClean="0">
                <a:hlinkClick r:id="rId5"/>
              </a:rPr>
              <a:t>-</a:t>
            </a:r>
            <a:r>
              <a:rPr lang="cs-CZ" sz="1600" u="sng" dirty="0" err="1" smtClean="0">
                <a:hlinkClick r:id="rId5"/>
              </a:rPr>
              <a:t>nastroje</a:t>
            </a:r>
            <a:r>
              <a:rPr lang="cs-CZ" sz="1600" u="sng" dirty="0" smtClean="0">
                <a:hlinkClick r:id="rId5"/>
              </a:rPr>
              <a:t>-</a:t>
            </a:r>
            <a:r>
              <a:rPr lang="cs-CZ" sz="1600" u="sng" dirty="0" err="1" smtClean="0">
                <a:hlinkClick r:id="rId5"/>
              </a:rPr>
              <a:t>bici.cz</a:t>
            </a:r>
            <a:endParaRPr lang="cs-CZ" sz="1600" dirty="0" smtClean="0"/>
          </a:p>
          <a:p>
            <a:r>
              <a:rPr lang="cs-CZ" sz="1600" u="sng" dirty="0" smtClean="0">
                <a:hlinkClick r:id="rId6"/>
              </a:rPr>
              <a:t>http://www.e-hudebniny.</a:t>
            </a:r>
            <a:r>
              <a:rPr lang="cs-CZ" sz="1600" u="sng" dirty="0" err="1" smtClean="0">
                <a:hlinkClick r:id="rId6"/>
              </a:rPr>
              <a:t>cz</a:t>
            </a:r>
            <a:r>
              <a:rPr lang="cs-CZ" sz="1600" u="sng" dirty="0" smtClean="0">
                <a:hlinkClick r:id="rId6"/>
              </a:rPr>
              <a:t>/</a:t>
            </a:r>
            <a:r>
              <a:rPr lang="cs-CZ" sz="1600" u="sng" dirty="0" err="1" smtClean="0">
                <a:hlinkClick r:id="rId6"/>
              </a:rPr>
              <a:t>Amati</a:t>
            </a:r>
            <a:r>
              <a:rPr lang="cs-CZ" sz="1600" u="sng" dirty="0" smtClean="0">
                <a:hlinkClick r:id="rId6"/>
              </a:rPr>
              <a:t>/</a:t>
            </a:r>
            <a:endParaRPr lang="cs-CZ" sz="1600" dirty="0" smtClean="0"/>
          </a:p>
          <a:p>
            <a:r>
              <a:rPr lang="cs-CZ" sz="1600" u="sng" dirty="0" smtClean="0">
                <a:hlinkClick r:id="rId7"/>
              </a:rPr>
              <a:t>http://www.</a:t>
            </a:r>
            <a:r>
              <a:rPr lang="cs-CZ" sz="1600" u="sng" dirty="0" err="1" smtClean="0">
                <a:hlinkClick r:id="rId7"/>
              </a:rPr>
              <a:t>audioworks.cz</a:t>
            </a:r>
            <a:r>
              <a:rPr lang="cs-CZ" sz="1600" u="sng" dirty="0" smtClean="0">
                <a:hlinkClick r:id="rId7"/>
              </a:rPr>
              <a:t>/-3-4/748-</a:t>
            </a:r>
            <a:r>
              <a:rPr lang="cs-CZ" sz="1600" u="sng" dirty="0" err="1" smtClean="0">
                <a:hlinkClick r:id="rId7"/>
              </a:rPr>
              <a:t>thomann</a:t>
            </a:r>
            <a:r>
              <a:rPr lang="cs-CZ" sz="1600" u="sng" dirty="0" smtClean="0">
                <a:hlinkClick r:id="rId7"/>
              </a:rPr>
              <a:t>-kontrabas-k1-velikost-3-4.html</a:t>
            </a:r>
            <a:endParaRPr lang="cs-CZ" sz="1600" dirty="0" smtClean="0"/>
          </a:p>
          <a:p>
            <a:r>
              <a:rPr lang="cs-CZ" sz="1600" u="sng" dirty="0" smtClean="0">
                <a:hlinkClick r:id="rId8"/>
              </a:rPr>
              <a:t>http://hudebniny.</a:t>
            </a:r>
            <a:r>
              <a:rPr lang="cs-CZ" sz="1600" u="sng" dirty="0" err="1" smtClean="0">
                <a:hlinkClick r:id="rId8"/>
              </a:rPr>
              <a:t>tymos.cz</a:t>
            </a:r>
            <a:r>
              <a:rPr lang="cs-CZ" sz="1600" u="sng" dirty="0" smtClean="0">
                <a:hlinkClick r:id="rId8"/>
              </a:rPr>
              <a:t>/index.</a:t>
            </a:r>
            <a:r>
              <a:rPr lang="cs-CZ" sz="1600" u="sng" dirty="0" err="1" smtClean="0">
                <a:hlinkClick r:id="rId8"/>
              </a:rPr>
              <a:t>php</a:t>
            </a:r>
            <a:r>
              <a:rPr lang="cs-CZ" sz="1600" u="sng" dirty="0" smtClean="0">
                <a:hlinkClick r:id="rId8"/>
              </a:rPr>
              <a:t>?</a:t>
            </a:r>
            <a:r>
              <a:rPr lang="cs-CZ" sz="1600" u="sng" dirty="0" err="1" smtClean="0">
                <a:hlinkClick r:id="rId8"/>
              </a:rPr>
              <a:t>main</a:t>
            </a:r>
            <a:r>
              <a:rPr lang="cs-CZ" sz="1600" u="sng" dirty="0" smtClean="0">
                <a:hlinkClick r:id="rId8"/>
              </a:rPr>
              <a:t>_</a:t>
            </a:r>
            <a:r>
              <a:rPr lang="cs-CZ" sz="1600" u="sng" dirty="0" err="1" smtClean="0">
                <a:hlinkClick r:id="rId8"/>
              </a:rPr>
              <a:t>page</a:t>
            </a:r>
            <a:r>
              <a:rPr lang="cs-CZ" sz="1600" u="sng" dirty="0" smtClean="0">
                <a:hlinkClick r:id="rId8"/>
              </a:rPr>
              <a:t>=</a:t>
            </a:r>
            <a:r>
              <a:rPr lang="cs-CZ" sz="1600" u="sng" dirty="0" err="1" smtClean="0">
                <a:hlinkClick r:id="rId8"/>
              </a:rPr>
              <a:t>product</a:t>
            </a:r>
            <a:r>
              <a:rPr lang="cs-CZ" sz="1600" u="sng" dirty="0" smtClean="0">
                <a:hlinkClick r:id="rId8"/>
              </a:rPr>
              <a:t>_</a:t>
            </a:r>
            <a:r>
              <a:rPr lang="cs-CZ" sz="1600" u="sng" dirty="0" err="1" smtClean="0">
                <a:hlinkClick r:id="rId8"/>
              </a:rPr>
              <a:t>info</a:t>
            </a:r>
            <a:r>
              <a:rPr lang="cs-CZ" sz="1600" u="sng" dirty="0" smtClean="0">
                <a:hlinkClick r:id="rId8"/>
              </a:rPr>
              <a:t>&amp;</a:t>
            </a:r>
            <a:r>
              <a:rPr lang="cs-CZ" sz="1600" u="sng" dirty="0" err="1" smtClean="0">
                <a:hlinkClick r:id="rId8"/>
              </a:rPr>
              <a:t>products</a:t>
            </a:r>
            <a:r>
              <a:rPr lang="cs-CZ" sz="1600" u="sng" dirty="0" smtClean="0">
                <a:hlinkClick r:id="rId8"/>
              </a:rPr>
              <a:t>_id=1568</a:t>
            </a:r>
            <a:endParaRPr lang="cs-CZ" sz="1600" dirty="0" smtClean="0"/>
          </a:p>
          <a:p>
            <a:r>
              <a:rPr lang="cs-CZ" sz="1600" u="sng" dirty="0" smtClean="0">
                <a:hlinkClick r:id="rId9"/>
              </a:rPr>
              <a:t>http://www.</a:t>
            </a:r>
            <a:r>
              <a:rPr lang="cs-CZ" sz="1600" u="sng" dirty="0" err="1" smtClean="0">
                <a:hlinkClick r:id="rId9"/>
              </a:rPr>
              <a:t>kalendarakci.atlasceska.cz</a:t>
            </a:r>
            <a:r>
              <a:rPr lang="cs-CZ" sz="1600" u="sng" dirty="0" smtClean="0">
                <a:hlinkClick r:id="rId9"/>
              </a:rPr>
              <a:t>/</a:t>
            </a:r>
            <a:r>
              <a:rPr lang="cs-CZ" sz="1600" u="sng" dirty="0" err="1" smtClean="0">
                <a:hlinkClick r:id="rId9"/>
              </a:rPr>
              <a:t>jakub</a:t>
            </a:r>
            <a:r>
              <a:rPr lang="cs-CZ" sz="1600" u="sng" dirty="0" smtClean="0">
                <a:hlinkClick r:id="rId9"/>
              </a:rPr>
              <a:t>-</a:t>
            </a:r>
            <a:r>
              <a:rPr lang="cs-CZ" sz="1600" u="sng" dirty="0" err="1" smtClean="0">
                <a:hlinkClick r:id="rId9"/>
              </a:rPr>
              <a:t>safr</a:t>
            </a:r>
            <a:r>
              <a:rPr lang="cs-CZ" sz="1600" u="sng" dirty="0" smtClean="0">
                <a:hlinkClick r:id="rId9"/>
              </a:rPr>
              <a:t>-</a:t>
            </a:r>
            <a:r>
              <a:rPr lang="cs-CZ" sz="1600" u="sng" dirty="0" err="1" smtClean="0">
                <a:hlinkClick r:id="rId9"/>
              </a:rPr>
              <a:t>quartet</a:t>
            </a:r>
            <a:r>
              <a:rPr lang="cs-CZ" sz="1600" u="sng" dirty="0" smtClean="0">
                <a:hlinkClick r:id="rId9"/>
              </a:rPr>
              <a:t>-na-</a:t>
            </a:r>
            <a:r>
              <a:rPr lang="cs-CZ" sz="1600" u="sng" dirty="0" err="1" smtClean="0">
                <a:hlinkClick r:id="rId9"/>
              </a:rPr>
              <a:t>zamku</a:t>
            </a:r>
            <a:r>
              <a:rPr lang="cs-CZ" sz="1600" u="sng" dirty="0" smtClean="0">
                <a:hlinkClick r:id="rId9"/>
              </a:rPr>
              <a:t>-</a:t>
            </a:r>
            <a:r>
              <a:rPr lang="cs-CZ" sz="1600" u="sng" dirty="0" err="1" smtClean="0">
                <a:hlinkClick r:id="rId9"/>
              </a:rPr>
              <a:t>stranov</a:t>
            </a:r>
            <a:r>
              <a:rPr lang="cs-CZ" sz="1600" u="sng" dirty="0" smtClean="0">
                <a:hlinkClick r:id="rId9"/>
              </a:rPr>
              <a:t>-</a:t>
            </a:r>
            <a:r>
              <a:rPr lang="cs-CZ" sz="1600" u="sng" dirty="0" err="1" smtClean="0">
                <a:hlinkClick r:id="rId9"/>
              </a:rPr>
              <a:t>jizerni</a:t>
            </a:r>
            <a:r>
              <a:rPr lang="cs-CZ" sz="1600" u="sng" dirty="0" smtClean="0">
                <a:hlinkClick r:id="rId9"/>
              </a:rPr>
              <a:t>-</a:t>
            </a:r>
            <a:r>
              <a:rPr lang="cs-CZ" sz="1600" u="sng" dirty="0" err="1" smtClean="0">
                <a:hlinkClick r:id="rId9"/>
              </a:rPr>
              <a:t>vtelno</a:t>
            </a:r>
            <a:r>
              <a:rPr lang="cs-CZ" sz="1600" u="sng" dirty="0" smtClean="0">
                <a:hlinkClick r:id="rId9"/>
              </a:rPr>
              <a:t>-3114/</a:t>
            </a:r>
            <a:endParaRPr lang="cs-CZ" sz="1600" dirty="0" smtClean="0"/>
          </a:p>
          <a:p>
            <a:r>
              <a:rPr lang="cs-CZ" sz="1600" u="sng" dirty="0" smtClean="0">
                <a:hlinkClick r:id="rId10"/>
              </a:rPr>
              <a:t>http://www.</a:t>
            </a:r>
            <a:r>
              <a:rPr lang="cs-CZ" sz="1600" u="sng" dirty="0" err="1" smtClean="0">
                <a:hlinkClick r:id="rId10"/>
              </a:rPr>
              <a:t>flyinhomecharts.com</a:t>
            </a:r>
            <a:r>
              <a:rPr lang="cs-CZ" sz="1600" u="sng" dirty="0" smtClean="0">
                <a:hlinkClick r:id="rId10"/>
              </a:rPr>
              <a:t>/BENNY-</a:t>
            </a:r>
            <a:r>
              <a:rPr lang="cs-CZ" sz="1600" u="sng" dirty="0" err="1" smtClean="0">
                <a:hlinkClick r:id="rId10"/>
              </a:rPr>
              <a:t>GOODMAN.html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55198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4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Serenity_16x9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Motiv24</Template>
  <TotalTime>166</TotalTime>
  <Words>298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Motiv24</vt:lpstr>
      <vt:lpstr>Prezentace aplikace PowerPoint</vt:lpstr>
      <vt:lpstr>Prezentace aplikace PowerPoint</vt:lpstr>
      <vt:lpstr>30.léta ve světové populární hudbě</vt:lpstr>
      <vt:lpstr>Prezentace aplikace PowerPoint</vt:lpstr>
      <vt:lpstr>Prezentace aplikace PowerPoint</vt:lpstr>
      <vt:lpstr>Swing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30.léta</dc:title>
  <dc:creator>0JXR</dc:creator>
  <cp:lastModifiedBy>0JXR</cp:lastModifiedBy>
  <cp:revision>28</cp:revision>
  <dcterms:created xsi:type="dcterms:W3CDTF">2012-12-15T20:20:01Z</dcterms:created>
  <dcterms:modified xsi:type="dcterms:W3CDTF">2013-06-17T08:58:31Z</dcterms:modified>
</cp:coreProperties>
</file>