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0" r:id="rId3"/>
    <p:sldId id="288" r:id="rId4"/>
    <p:sldId id="257" r:id="rId5"/>
    <p:sldId id="267" r:id="rId6"/>
    <p:sldId id="268" r:id="rId7"/>
    <p:sldId id="269" r:id="rId8"/>
    <p:sldId id="270" r:id="rId9"/>
    <p:sldId id="258" r:id="rId10"/>
    <p:sldId id="271" r:id="rId11"/>
    <p:sldId id="262" r:id="rId12"/>
    <p:sldId id="273" r:id="rId13"/>
    <p:sldId id="272" r:id="rId14"/>
    <p:sldId id="274" r:id="rId15"/>
    <p:sldId id="275" r:id="rId16"/>
    <p:sldId id="276" r:id="rId17"/>
    <p:sldId id="277" r:id="rId18"/>
    <p:sldId id="289" r:id="rId19"/>
    <p:sldId id="278" r:id="rId20"/>
    <p:sldId id="283" r:id="rId21"/>
    <p:sldId id="285" r:id="rId22"/>
    <p:sldId id="282" r:id="rId23"/>
    <p:sldId id="279" r:id="rId24"/>
    <p:sldId id="280" r:id="rId25"/>
    <p:sldId id="286" r:id="rId26"/>
    <p:sldId id="281" r:id="rId27"/>
    <p:sldId id="263" r:id="rId28"/>
    <p:sldId id="260" r:id="rId29"/>
    <p:sldId id="264" r:id="rId30"/>
    <p:sldId id="287" r:id="rId31"/>
    <p:sldId id="261" r:id="rId32"/>
    <p:sldId id="265" r:id="rId33"/>
    <p:sldId id="259" r:id="rId34"/>
    <p:sldId id="266" r:id="rId3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C7D0E-2A72-420A-8DD7-E368335540AD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55D3F-1279-4B47-A8C9-4D4FEB83DB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908840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C7D0E-2A72-420A-8DD7-E368335540AD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55D3F-1279-4B47-A8C9-4D4FEB83DB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963390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C7D0E-2A72-420A-8DD7-E368335540AD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55D3F-1279-4B47-A8C9-4D4FEB83DB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535164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C7D0E-2A72-420A-8DD7-E368335540AD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55D3F-1279-4B47-A8C9-4D4FEB83DB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5406227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C7D0E-2A72-420A-8DD7-E368335540AD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55D3F-1279-4B47-A8C9-4D4FEB83DB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0629107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C7D0E-2A72-420A-8DD7-E368335540AD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55D3F-1279-4B47-A8C9-4D4FEB83DB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83612739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C7D0E-2A72-420A-8DD7-E368335540AD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55D3F-1279-4B47-A8C9-4D4FEB83DB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4276343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C7D0E-2A72-420A-8DD7-E368335540AD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55D3F-1279-4B47-A8C9-4D4FEB83DB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46109319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C7D0E-2A72-420A-8DD7-E368335540AD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55D3F-1279-4B47-A8C9-4D4FEB83DB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74367685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C7D0E-2A72-420A-8DD7-E368335540AD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55D3F-1279-4B47-A8C9-4D4FEB83DB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536717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C7D0E-2A72-420A-8DD7-E368335540AD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55D3F-1279-4B47-A8C9-4D4FEB83DB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650341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2C7D0E-2A72-420A-8DD7-E368335540AD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755D3F-1279-4B47-A8C9-4D4FEB83DB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25848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Gray" TargetMode="External"/><Relationship Id="rId2" Type="http://schemas.openxmlformats.org/officeDocument/2006/relationships/hyperlink" Target="http://cs.wikipedia.org/wiki/Sievert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Bequerel" TargetMode="External"/><Relationship Id="rId4" Type="http://schemas.openxmlformats.org/officeDocument/2006/relationships/hyperlink" Target="http://cs.wikipedia.org/wiki/Rem_(jednotka)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ipyat.eu/?page_id=31" TargetMode="External"/><Relationship Id="rId7" Type="http://schemas.openxmlformats.org/officeDocument/2006/relationships/hyperlink" Target="http://www.cernobyl.sk/gal-1.html" TargetMode="External"/><Relationship Id="rId2" Type="http://schemas.openxmlformats.org/officeDocument/2006/relationships/hyperlink" Target="http://cs.wikipedia.org/wiki/Akutn%C3%AD_radia%C4%8Dn%C3%AD_syndro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tn.nova.cz/zpravy/zahranici/infografika-tak-muze-radioaktivni-mrak-dorazit-do-ceska.html" TargetMode="External"/><Relationship Id="rId5" Type="http://schemas.openxmlformats.org/officeDocument/2006/relationships/hyperlink" Target="http://cs.wikipedia.org/wiki/%C4%8Cernobylsk%C3%A1_hav%C3%A1rie" TargetMode="External"/><Relationship Id="rId4" Type="http://schemas.openxmlformats.org/officeDocument/2006/relationships/hyperlink" Target="http://cs.wikipedia.org/wiki/Hav%C3%A1rie_elektr%C3%A1rny_Fuku%C5%A1ima_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836712"/>
            <a:ext cx="7772400" cy="1470025"/>
          </a:xfrm>
        </p:spPr>
        <p:txBody>
          <a:bodyPr>
            <a:normAutofit/>
          </a:bodyPr>
          <a:lstStyle/>
          <a:p>
            <a:r>
              <a:rPr lang="cs-CZ" sz="4800" b="1" dirty="0" smtClean="0"/>
              <a:t>Šablona 32</a:t>
            </a:r>
            <a:endParaRPr lang="cs-CZ" sz="48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2780928"/>
            <a:ext cx="6400800" cy="1752600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VY_32_INOVACE_07_19_Radiace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30800"/>
            <a:ext cx="9144000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3942969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Radiace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Anotace: Prezentace může sloužit jako výkladové učivo</a:t>
            </a:r>
          </a:p>
          <a:p>
            <a:r>
              <a:rPr lang="cs-CZ" dirty="0"/>
              <a:t>Autor: Mgr. Lenka </a:t>
            </a:r>
            <a:r>
              <a:rPr lang="cs-CZ" dirty="0" err="1"/>
              <a:t>Kajabová</a:t>
            </a:r>
            <a:endParaRPr lang="cs-CZ" dirty="0"/>
          </a:p>
          <a:p>
            <a:r>
              <a:rPr lang="cs-CZ" dirty="0"/>
              <a:t>Předmět: Chemie</a:t>
            </a:r>
          </a:p>
          <a:p>
            <a:r>
              <a:rPr lang="cs-CZ" dirty="0"/>
              <a:t>Očekávaný výstup: </a:t>
            </a:r>
            <a:r>
              <a:rPr lang="cs-CZ" dirty="0" smtClean="0"/>
              <a:t>upozornit na nebezpeční radiace</a:t>
            </a:r>
          </a:p>
          <a:p>
            <a:r>
              <a:rPr lang="cs-CZ" dirty="0" smtClean="0"/>
              <a:t>Speciální </a:t>
            </a:r>
            <a:r>
              <a:rPr lang="cs-CZ" dirty="0"/>
              <a:t>vzdělávací potřeby: dataprojektor, interaktivní tabule</a:t>
            </a:r>
          </a:p>
          <a:p>
            <a:r>
              <a:rPr lang="cs-CZ" dirty="0"/>
              <a:t>Klíčová slova: ropa, černé zlato</a:t>
            </a:r>
          </a:p>
          <a:p>
            <a:r>
              <a:rPr lang="cs-CZ" dirty="0"/>
              <a:t>Druh učebního materiálu: prezentace</a:t>
            </a:r>
          </a:p>
          <a:p>
            <a:r>
              <a:rPr lang="cs-CZ" dirty="0"/>
              <a:t>Cílová skupina: žák</a:t>
            </a:r>
          </a:p>
          <a:p>
            <a:r>
              <a:rPr lang="cs-CZ" dirty="0"/>
              <a:t>Stupeň a typ vzdělávání: základní vzdělávání – druhý stupeň</a:t>
            </a:r>
          </a:p>
          <a:p>
            <a:r>
              <a:rPr lang="cs-CZ" dirty="0"/>
              <a:t>Typická věková skupina: 12 – 15 let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795857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0"/>
            <a:ext cx="4313955" cy="687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0995589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81224" y="476672"/>
            <a:ext cx="8229600" cy="1143000"/>
          </a:xfrm>
        </p:spPr>
        <p:txBody>
          <a:bodyPr>
            <a:noAutofit/>
          </a:bodyPr>
          <a:lstStyle/>
          <a:p>
            <a:r>
              <a:rPr lang="cs-CZ" sz="8000" b="1" dirty="0" smtClean="0"/>
              <a:t>Radiace</a:t>
            </a:r>
            <a:endParaRPr lang="cs-CZ" sz="8000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9703" y="1700808"/>
            <a:ext cx="4944592" cy="43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671236" y="6165304"/>
            <a:ext cx="58015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/>
              <a:t>Mezinárodní symbol pro radioaktivitu</a:t>
            </a:r>
            <a:endParaRPr lang="cs-CZ" sz="2800" b="1" dirty="0"/>
          </a:p>
        </p:txBody>
      </p:sp>
    </p:spTree>
    <p:extLst>
      <p:ext uri="{BB962C8B-B14F-4D97-AF65-F5344CB8AC3E}">
        <p14:creationId xmlns="" xmlns:p14="http://schemas.microsoft.com/office/powerpoint/2010/main" val="29317356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Nový doplňkový výstražný symbol ionizujícího záření schválený dne 15.2.2007 </a:t>
            </a:r>
            <a:endParaRPr lang="cs-CZ" sz="2800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556792"/>
            <a:ext cx="6085398" cy="50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78151216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/>
              <a:t>Ionizující záření</a:t>
            </a:r>
            <a:endParaRPr lang="cs-CZ" sz="66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3600" b="1" dirty="0" smtClean="0"/>
              <a:t> je souhrnné označení pro záření, jehož kvanta mají energii postačující k ionizaci atomů nebo molekul ozářené látky. Za energetickou hranici ionizujícího záření se obvykle považuje energie 5 eV pro</a:t>
            </a:r>
          </a:p>
          <a:p>
            <a:pPr marL="0" indent="0" algn="ctr">
              <a:buNone/>
            </a:pPr>
            <a:r>
              <a:rPr lang="cs-CZ" sz="3600" b="1" dirty="0" smtClean="0"/>
              <a:t>fotonové záření (rentgenové záření,</a:t>
            </a:r>
            <a:r>
              <a:rPr lang="el-GR" sz="3600" b="1" dirty="0" smtClean="0"/>
              <a:t>γ)</a:t>
            </a:r>
          </a:p>
          <a:p>
            <a:pPr marL="0" indent="0" algn="ctr">
              <a:buNone/>
            </a:pPr>
            <a:r>
              <a:rPr lang="cs-CZ" sz="3600" b="1" dirty="0" smtClean="0"/>
              <a:t>elektronové záření </a:t>
            </a:r>
            <a:r>
              <a:rPr lang="el-GR" sz="3600" b="1" dirty="0" smtClean="0"/>
              <a:t>β</a:t>
            </a:r>
            <a:r>
              <a:rPr lang="el-GR" sz="3600" b="1" baseline="30000" dirty="0" smtClean="0"/>
              <a:t>-</a:t>
            </a:r>
            <a:endParaRPr lang="el-GR" sz="3600" b="1" dirty="0" smtClean="0"/>
          </a:p>
          <a:p>
            <a:pPr marL="0" indent="0" algn="ctr">
              <a:buNone/>
            </a:pPr>
            <a:r>
              <a:rPr lang="cs-CZ" sz="3600" b="1" dirty="0" smtClean="0"/>
              <a:t> </a:t>
            </a:r>
            <a:r>
              <a:rPr lang="el-GR" sz="3600" b="1" dirty="0" smtClean="0">
                <a:latin typeface="Book Antiqua"/>
              </a:rPr>
              <a:t>α</a:t>
            </a:r>
            <a:r>
              <a:rPr lang="cs-CZ" sz="3600" b="1" dirty="0" smtClean="0">
                <a:latin typeface="Book Antiqua"/>
              </a:rPr>
              <a:t> </a:t>
            </a:r>
            <a:r>
              <a:rPr lang="cs-CZ" sz="3600" b="1" dirty="0" smtClean="0"/>
              <a:t>záření</a:t>
            </a:r>
            <a:endParaRPr lang="cs-CZ" sz="3600" b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403" y="5121188"/>
            <a:ext cx="576933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495118"/>
            <a:ext cx="576933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5769260"/>
            <a:ext cx="576933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2795890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5865515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cs-CZ" b="1" dirty="0" smtClean="0"/>
              <a:t>Ionizující záření, ve formě jak dlouhodobého slabého, tak i krátkodobého intenzivního ozáření, má negativní účinky na člověka a ostatní živé organismy. Působí-li na biologický materiál, dochází k absorpci ionizujících částic nebo vlnění atomy daného materiálu. To způsobuje vyrážení elektronů z jejich orbitalů a tvorbu kladně nabitých kationtů. Ionizované části molekul se stávají vysoce reaktivními a vedou k řadě chemických reakcí, které buňku buď rovnou usmrtí, nebo vedou ke změnám genetické informace (reakce radikálů s DNA způsobuje porušení </a:t>
            </a:r>
            <a:r>
              <a:rPr lang="cs-CZ" b="1" dirty="0" err="1" smtClean="0"/>
              <a:t>fosfodiesterových</a:t>
            </a:r>
            <a:r>
              <a:rPr lang="cs-CZ" b="1" dirty="0" smtClean="0"/>
              <a:t> vazeb a tím zpřetrhání jejího řetězce).</a:t>
            </a:r>
            <a:endParaRPr lang="cs-CZ" b="1" dirty="0"/>
          </a:p>
        </p:txBody>
      </p:sp>
    </p:spTree>
    <p:extLst>
      <p:ext uri="{BB962C8B-B14F-4D97-AF65-F5344CB8AC3E}">
        <p14:creationId xmlns="" xmlns:p14="http://schemas.microsoft.com/office/powerpoint/2010/main" val="341497902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pPr algn="ctr"/>
            <a:r>
              <a:rPr lang="cs-CZ" sz="4400" b="1" dirty="0" smtClean="0"/>
              <a:t>K měření jeho účinků se používají tyto jednotky:</a:t>
            </a:r>
          </a:p>
          <a:p>
            <a:pPr algn="ctr"/>
            <a:r>
              <a:rPr lang="cs-CZ" sz="4400" b="1" dirty="0" err="1" smtClean="0">
                <a:hlinkClick r:id="rId2" tooltip="Sievert"/>
              </a:rPr>
              <a:t>Sievert</a:t>
            </a:r>
            <a:endParaRPr lang="cs-CZ" sz="4400" b="1" dirty="0" smtClean="0"/>
          </a:p>
          <a:p>
            <a:pPr algn="ctr"/>
            <a:r>
              <a:rPr lang="cs-CZ" sz="4400" b="1" dirty="0" err="1" smtClean="0">
                <a:hlinkClick r:id="rId3" tooltip="Gray"/>
              </a:rPr>
              <a:t>Gray</a:t>
            </a:r>
            <a:endParaRPr lang="cs-CZ" sz="4400" b="1" dirty="0" smtClean="0"/>
          </a:p>
          <a:p>
            <a:pPr algn="ctr"/>
            <a:r>
              <a:rPr lang="cs-CZ" sz="4400" b="1" dirty="0" err="1" smtClean="0">
                <a:hlinkClick r:id="rId4" tooltip="Rem (jednotka)"/>
              </a:rPr>
              <a:t>Rem</a:t>
            </a:r>
            <a:endParaRPr lang="cs-CZ" sz="4400" b="1" dirty="0" smtClean="0"/>
          </a:p>
          <a:p>
            <a:pPr algn="ctr"/>
            <a:r>
              <a:rPr lang="cs-CZ" sz="4400" b="1" dirty="0" err="1" smtClean="0">
                <a:hlinkClick r:id="rId5" tooltip="Bequerel"/>
              </a:rPr>
              <a:t>Bequerel</a:t>
            </a:r>
            <a:endParaRPr lang="cs-CZ" sz="4400" b="1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6700316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6000" b="1" dirty="0" smtClean="0"/>
              <a:t>Dozimetr 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sz="3600" b="1" dirty="0" smtClean="0"/>
              <a:t>přístroj k měření radiace</a:t>
            </a:r>
            <a:endParaRPr lang="cs-CZ" sz="3600" b="1" dirty="0"/>
          </a:p>
        </p:txBody>
      </p:sp>
      <p:pic>
        <p:nvPicPr>
          <p:cNvPr id="1026" name="Picture 2" descr="C:\Users\Admin\Desktop\Fukušima\1676277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28800"/>
            <a:ext cx="8682538" cy="4896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6805991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25121"/>
            <a:ext cx="8229600" cy="1143000"/>
          </a:xfrm>
        </p:spPr>
        <p:txBody>
          <a:bodyPr/>
          <a:lstStyle/>
          <a:p>
            <a:r>
              <a:rPr lang="cs-CZ" b="1" dirty="0" smtClean="0"/>
              <a:t>Historie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70000" lnSpcReduction="20000"/>
          </a:bodyPr>
          <a:lstStyle/>
          <a:p>
            <a:pPr algn="ctr"/>
            <a:r>
              <a:rPr lang="cs-CZ" b="1" dirty="0" smtClean="0"/>
              <a:t>První případy zdravotních potíží, způsobených ionizujícím zářením se objevily prakticky současně s jeho objevem v roce 1896. První si účinků záření povšiml </a:t>
            </a:r>
            <a:r>
              <a:rPr lang="cs-CZ" b="1" u="sng" dirty="0" smtClean="0"/>
              <a:t>německý chemik </a:t>
            </a:r>
            <a:r>
              <a:rPr lang="cs-CZ" b="1" u="sng" dirty="0" err="1" smtClean="0"/>
              <a:t>Giesel</a:t>
            </a:r>
            <a:r>
              <a:rPr lang="cs-CZ" b="1" dirty="0" smtClean="0"/>
              <a:t>, který v roce 1900 nosil dvě hodiny na ruce připevněnou špetku radiové soli. Důsledkem byl zánět a sloupnutí kůže. </a:t>
            </a:r>
            <a:r>
              <a:rPr lang="cs-CZ" b="1" u="sng" dirty="0" smtClean="0"/>
              <a:t>Marie Curie </a:t>
            </a:r>
            <a:r>
              <a:rPr lang="cs-CZ" b="1" dirty="0" smtClean="0"/>
              <a:t>tento pokus </a:t>
            </a:r>
            <a:r>
              <a:rPr lang="cs-CZ" b="1" dirty="0" smtClean="0"/>
              <a:t>vzápětí </a:t>
            </a:r>
            <a:r>
              <a:rPr lang="cs-CZ" b="1" dirty="0" smtClean="0"/>
              <a:t>zopakovala a nosila sůl radia na ruce 10 hodin. Během tří týdnů se vytvořila hluboká hnisavá rána, která se hojila další dva měsíce. Významný je případ popálenin </a:t>
            </a:r>
            <a:r>
              <a:rPr lang="cs-CZ" b="1" u="sng" dirty="0" err="1" smtClean="0"/>
              <a:t>Henri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Becquerela</a:t>
            </a:r>
            <a:r>
              <a:rPr lang="cs-CZ" b="1" dirty="0" smtClean="0"/>
              <a:t>, který nechtě nosil 3. a 4. dubna 1901 v kapse u vesty trubičku se solí radia s aktivitou 160x vyšší, než před tím Marie Curie na ruce. Po týdnu se objevila červená skvrna, která se postupně zanítila. V místě kontaktu mu začala odumírat tkáň, kterou bylo třeba chirurgicky odstranit. Léčení trvalo 7 týdnů, poté se rána začala zavírat. V roce 1902 byl předveden první případ rakoviny z ozáření.</a:t>
            </a:r>
          </a:p>
          <a:p>
            <a:pPr algn="ctr"/>
            <a:r>
              <a:rPr lang="cs-CZ" b="1" dirty="0" smtClean="0"/>
              <a:t>První badatelé v oblasti radioaktivity měli běžně zářením lehce popálené prsty. A řada z nich (včetně Marie Curie) zemřela na různé formy leukémie a rakoviny.</a:t>
            </a:r>
          </a:p>
          <a:p>
            <a:pPr algn="ctr"/>
            <a:endParaRPr lang="cs-CZ" b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16632"/>
            <a:ext cx="989028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99966"/>
            <a:ext cx="1008104" cy="880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3579275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dmin\Desktop\Fukušima\jak-pusob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5936" y="0"/>
            <a:ext cx="5393891" cy="684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626097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07276" y="2492896"/>
            <a:ext cx="852945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9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Příznaky ozáření</a:t>
            </a:r>
            <a:endParaRPr lang="cs-CZ" sz="9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704536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6632"/>
            <a:ext cx="8928992" cy="6552728"/>
          </a:xfrm>
        </p:spPr>
        <p:txBody>
          <a:bodyPr/>
          <a:lstStyle/>
          <a:p>
            <a:endParaRPr lang="cs-CZ" sz="2400" b="1" dirty="0" smtClean="0"/>
          </a:p>
          <a:p>
            <a:r>
              <a:rPr lang="cs-CZ" sz="2400" b="1" dirty="0" smtClean="0"/>
              <a:t>Mírná nemoc z ozáření (50-100 </a:t>
            </a:r>
            <a:r>
              <a:rPr lang="cs-CZ" sz="2400" b="1" dirty="0" err="1" smtClean="0"/>
              <a:t>Rem</a:t>
            </a:r>
            <a:r>
              <a:rPr lang="cs-CZ" sz="2400" b="1" dirty="0" smtClean="0"/>
              <a:t>) - </a:t>
            </a:r>
            <a:r>
              <a:rPr lang="cs-CZ" sz="2400" dirty="0" smtClean="0"/>
              <a:t>bolesti </a:t>
            </a:r>
            <a:r>
              <a:rPr lang="cs-CZ" sz="2400" dirty="0" smtClean="0"/>
              <a:t>hlavy a zvýšené riziko infekce z důvodu narušení imunitních buněk. Dočasná sterilita u mužů je možná.</a:t>
            </a:r>
            <a:endParaRPr lang="cs-CZ" sz="2400" b="1" dirty="0" smtClean="0"/>
          </a:p>
          <a:p>
            <a:r>
              <a:rPr lang="cs-CZ" sz="2400" b="1" dirty="0" smtClean="0"/>
              <a:t>Lehká otrava ozářením (100-200 </a:t>
            </a:r>
            <a:r>
              <a:rPr lang="cs-CZ" sz="2400" b="1" dirty="0" err="1" smtClean="0"/>
              <a:t>Rem</a:t>
            </a:r>
            <a:r>
              <a:rPr lang="cs-CZ" sz="2400" b="1" dirty="0" smtClean="0"/>
              <a:t>) </a:t>
            </a:r>
            <a:r>
              <a:rPr lang="cs-CZ" sz="2400" dirty="0" smtClean="0"/>
              <a:t>- nevolnost </a:t>
            </a:r>
            <a:r>
              <a:rPr lang="cs-CZ" sz="2400" dirty="0" smtClean="0"/>
              <a:t>s příležitostným zvracením začínajícím 3 až 6 hodin po ozáření a končícím do jednoho dne. Zvýšené riziko infekce. Dočasná mužská neplodnost je obvyklá. U těhotných žen nastane spontánní potrat nebo narození mrtvého plodu.</a:t>
            </a:r>
          </a:p>
          <a:p>
            <a:r>
              <a:rPr lang="cs-CZ" sz="2400" b="1" dirty="0" smtClean="0"/>
              <a:t>Vážná otrava radiací (200-300 </a:t>
            </a:r>
            <a:r>
              <a:rPr lang="cs-CZ" sz="2400" b="1" dirty="0" err="1" smtClean="0"/>
              <a:t>Rem</a:t>
            </a:r>
            <a:r>
              <a:rPr lang="cs-CZ" sz="2400" b="1" dirty="0" smtClean="0"/>
              <a:t>) - </a:t>
            </a:r>
            <a:r>
              <a:rPr lang="cs-CZ" sz="2400" dirty="0" smtClean="0"/>
              <a:t>Příznaky </a:t>
            </a:r>
            <a:r>
              <a:rPr lang="cs-CZ" sz="2400" dirty="0" smtClean="0"/>
              <a:t>nastupují od 1 do 6 hodin po ozáření a končí po jednom až dvou dnech. Vypadají všechny vlasy a chlupy po těle, objeví se únava a celkově nezdravý vzhled. Při takovýchto úrovních ozáření prudce klesne počet leukocytů (bílých krvinek), což výrazně zvyšuje nebezpečí infekcí. Existuje možnost permanentní ženské sterility. Rekonvalescence  trvá několik měsíců.</a:t>
            </a:r>
            <a:endParaRPr lang="cs-CZ" sz="2400" b="1" dirty="0" smtClean="0"/>
          </a:p>
          <a:p>
            <a:endParaRPr lang="cs-CZ" sz="2400" dirty="0" smtClean="0"/>
          </a:p>
          <a:p>
            <a:endParaRPr lang="cs-CZ" sz="2400" b="1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4508532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88829"/>
            <a:ext cx="8928992" cy="6552728"/>
          </a:xfrm>
        </p:spPr>
        <p:txBody>
          <a:bodyPr/>
          <a:lstStyle/>
          <a:p>
            <a:r>
              <a:rPr lang="cs-CZ" sz="2400" b="1" dirty="0" smtClean="0"/>
              <a:t>Vážná otrava radiací (300-400 </a:t>
            </a:r>
            <a:r>
              <a:rPr lang="cs-CZ" sz="2400" b="1" dirty="0" err="1" smtClean="0"/>
              <a:t>Rem</a:t>
            </a:r>
            <a:r>
              <a:rPr lang="cs-CZ" sz="2400" b="1" dirty="0" smtClean="0"/>
              <a:t>) - </a:t>
            </a:r>
            <a:r>
              <a:rPr lang="cs-CZ" sz="2400" dirty="0" smtClean="0"/>
              <a:t>kromě předchozích symptomů se objevuje nekontrolovatelné krvácení z úst, zpod kůže a z ledvin (vnitřní krvácení). </a:t>
            </a:r>
          </a:p>
          <a:p>
            <a:r>
              <a:rPr lang="cs-CZ" sz="2400" b="1" dirty="0" smtClean="0"/>
              <a:t>Vážná otrava radiací (400-600 </a:t>
            </a:r>
            <a:r>
              <a:rPr lang="cs-CZ" sz="2400" b="1" dirty="0" err="1" smtClean="0"/>
              <a:t>Rem</a:t>
            </a:r>
            <a:r>
              <a:rPr lang="cs-CZ" sz="2400" b="1" dirty="0" smtClean="0"/>
              <a:t>) - </a:t>
            </a:r>
            <a:r>
              <a:rPr lang="cs-CZ" sz="2400" dirty="0" smtClean="0"/>
              <a:t>Příznaky začínají půl hodiny až 2 hodiny po ozáření a končí do dvou dnů. Při této úrovni je obvyklá ženská sterilita. Rekonvalescence trvá několik měsíců až rok. Při větším zasažení radiací zasažený umírá na infekce a vnitřní krvácení. </a:t>
            </a:r>
            <a:endParaRPr lang="cs-CZ" sz="2400" b="1" dirty="0" smtClean="0"/>
          </a:p>
          <a:p>
            <a:r>
              <a:rPr lang="cs-CZ" sz="2400" b="1" dirty="0" smtClean="0"/>
              <a:t>Akutní otrava ozářením (600-1000 </a:t>
            </a:r>
            <a:r>
              <a:rPr lang="cs-CZ" sz="2400" b="1" dirty="0" err="1" smtClean="0"/>
              <a:t>Rem</a:t>
            </a:r>
            <a:r>
              <a:rPr lang="cs-CZ" sz="2400" b="1" dirty="0" smtClean="0"/>
              <a:t>) -</a:t>
            </a:r>
            <a:r>
              <a:rPr lang="cs-CZ" sz="2400" dirty="0" smtClean="0"/>
              <a:t> </a:t>
            </a:r>
            <a:r>
              <a:rPr lang="cs-CZ" sz="2400" dirty="0" smtClean="0"/>
              <a:t>Kostní dřeň je skoro kompletně zničená, je nezbytná její transplantace. Střevní tkáně  jsou vážně poškozené. Postižený umírá na infekci nebo vnitřní krvácení. Rekonvalescence trvá několik let a osoba se pravděpodobně nikdy plně nezotaví.</a:t>
            </a:r>
          </a:p>
          <a:p>
            <a:r>
              <a:rPr lang="cs-CZ" sz="2400" b="1" dirty="0" smtClean="0"/>
              <a:t>Akutní otrava ozářením (1000-5000 </a:t>
            </a:r>
            <a:r>
              <a:rPr lang="cs-CZ" sz="2400" b="1" dirty="0" err="1" smtClean="0"/>
              <a:t>Rem</a:t>
            </a:r>
            <a:r>
              <a:rPr lang="cs-CZ" sz="2400" b="1" dirty="0" smtClean="0"/>
              <a:t>) - </a:t>
            </a:r>
            <a:r>
              <a:rPr lang="cs-CZ" sz="2400" dirty="0" smtClean="0"/>
              <a:t>po 5 až 30 minutách. Po silné vyčerpanosti a okamžité nevolnosti, masivní průjem, střevní krvácení a ztráta vody, selháním oběhu. Úmrtí je prakticky nevyhnutelné; jedinou  léčbou je podávání léků utišujících bolest.</a:t>
            </a:r>
            <a:endParaRPr lang="cs-CZ" sz="2400" b="1" dirty="0" smtClean="0"/>
          </a:p>
          <a:p>
            <a:endParaRPr lang="cs-CZ" sz="2400" b="1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06510821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692696"/>
            <a:ext cx="8928992" cy="6048672"/>
          </a:xfrm>
        </p:spPr>
        <p:txBody>
          <a:bodyPr/>
          <a:lstStyle/>
          <a:p>
            <a:r>
              <a:rPr lang="cs-CZ" sz="2400" b="1" dirty="0" smtClean="0"/>
              <a:t>Akutní otrava </a:t>
            </a:r>
            <a:r>
              <a:rPr lang="cs-CZ" sz="2400" b="1" dirty="0" smtClean="0"/>
              <a:t>ozářením (</a:t>
            </a:r>
            <a:r>
              <a:rPr lang="cs-CZ" sz="2400" b="1" dirty="0" smtClean="0"/>
              <a:t>5000-8000 </a:t>
            </a:r>
            <a:r>
              <a:rPr lang="cs-CZ" sz="2400" b="1" dirty="0" err="1" smtClean="0"/>
              <a:t>Rem</a:t>
            </a:r>
            <a:r>
              <a:rPr lang="cs-CZ" sz="2400" b="1" dirty="0" smtClean="0"/>
              <a:t>) - </a:t>
            </a:r>
            <a:r>
              <a:rPr lang="cs-CZ" sz="2400" dirty="0" smtClean="0"/>
              <a:t>Okamžitá dezorientace a kóma v řádech minut nebo sekund. Smrt nastává po několika hodinách kolapsem nervového systému.</a:t>
            </a:r>
          </a:p>
          <a:p>
            <a:r>
              <a:rPr lang="cs-CZ" sz="2400" b="1" dirty="0" smtClean="0"/>
              <a:t>Akutní otrava </a:t>
            </a:r>
            <a:r>
              <a:rPr lang="cs-CZ" sz="2400" b="1" dirty="0" smtClean="0"/>
              <a:t>ozářením (&gt;</a:t>
            </a:r>
            <a:r>
              <a:rPr lang="cs-CZ" sz="2400" b="1" dirty="0" smtClean="0"/>
              <a:t>8000 </a:t>
            </a:r>
            <a:r>
              <a:rPr lang="cs-CZ" sz="2400" b="1" dirty="0" err="1" smtClean="0"/>
              <a:t>Rem</a:t>
            </a:r>
            <a:r>
              <a:rPr lang="cs-CZ" sz="2400" b="1" dirty="0" smtClean="0"/>
              <a:t>) - </a:t>
            </a:r>
            <a:r>
              <a:rPr lang="cs-CZ" sz="2400" dirty="0" smtClean="0"/>
              <a:t>okamžitá smrt.</a:t>
            </a:r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636912"/>
            <a:ext cx="5739542" cy="37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46527669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636912"/>
            <a:ext cx="8229600" cy="1143000"/>
          </a:xfrm>
        </p:spPr>
        <p:txBody>
          <a:bodyPr>
            <a:noAutofit/>
          </a:bodyPr>
          <a:lstStyle/>
          <a:p>
            <a:r>
              <a:rPr lang="cs-CZ" sz="9600" b="1" dirty="0" smtClean="0"/>
              <a:t>Jaderné havárie</a:t>
            </a:r>
            <a:endParaRPr lang="cs-CZ" sz="9600" b="1" dirty="0"/>
          </a:p>
        </p:txBody>
      </p:sp>
    </p:spTree>
    <p:extLst>
      <p:ext uri="{BB962C8B-B14F-4D97-AF65-F5344CB8AC3E}">
        <p14:creationId xmlns="" xmlns:p14="http://schemas.microsoft.com/office/powerpoint/2010/main" val="34848636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Černobyl (Ukrajina) 26.4.1986</a:t>
            </a:r>
            <a:endParaRPr lang="cs-CZ" sz="4800" b="1" dirty="0"/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/>
            <a:r>
              <a:rPr lang="cs-CZ" b="1" dirty="0" smtClean="0"/>
              <a:t>Havárie 7.stupně</a:t>
            </a:r>
          </a:p>
          <a:p>
            <a:pPr algn="ctr"/>
            <a:r>
              <a:rPr lang="cs-CZ" b="1" dirty="0" smtClean="0"/>
              <a:t>Došlo k přehřátí a explozi jednoho z </a:t>
            </a:r>
            <a:r>
              <a:rPr lang="cs-CZ" b="1" dirty="0" smtClean="0"/>
              <a:t>reaktorů.</a:t>
            </a:r>
            <a:endParaRPr lang="cs-CZ" b="1" dirty="0" smtClean="0"/>
          </a:p>
          <a:p>
            <a:pPr algn="ctr"/>
            <a:r>
              <a:rPr lang="cs-CZ" b="1" dirty="0" smtClean="0"/>
              <a:t>Do vzduchu se uvolnil radioaktivní mrak, který postupoval Východní Evropou a Skandinávií, po celé severní polokouli.</a:t>
            </a:r>
          </a:p>
          <a:p>
            <a:pPr algn="ctr"/>
            <a:r>
              <a:rPr lang="cs-CZ" b="1" dirty="0" smtClean="0"/>
              <a:t>Byly kontaminovány rozsáhlé oblasti Ukrajiny, Běloruska a </a:t>
            </a:r>
            <a:r>
              <a:rPr lang="cs-CZ" b="1" dirty="0" smtClean="0"/>
              <a:t>Ruska.</a:t>
            </a:r>
            <a:endParaRPr lang="cs-CZ" b="1" dirty="0" smtClean="0"/>
          </a:p>
          <a:p>
            <a:pPr algn="ctr"/>
            <a:r>
              <a:rPr lang="cs-CZ" b="1" dirty="0" smtClean="0"/>
              <a:t>Bylo evakuováno a přesídleno 350 000 </a:t>
            </a:r>
            <a:r>
              <a:rPr lang="cs-CZ" b="1" dirty="0" smtClean="0"/>
              <a:t>lidí.</a:t>
            </a:r>
            <a:endParaRPr lang="cs-CZ" b="1" dirty="0" smtClean="0"/>
          </a:p>
          <a:p>
            <a:pPr algn="ctr"/>
            <a:r>
              <a:rPr lang="cs-CZ" b="1" dirty="0" smtClean="0"/>
              <a:t>60% radioaktivního spadu skončilo v Bělorusku</a:t>
            </a:r>
            <a:endParaRPr lang="cs-CZ" b="1" dirty="0"/>
          </a:p>
        </p:txBody>
      </p:sp>
    </p:spTree>
    <p:extLst>
      <p:ext uri="{BB962C8B-B14F-4D97-AF65-F5344CB8AC3E}">
        <p14:creationId xmlns="" xmlns:p14="http://schemas.microsoft.com/office/powerpoint/2010/main" val="7395638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25628" cy="716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92966896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3083"/>
            <a:ext cx="6475200" cy="68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9637175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6699"/>
            <a:ext cx="9180000" cy="5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5508104" y="207210"/>
            <a:ext cx="30197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Po havárii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3" y="0"/>
            <a:ext cx="2241000" cy="298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52668895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736"/>
            <a:ext cx="9144000" cy="5805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cs-CZ" b="1" dirty="0" smtClean="0"/>
              <a:t>Vrtulník Mi-26 při hašení havárie</a:t>
            </a:r>
            <a:endParaRPr lang="cs-CZ" b="1" dirty="0"/>
          </a:p>
        </p:txBody>
      </p:sp>
    </p:spTree>
    <p:extLst>
      <p:ext uri="{BB962C8B-B14F-4D97-AF65-F5344CB8AC3E}">
        <p14:creationId xmlns="" xmlns:p14="http://schemas.microsoft.com/office/powerpoint/2010/main" val="1367046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3787684" cy="5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628800"/>
            <a:ext cx="4344229" cy="496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4811712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9197980" cy="655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9900"/>
                </a:solidFill>
              </a:rPr>
              <a:t>Vesnice v opuštěné zóně</a:t>
            </a:r>
            <a:endParaRPr lang="cs-CZ" b="1" dirty="0">
              <a:solidFill>
                <a:srgbClr val="FF99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670729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Plavecký bazén v Pripjati</a:t>
            </a:r>
            <a:endParaRPr lang="cs-CZ" b="1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53" y="1412776"/>
            <a:ext cx="7620000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43346218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869" y="620688"/>
            <a:ext cx="9175870" cy="56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27631018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b="1" dirty="0" smtClean="0"/>
              <a:t>Sarkofág </a:t>
            </a:r>
            <a:r>
              <a:rPr lang="cs-CZ" b="1" dirty="0" smtClean="0"/>
              <a:t>4. reaktoru r. 2008</a:t>
            </a:r>
            <a:endParaRPr lang="cs-CZ" b="1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66" y="1484784"/>
            <a:ext cx="8591550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6452618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836712"/>
            <a:ext cx="9144000" cy="1143000"/>
          </a:xfrm>
        </p:spPr>
        <p:txBody>
          <a:bodyPr>
            <a:noAutofit/>
          </a:bodyPr>
          <a:lstStyle/>
          <a:p>
            <a:r>
              <a:rPr lang="cs-CZ" sz="4000" b="1" dirty="0" smtClean="0"/>
              <a:t>Japonsko – </a:t>
            </a:r>
            <a:r>
              <a:rPr lang="cs-CZ" sz="4000" b="1" dirty="0" err="1" smtClean="0"/>
              <a:t>Fukušima</a:t>
            </a:r>
            <a:r>
              <a:rPr lang="cs-CZ" sz="4000" b="1" dirty="0" smtClean="0"/>
              <a:t>, 11. března 2011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3705275"/>
          </a:xfrm>
        </p:spPr>
        <p:txBody>
          <a:bodyPr/>
          <a:lstStyle/>
          <a:p>
            <a:pPr algn="ctr"/>
            <a:r>
              <a:rPr lang="cs-CZ" b="1" dirty="0" smtClean="0"/>
              <a:t>Zasažení Japonska tsunami a </a:t>
            </a:r>
            <a:r>
              <a:rPr lang="cs-CZ" b="1" dirty="0" smtClean="0"/>
              <a:t>zemětřesením.</a:t>
            </a:r>
            <a:endParaRPr lang="cs-CZ" b="1" dirty="0" smtClean="0"/>
          </a:p>
          <a:p>
            <a:pPr algn="ctr"/>
            <a:r>
              <a:rPr lang="cs-CZ" b="1" dirty="0" smtClean="0"/>
              <a:t>Stupeň 7, postupná exploze reaktoru </a:t>
            </a:r>
            <a:r>
              <a:rPr lang="cs-CZ" b="1" dirty="0" smtClean="0"/>
              <a:t>1-4.</a:t>
            </a:r>
            <a:endParaRPr lang="cs-CZ" b="1" dirty="0" smtClean="0"/>
          </a:p>
          <a:p>
            <a:pPr algn="ctr"/>
            <a:r>
              <a:rPr lang="cs-CZ" b="1" dirty="0" smtClean="0"/>
              <a:t>Evakuováno 200 000 </a:t>
            </a:r>
            <a:r>
              <a:rPr lang="cs-CZ" b="1" dirty="0" smtClean="0"/>
              <a:t>lidí.</a:t>
            </a:r>
            <a:endParaRPr lang="cs-CZ" b="1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5150019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esktop\Fukušima\ohrozen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078"/>
            <a:ext cx="9307580" cy="682592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9366145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904"/>
            <a:ext cx="7354891" cy="6853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37353028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0768"/>
            <a:ext cx="9142348" cy="421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9915964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\Desktop\Fukušima\atomovy-spad_infograf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" y="836712"/>
            <a:ext cx="9133237" cy="5112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3203432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Satelitní pohled </a:t>
            </a:r>
            <a:endParaRPr lang="cs-CZ" b="1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00215"/>
            <a:ext cx="9228375" cy="536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2808701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esktop\Fukušima\16806657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134" y="1314000"/>
            <a:ext cx="9207691" cy="5544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Stopy radiace ve světě</a:t>
            </a:r>
            <a:endParaRPr lang="cs-CZ" b="1" dirty="0"/>
          </a:p>
        </p:txBody>
      </p:sp>
    </p:spTree>
    <p:extLst>
      <p:ext uri="{BB962C8B-B14F-4D97-AF65-F5344CB8AC3E}">
        <p14:creationId xmlns="" xmlns:p14="http://schemas.microsoft.com/office/powerpoint/2010/main" val="17755297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hlinkClick r:id="rId2"/>
              </a:rPr>
              <a:t>http://cs.wikipedia.org/wiki/Akutn%C3%AD_radia%C4%8Dn%C3%AD_syndrom</a:t>
            </a:r>
            <a:endParaRPr lang="cs-CZ" sz="2400" dirty="0" smtClean="0"/>
          </a:p>
          <a:p>
            <a:r>
              <a:rPr lang="cs-CZ" sz="2400" dirty="0" smtClean="0">
                <a:hlinkClick r:id="rId3"/>
              </a:rPr>
              <a:t>http://www.pripyat.eu/?page_id=31</a:t>
            </a:r>
            <a:r>
              <a:rPr lang="cs-CZ" sz="2400" dirty="0" smtClean="0"/>
              <a:t> – zajímavé fotografie</a:t>
            </a:r>
          </a:p>
          <a:p>
            <a:r>
              <a:rPr lang="cs-CZ" sz="2400" dirty="0" smtClean="0">
                <a:hlinkClick r:id="rId4"/>
              </a:rPr>
              <a:t>http://cs.wikipedia.org/wiki/Hav%C3%A1rie_elektr%C3%A1rny_Fuku%C5%A1ima_I</a:t>
            </a:r>
            <a:endParaRPr lang="cs-CZ" sz="2400" dirty="0" smtClean="0"/>
          </a:p>
          <a:p>
            <a:r>
              <a:rPr lang="cs-CZ" sz="2400" dirty="0" smtClean="0">
                <a:hlinkClick r:id="rId5"/>
              </a:rPr>
              <a:t>http://cs.wikipedia.org/wiki/%C4%8Cernobylsk%C3%A1_hav%C3%A1rie</a:t>
            </a:r>
            <a:endParaRPr lang="cs-CZ" sz="2400" dirty="0" smtClean="0"/>
          </a:p>
          <a:p>
            <a:r>
              <a:rPr lang="cs-CZ" sz="2400" dirty="0" smtClean="0">
                <a:hlinkClick r:id="rId6"/>
              </a:rPr>
              <a:t>http://tn.nova.cz/zpravy/zahranici/infografika-tak-muze-radioaktivni-mrak-dorazit-do-ceska.html</a:t>
            </a:r>
            <a:endParaRPr lang="cs-CZ" sz="2400" dirty="0" smtClean="0"/>
          </a:p>
          <a:p>
            <a:r>
              <a:rPr lang="cs-CZ" sz="2400" dirty="0">
                <a:hlinkClick r:id="rId7"/>
              </a:rPr>
              <a:t>http://</a:t>
            </a:r>
            <a:r>
              <a:rPr lang="cs-CZ" sz="2400" dirty="0" smtClean="0">
                <a:hlinkClick r:id="rId7"/>
              </a:rPr>
              <a:t>www.cernobyl.sk/gal-1.html</a:t>
            </a:r>
            <a:r>
              <a:rPr lang="cs-CZ" sz="2400" dirty="0" smtClean="0"/>
              <a:t> - galerie fotografií obětí katastrofy</a:t>
            </a:r>
          </a:p>
          <a:p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335988602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936</Words>
  <Application>Microsoft Office PowerPoint</Application>
  <PresentationFormat>Předvádění na obrazovce (4:3)</PresentationFormat>
  <Paragraphs>70</Paragraphs>
  <Slides>34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5" baseType="lpstr">
      <vt:lpstr>Motiv systému Office</vt:lpstr>
      <vt:lpstr>Šablona 32</vt:lpstr>
      <vt:lpstr>Radiace</vt:lpstr>
      <vt:lpstr>Snímek 3</vt:lpstr>
      <vt:lpstr>Radiace</vt:lpstr>
      <vt:lpstr>Nový doplňkový výstražný symbol ionizujícího záření schválený dne 15.2.2007 </vt:lpstr>
      <vt:lpstr>Ionizující záření</vt:lpstr>
      <vt:lpstr>Snímek 7</vt:lpstr>
      <vt:lpstr>Snímek 8</vt:lpstr>
      <vt:lpstr>Dozimetr  přístroj k měření radiace</vt:lpstr>
      <vt:lpstr>Historie</vt:lpstr>
      <vt:lpstr>Snímek 11</vt:lpstr>
      <vt:lpstr>Snímek 12</vt:lpstr>
      <vt:lpstr>Snímek 13</vt:lpstr>
      <vt:lpstr>Snímek 14</vt:lpstr>
      <vt:lpstr>Snímek 15</vt:lpstr>
      <vt:lpstr>Jaderné havárie</vt:lpstr>
      <vt:lpstr>Černobyl (Ukrajina) 26.4.1986</vt:lpstr>
      <vt:lpstr>Snímek 18</vt:lpstr>
      <vt:lpstr>Snímek 19</vt:lpstr>
      <vt:lpstr>Snímek 20</vt:lpstr>
      <vt:lpstr>Vrtulník Mi-26 při hašení havárie</vt:lpstr>
      <vt:lpstr>Snímek 22</vt:lpstr>
      <vt:lpstr>Vesnice v opuštěné zóně</vt:lpstr>
      <vt:lpstr>Plavecký bazén v Pripjati</vt:lpstr>
      <vt:lpstr>Snímek 25</vt:lpstr>
      <vt:lpstr>Sarkofág 4. reaktoru r. 2008</vt:lpstr>
      <vt:lpstr>Japonsko – Fukušima, 11. března 2011</vt:lpstr>
      <vt:lpstr>Snímek 28</vt:lpstr>
      <vt:lpstr>Snímek 29</vt:lpstr>
      <vt:lpstr>Snímek 30</vt:lpstr>
      <vt:lpstr>Snímek 31</vt:lpstr>
      <vt:lpstr>Satelitní pohled </vt:lpstr>
      <vt:lpstr>Stopy radiace ve světě</vt:lpstr>
      <vt:lpstr>Zdroje: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Šablona 32</dc:title>
  <dc:creator>Admin</dc:creator>
  <cp:lastModifiedBy>expert</cp:lastModifiedBy>
  <cp:revision>84</cp:revision>
  <dcterms:created xsi:type="dcterms:W3CDTF">2011-10-03T15:24:56Z</dcterms:created>
  <dcterms:modified xsi:type="dcterms:W3CDTF">2012-03-15T11:08:59Z</dcterms:modified>
</cp:coreProperties>
</file>