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65" r:id="rId6"/>
    <p:sldId id="269" r:id="rId7"/>
    <p:sldId id="258" r:id="rId8"/>
    <p:sldId id="259" r:id="rId9"/>
    <p:sldId id="266" r:id="rId10"/>
    <p:sldId id="260" r:id="rId11"/>
    <p:sldId id="267" r:id="rId12"/>
    <p:sldId id="268" r:id="rId13"/>
    <p:sldId id="261" r:id="rId14"/>
    <p:sldId id="262" r:id="rId15"/>
    <p:sldId id="263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6436" y="1524000"/>
            <a:ext cx="6631128" cy="32004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6437" y="4876800"/>
            <a:ext cx="5373499" cy="990600"/>
          </a:xfrm>
        </p:spPr>
        <p:txBody>
          <a:bodyPr lIns="91440"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50" baseline="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val="198870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08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3" y="3429000"/>
            <a:ext cx="7202776" cy="2286000"/>
          </a:xfrm>
        </p:spPr>
        <p:txBody>
          <a:bodyPr anchor="b">
            <a:normAutofit/>
          </a:bodyPr>
          <a:lstStyle>
            <a:lvl1pPr algn="l">
              <a:defRPr sz="4800" b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2" y="685800"/>
            <a:ext cx="5659324" cy="1066800"/>
          </a:xfrm>
        </p:spPr>
        <p:txBody>
          <a:bodyPr lIns="91440" anchor="t"/>
          <a:lstStyle>
            <a:lvl1pPr marL="0" indent="0">
              <a:spcBef>
                <a:spcPts val="0"/>
              </a:spcBef>
              <a:buNone/>
              <a:defRPr sz="2000" cap="all" spc="250" baseline="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89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0613" y="1828800"/>
            <a:ext cx="3487057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29" y="1828801"/>
            <a:ext cx="3487060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878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485690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70613" y="2438400"/>
            <a:ext cx="3487057" cy="3733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6330" y="1676400"/>
            <a:ext cx="3487059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30" y="2438400"/>
            <a:ext cx="3487059" cy="3733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9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1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63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56128" y="0"/>
            <a:ext cx="3663626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11" name="Obdélník 10"/>
          <p:cNvSpPr/>
          <p:nvPr/>
        </p:nvSpPr>
        <p:spPr>
          <a:xfrm>
            <a:off x="524726" y="0"/>
            <a:ext cx="3526431" cy="6858000"/>
          </a:xfrm>
          <a:prstGeom prst="rect">
            <a:avLst/>
          </a:prstGeom>
          <a:solidFill>
            <a:schemeClr val="bg2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685800"/>
            <a:ext cx="2686750" cy="38862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685800"/>
            <a:ext cx="4114799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0612" y="4724400"/>
            <a:ext cx="2686750" cy="1401764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7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56128" y="0"/>
            <a:ext cx="3663626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13" name="Obdélník 12"/>
          <p:cNvSpPr/>
          <p:nvPr/>
        </p:nvSpPr>
        <p:spPr>
          <a:xfrm>
            <a:off x="524726" y="0"/>
            <a:ext cx="3526431" cy="6858000"/>
          </a:xfrm>
          <a:prstGeom prst="rect">
            <a:avLst/>
          </a:prstGeom>
          <a:solidFill>
            <a:schemeClr val="bg2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685800"/>
            <a:ext cx="2686750" cy="38862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572000" y="685800"/>
            <a:ext cx="4115872" cy="5486400"/>
          </a:xfrm>
          <a:solidFill>
            <a:schemeClr val="tx2">
              <a:lumMod val="10000"/>
            </a:schemeClr>
          </a:solidFill>
          <a:ln w="50800">
            <a:solidFill>
              <a:schemeClr val="tx1"/>
            </a:solidFill>
            <a:miter lim="800000"/>
          </a:ln>
          <a:effectLst>
            <a:outerShdw blurRad="190500" algn="ctr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0612" y="4724400"/>
            <a:ext cx="2686750" cy="1401764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93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Jiný obrázek s titulkem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046082" y="0"/>
            <a:ext cx="5097917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11" name="Obdélník 10"/>
          <p:cNvSpPr/>
          <p:nvPr/>
        </p:nvSpPr>
        <p:spPr>
          <a:xfrm>
            <a:off x="4114680" y="0"/>
            <a:ext cx="5029319" cy="6858000"/>
          </a:xfrm>
          <a:prstGeom prst="rect">
            <a:avLst/>
          </a:prstGeom>
          <a:solidFill>
            <a:schemeClr val="bg2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128" y="685800"/>
            <a:ext cx="3201234" cy="38862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572000" y="685800"/>
            <a:ext cx="4115872" cy="5486400"/>
          </a:xfrm>
          <a:solidFill>
            <a:schemeClr val="tx2">
              <a:lumMod val="10000"/>
            </a:schemeClr>
          </a:solidFill>
          <a:ln w="50800">
            <a:solidFill>
              <a:schemeClr val="tx1"/>
            </a:solidFill>
            <a:miter lim="800000"/>
          </a:ln>
          <a:effectLst>
            <a:outerShdw blurRad="190500" algn="ctr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6128" y="4724400"/>
            <a:ext cx="3201234" cy="1447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53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9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258750" y="685801"/>
            <a:ext cx="914639" cy="5486400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70613" y="685800"/>
            <a:ext cx="6116642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20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3" y="1828800"/>
            <a:ext cx="72027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01122" y="6400801"/>
            <a:ext cx="9903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D4808-D5BF-4F8C-A213-6656B19691C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970613" y="6400801"/>
            <a:ext cx="4744685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58749" y="6400801"/>
            <a:ext cx="914640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5060E-8126-47BE-88AB-C9B763122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2099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Font typeface="Century" pitchFamily="18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9164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23160" indent="-22860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28600" algn="l" defTabSz="914400" rtl="0" eaLnBrk="1" latinLnBrk="0" hangingPunct="1"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54680" indent="-22860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6ya7ZRlrEo" TargetMode="External"/><Relationship Id="rId2" Type="http://schemas.openxmlformats.org/officeDocument/2006/relationships/hyperlink" Target="http://www.youtube.com/watch?v=aQzlJRjXSG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P8Ozdqzjigg" TargetMode="External"/><Relationship Id="rId5" Type="http://schemas.openxmlformats.org/officeDocument/2006/relationships/hyperlink" Target="http://www.youtube.com/watch?v=rATftJiWdkw" TargetMode="External"/><Relationship Id="rId4" Type="http://schemas.openxmlformats.org/officeDocument/2006/relationships/hyperlink" Target="http://www.youtube.com/watch?v=-dehIKue4t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NXlmC5PsU4" TargetMode="External"/><Relationship Id="rId2" Type="http://schemas.openxmlformats.org/officeDocument/2006/relationships/hyperlink" Target="http://www.youtube.com/watch?v=Yd_oDzgMz8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TmclgyXIrYY" TargetMode="External"/><Relationship Id="rId4" Type="http://schemas.openxmlformats.org/officeDocument/2006/relationships/hyperlink" Target="http://www.youtube.com/watch?v=VFt7p4pKAs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GxL2uNr7bk" TargetMode="External"/><Relationship Id="rId2" Type="http://schemas.openxmlformats.org/officeDocument/2006/relationships/hyperlink" Target="http://www.youtube.com/watch?v=2pfCFU3Mqw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-Xu71i89xvs" TargetMode="External"/><Relationship Id="rId4" Type="http://schemas.openxmlformats.org/officeDocument/2006/relationships/hyperlink" Target="http://www.youtube.com/watch?v=95aP0OWx4j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XfBYXElPII" TargetMode="External"/><Relationship Id="rId2" Type="http://schemas.openxmlformats.org/officeDocument/2006/relationships/hyperlink" Target="http://www.youtube.com/watch?v=ozfnAUWWE0Y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ha.eu/jnp/cz/home/zabava/hudba/glenn_miller_orchestra_opet_roztanci.html" TargetMode="External"/><Relationship Id="rId7" Type="http://schemas.openxmlformats.org/officeDocument/2006/relationships/hyperlink" Target="http://www.tumblr.com/tagged/hank%20williams%20sr" TargetMode="External"/><Relationship Id="rId2" Type="http://schemas.openxmlformats.org/officeDocument/2006/relationships/hyperlink" Target="http://musiclinernotes.wordpress.com/2010/06/14/glenn-mill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Roy_Acuff.jpg" TargetMode="External"/><Relationship Id="rId5" Type="http://schemas.openxmlformats.org/officeDocument/2006/relationships/hyperlink" Target="http://www.ireport.cz/smrt-si-rika-rock-n-roll/12823-smrt-si-rika-rocknroll-frank-sinatra-12.html" TargetMode="External"/><Relationship Id="rId4" Type="http://schemas.openxmlformats.org/officeDocument/2006/relationships/hyperlink" Target="http://www.supermusic.sk/skupina.php?idskupiny=338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19/08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40.léta </a:t>
            </a:r>
            <a:r>
              <a:rPr lang="cs-CZ" smtClean="0"/>
              <a:t>ve světové populární </a:t>
            </a:r>
            <a:r>
              <a:rPr lang="cs-CZ" dirty="0" smtClean="0"/>
              <a:t>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73824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04664"/>
            <a:ext cx="7489821" cy="5767536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19/08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</a:t>
            </a:r>
            <a:r>
              <a:rPr lang="cs-CZ" dirty="0" smtClean="0"/>
              <a:t>hudba světová </a:t>
            </a:r>
            <a:r>
              <a:rPr lang="cs-CZ" dirty="0"/>
              <a:t>– </a:t>
            </a:r>
            <a:r>
              <a:rPr lang="cs-CZ" dirty="0" smtClean="0"/>
              <a:t>40.léta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ve </a:t>
            </a:r>
            <a:r>
              <a:rPr lang="cs-CZ" dirty="0" smtClean="0"/>
              <a:t>40.letech </a:t>
            </a:r>
            <a:r>
              <a:rPr lang="cs-CZ" dirty="0"/>
              <a:t>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16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40. léta </a:t>
            </a:r>
            <a:br>
              <a:rPr lang="cs-CZ" sz="6000" dirty="0" smtClean="0"/>
            </a:br>
            <a:r>
              <a:rPr lang="cs-CZ" sz="6000" dirty="0" smtClean="0"/>
              <a:t>ve světové populární hudbě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5698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7437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848872" cy="468741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40. léta byla silně poznamenána   2. světovou válkou (1938 – 1945)</a:t>
            </a:r>
          </a:p>
          <a:p>
            <a:endParaRPr lang="cs-CZ" sz="3600" dirty="0" smtClean="0"/>
          </a:p>
          <a:p>
            <a:r>
              <a:rPr lang="cs-CZ" sz="3600" dirty="0" smtClean="0"/>
              <a:t>V populární hudbě byly stále       na prvním místě swingové orchestry – nejpopulárnější byl </a:t>
            </a:r>
            <a:r>
              <a:rPr lang="cs-CZ" sz="3600" dirty="0" smtClean="0">
                <a:solidFill>
                  <a:srgbClr val="92D050"/>
                </a:solidFill>
              </a:rPr>
              <a:t>orchestr </a:t>
            </a:r>
            <a:r>
              <a:rPr lang="cs-CZ" sz="3600" dirty="0" err="1" smtClean="0">
                <a:solidFill>
                  <a:srgbClr val="92D050"/>
                </a:solidFill>
              </a:rPr>
              <a:t>Glenna</a:t>
            </a:r>
            <a:r>
              <a:rPr lang="cs-CZ" sz="3600" dirty="0" smtClean="0">
                <a:solidFill>
                  <a:srgbClr val="92D050"/>
                </a:solidFill>
              </a:rPr>
              <a:t> Millera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241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671736"/>
          </a:xfrm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orchestr </a:t>
            </a:r>
            <a:r>
              <a:rPr lang="cs-CZ" dirty="0" err="1" smtClean="0">
                <a:solidFill>
                  <a:srgbClr val="92D050"/>
                </a:solidFill>
              </a:rPr>
              <a:t>Glenna</a:t>
            </a:r>
            <a:r>
              <a:rPr lang="cs-CZ" dirty="0" smtClean="0">
                <a:solidFill>
                  <a:srgbClr val="92D050"/>
                </a:solidFill>
              </a:rPr>
              <a:t> Millera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Moje DUMy\Dejiny popularni hudby\obrázky\1243395_187134_Glenn_Miller_Obecni_dum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7620000" cy="532447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92D050"/>
                </a:solidFill>
              </a:rPr>
              <a:t>Glenn</a:t>
            </a:r>
            <a:r>
              <a:rPr lang="cs-CZ" dirty="0" smtClean="0">
                <a:solidFill>
                  <a:srgbClr val="92D050"/>
                </a:solidFill>
              </a:rPr>
              <a:t> Miller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20000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988840"/>
            <a:ext cx="4705350" cy="378142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6717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776863" cy="4903440"/>
          </a:xfrm>
        </p:spPr>
        <p:txBody>
          <a:bodyPr/>
          <a:lstStyle/>
          <a:p>
            <a:r>
              <a:rPr lang="cs-CZ" sz="3200" dirty="0" smtClean="0"/>
              <a:t>Do popředí se dostávají sóloví zpěváci – díky zdokonalení mikrofonu mohli využívat širokou výrazovou paletu</a:t>
            </a:r>
          </a:p>
          <a:p>
            <a:endParaRPr lang="cs-CZ" sz="2800" dirty="0"/>
          </a:p>
          <a:p>
            <a:r>
              <a:rPr lang="cs-CZ" sz="3200" dirty="0" smtClean="0"/>
              <a:t>Vzniká tzv. </a:t>
            </a:r>
            <a:r>
              <a:rPr lang="cs-CZ" sz="3200" dirty="0" smtClean="0">
                <a:solidFill>
                  <a:srgbClr val="92D050"/>
                </a:solidFill>
              </a:rPr>
              <a:t>KULT PĚVECKÝCH HVĚZD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(kult = úcta, vzhlížení k někomu či něčemu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(kult pěveckých hvězd trvá dodnes)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7396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7561829" cy="5407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Snad nejoblíbenějšími zpěváky byli FRANK SINATRA a BING CROSBY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http://www.youtube.com/watch?v=aQzlJRjXSGY</a:t>
            </a:r>
            <a:r>
              <a:rPr lang="cs-CZ" dirty="0" smtClean="0"/>
              <a:t> (Frank </a:t>
            </a:r>
            <a:r>
              <a:rPr lang="cs-CZ" dirty="0" err="1" smtClean="0"/>
              <a:t>Sinatra</a:t>
            </a:r>
            <a:r>
              <a:rPr lang="cs-CZ" dirty="0" smtClean="0"/>
              <a:t>: Let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http://www.youtube.com/watch?v=T6ya7ZRlrEo</a:t>
            </a:r>
            <a:r>
              <a:rPr lang="cs-CZ" dirty="0" smtClean="0"/>
              <a:t> (Frank </a:t>
            </a:r>
            <a:r>
              <a:rPr lang="cs-CZ" dirty="0" err="1" smtClean="0"/>
              <a:t>Sinatra</a:t>
            </a:r>
            <a:r>
              <a:rPr lang="cs-CZ" dirty="0" smtClean="0"/>
              <a:t>: My </a:t>
            </a:r>
            <a:r>
              <a:rPr lang="cs-CZ" dirty="0" err="1" smtClean="0"/>
              <a:t>way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http://www.youtube.com/watch?v=-dehIKue4to</a:t>
            </a:r>
            <a:r>
              <a:rPr lang="cs-CZ" dirty="0" smtClean="0"/>
              <a:t>   (Frank </a:t>
            </a:r>
            <a:r>
              <a:rPr lang="cs-CZ" dirty="0" err="1" smtClean="0"/>
              <a:t>Sinatra</a:t>
            </a:r>
            <a:r>
              <a:rPr lang="cs-CZ" dirty="0" smtClean="0"/>
              <a:t>: New York, New York)</a:t>
            </a:r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youtube.com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watch</a:t>
            </a:r>
            <a:r>
              <a:rPr lang="cs-CZ" dirty="0" smtClean="0">
                <a:hlinkClick r:id="rId5"/>
              </a:rPr>
              <a:t>?v=</a:t>
            </a:r>
            <a:r>
              <a:rPr lang="cs-CZ" dirty="0" err="1" smtClean="0">
                <a:hlinkClick r:id="rId5"/>
              </a:rPr>
              <a:t>rATftJiWdkw</a:t>
            </a:r>
            <a:r>
              <a:rPr lang="cs-CZ" dirty="0" smtClean="0"/>
              <a:t>  (Bing </a:t>
            </a:r>
            <a:r>
              <a:rPr lang="cs-CZ" dirty="0" err="1" smtClean="0"/>
              <a:t>Crosby</a:t>
            </a:r>
            <a:r>
              <a:rPr lang="cs-CZ" dirty="0" smtClean="0"/>
              <a:t>: </a:t>
            </a:r>
            <a:r>
              <a:rPr lang="cs-CZ" dirty="0" err="1" smtClean="0"/>
              <a:t>Swinging</a:t>
            </a:r>
            <a:r>
              <a:rPr lang="cs-CZ" dirty="0" smtClean="0"/>
              <a:t> on a star)</a:t>
            </a:r>
          </a:p>
          <a:p>
            <a:pPr marL="0" indent="0">
              <a:buNone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youtube.com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watch</a:t>
            </a:r>
            <a:r>
              <a:rPr lang="cs-CZ" dirty="0" smtClean="0">
                <a:hlinkClick r:id="rId6"/>
              </a:rPr>
              <a:t>?v=P8Ozdqzjigg</a:t>
            </a:r>
            <a:r>
              <a:rPr lang="cs-CZ" dirty="0" smtClean="0"/>
              <a:t>     (Bing </a:t>
            </a:r>
            <a:r>
              <a:rPr lang="cs-CZ" dirty="0" err="1" smtClean="0"/>
              <a:t>Crosby</a:t>
            </a:r>
            <a:r>
              <a:rPr lang="cs-CZ" dirty="0" smtClean="0"/>
              <a:t>: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308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FRANK SINATRA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141514_FrankSinatra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3171825" cy="4048125"/>
          </a:xfrm>
          <a:prstGeom prst="rect">
            <a:avLst/>
          </a:prstGeom>
          <a:noFill/>
        </p:spPr>
      </p:pic>
      <p:pic>
        <p:nvPicPr>
          <p:cNvPr id="2051" name="Picture 3" descr="D:\Moje DUMy\Dejiny popularni hudby\obrázky\frank-sinatra-20090212-4922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7832" y="1772816"/>
            <a:ext cx="3242520" cy="410445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6717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064896" cy="5767536"/>
          </a:xfrm>
        </p:spPr>
        <p:txBody>
          <a:bodyPr>
            <a:noAutofit/>
          </a:bodyPr>
          <a:lstStyle/>
          <a:p>
            <a:r>
              <a:rPr lang="cs-CZ" sz="3200" dirty="0" smtClean="0"/>
              <a:t>Velice populární bylo také dívčí trio </a:t>
            </a:r>
            <a:r>
              <a:rPr lang="cs-CZ" sz="3200" dirty="0" smtClean="0">
                <a:solidFill>
                  <a:srgbClr val="92D050"/>
                </a:solidFill>
              </a:rPr>
              <a:t>SESTRY ANDREWSOVY</a:t>
            </a:r>
          </a:p>
          <a:p>
            <a:endParaRPr lang="cs-CZ" sz="3200" dirty="0" smtClean="0"/>
          </a:p>
          <a:p>
            <a:r>
              <a:rPr lang="cs-CZ" sz="3200" dirty="0" smtClean="0"/>
              <a:t>Vzhledem k tomu, že se USA aktivně účastnila války, sílilo v Americe vlastenecké cítění, které mimo jiné podporovalo rozvoj COUNTRY&amp;WESTERN music 					– typické americké hudby</a:t>
            </a:r>
          </a:p>
          <a:p>
            <a:endParaRPr lang="cs-CZ" sz="3200" dirty="0"/>
          </a:p>
          <a:p>
            <a:r>
              <a:rPr lang="cs-CZ" sz="3200" dirty="0" smtClean="0"/>
              <a:t>Králem country byl v této době </a:t>
            </a:r>
            <a:r>
              <a:rPr lang="cs-CZ" sz="2800" dirty="0" smtClean="0"/>
              <a:t>				</a:t>
            </a:r>
            <a:r>
              <a:rPr lang="cs-CZ" sz="3600" dirty="0" err="1" smtClean="0">
                <a:solidFill>
                  <a:srgbClr val="92D050"/>
                </a:solidFill>
              </a:rPr>
              <a:t>Roy</a:t>
            </a:r>
            <a:r>
              <a:rPr lang="cs-CZ" sz="3600" dirty="0" smtClean="0">
                <a:solidFill>
                  <a:srgbClr val="92D050"/>
                </a:solidFill>
              </a:rPr>
              <a:t> </a:t>
            </a:r>
            <a:r>
              <a:rPr lang="cs-CZ" sz="3600" dirty="0" err="1" smtClean="0">
                <a:solidFill>
                  <a:srgbClr val="92D050"/>
                </a:solidFill>
              </a:rPr>
              <a:t>Acuff</a:t>
            </a:r>
            <a:r>
              <a:rPr lang="cs-CZ" sz="3600" dirty="0" smtClean="0">
                <a:solidFill>
                  <a:srgbClr val="92D050"/>
                </a:solidFill>
              </a:rPr>
              <a:t> a </a:t>
            </a:r>
            <a:r>
              <a:rPr lang="cs-CZ" sz="3600" dirty="0" err="1" smtClean="0">
                <a:solidFill>
                  <a:srgbClr val="92D050"/>
                </a:solidFill>
              </a:rPr>
              <a:t>Hank</a:t>
            </a:r>
            <a:r>
              <a:rPr lang="cs-CZ" sz="3600" dirty="0" smtClean="0">
                <a:solidFill>
                  <a:srgbClr val="92D050"/>
                </a:solidFill>
              </a:rPr>
              <a:t> </a:t>
            </a:r>
            <a:r>
              <a:rPr lang="cs-CZ" sz="3600" dirty="0" err="1" smtClean="0">
                <a:solidFill>
                  <a:srgbClr val="92D050"/>
                </a:solidFill>
              </a:rPr>
              <a:t>Williams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089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92D050"/>
                </a:solidFill>
              </a:rPr>
              <a:t>Roy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Acuff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Roy_Acuf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3514725" cy="44958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92D050"/>
                </a:solidFill>
              </a:rPr>
              <a:t>Hank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Williams</a:t>
            </a:r>
            <a:endParaRPr lang="cs-CZ" dirty="0"/>
          </a:p>
        </p:txBody>
      </p:sp>
      <p:pic>
        <p:nvPicPr>
          <p:cNvPr id="4" name="Picture 3" descr="D:\Moje DUMy\Dejiny popularni hudby\obrázky\hankWilliam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4145" y="1828800"/>
            <a:ext cx="5415711" cy="43434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http://www.youtube.com/watch?v=Yd_oDzgMz8s</a:t>
            </a:r>
            <a:r>
              <a:rPr lang="cs-CZ" dirty="0" smtClean="0"/>
              <a:t> (Roy </a:t>
            </a:r>
            <a:r>
              <a:rPr lang="cs-CZ" dirty="0" err="1" smtClean="0"/>
              <a:t>Acuff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3"/>
              </a:rPr>
              <a:t>http://www.youtube.com/watch?v=gNXlmC5PsU4</a:t>
            </a:r>
            <a:r>
              <a:rPr lang="cs-CZ" dirty="0" smtClean="0"/>
              <a:t> (Roy </a:t>
            </a:r>
            <a:r>
              <a:rPr lang="cs-CZ" dirty="0" err="1" smtClean="0"/>
              <a:t>Acuff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4"/>
              </a:rPr>
              <a:t>http://www.youtube.com/watch?v=VFt7p4pKAs4</a:t>
            </a:r>
            <a:r>
              <a:rPr lang="cs-CZ" dirty="0" smtClean="0"/>
              <a:t> (Roy </a:t>
            </a:r>
            <a:r>
              <a:rPr lang="cs-CZ" dirty="0" err="1" smtClean="0"/>
              <a:t>Acuff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5"/>
              </a:rPr>
              <a:t>http://www.youtube.com/watch?v=TmclgyXIrYY</a:t>
            </a:r>
            <a:r>
              <a:rPr lang="cs-CZ" dirty="0" smtClean="0"/>
              <a:t> (Roy </a:t>
            </a:r>
            <a:r>
              <a:rPr lang="cs-CZ" dirty="0" err="1" smtClean="0"/>
              <a:t>Acuff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8830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http://www.youtube.com/watch?v=2pfCFU3Mqww</a:t>
            </a:r>
            <a:r>
              <a:rPr lang="cs-CZ" dirty="0" smtClean="0"/>
              <a:t> (Andrew </a:t>
            </a:r>
            <a:r>
              <a:rPr lang="cs-CZ" dirty="0" err="1" smtClean="0"/>
              <a:t>Sisters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3"/>
              </a:rPr>
              <a:t>http://www.youtube.com/watch?v=zGxL2uNr7bk</a:t>
            </a:r>
            <a:r>
              <a:rPr lang="cs-CZ" dirty="0" smtClean="0"/>
              <a:t> (Andrew </a:t>
            </a:r>
            <a:r>
              <a:rPr lang="cs-CZ" dirty="0" err="1" smtClean="0"/>
              <a:t>Sisters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4"/>
              </a:rPr>
              <a:t>http://www.youtube.com/watch?v=95aP0OWx4jY</a:t>
            </a:r>
            <a:r>
              <a:rPr lang="cs-CZ" dirty="0" smtClean="0"/>
              <a:t> (</a:t>
            </a:r>
            <a:r>
              <a:rPr lang="cs-CZ" dirty="0" err="1" smtClean="0"/>
              <a:t>Hank</a:t>
            </a:r>
            <a:r>
              <a:rPr lang="cs-CZ" dirty="0" smtClean="0"/>
              <a:t> </a:t>
            </a:r>
            <a:r>
              <a:rPr lang="cs-CZ" dirty="0" err="1" smtClean="0"/>
              <a:t>Williams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5"/>
              </a:rPr>
              <a:t>http://www.youtube.com/watch?v=-Xu71i89xvs</a:t>
            </a:r>
            <a:r>
              <a:rPr lang="cs-CZ" dirty="0" smtClean="0"/>
              <a:t> (</a:t>
            </a:r>
            <a:r>
              <a:rPr lang="cs-CZ" dirty="0" err="1" smtClean="0"/>
              <a:t>Hank</a:t>
            </a:r>
            <a:r>
              <a:rPr lang="cs-CZ" dirty="0" smtClean="0"/>
              <a:t> </a:t>
            </a:r>
            <a:r>
              <a:rPr lang="cs-CZ" dirty="0" err="1" smtClean="0"/>
              <a:t>Williams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772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5997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7992888" cy="5767536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Ve 40. letech vzniká nový žánr: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BLUEGRASS MUSIC</a:t>
            </a:r>
          </a:p>
          <a:p>
            <a:pPr marL="0" indent="0">
              <a:buNone/>
            </a:pPr>
            <a:r>
              <a:rPr lang="cs-CZ" sz="3600" dirty="0" smtClean="0"/>
              <a:t>- Patří do stylu C&amp;W</a:t>
            </a:r>
          </a:p>
          <a:p>
            <a:pPr lvl="1"/>
            <a:r>
              <a:rPr lang="cs-CZ" sz="3200" dirty="0" smtClean="0"/>
              <a:t>Má typické nástrojové obsazení: </a:t>
            </a:r>
            <a:r>
              <a:rPr lang="cs-CZ" sz="3200" dirty="0" err="1" smtClean="0"/>
              <a:t>banjo</a:t>
            </a:r>
            <a:r>
              <a:rPr lang="cs-CZ" sz="3200" dirty="0" smtClean="0"/>
              <a:t>, mandolína, kytara, housle, kontrabas</a:t>
            </a:r>
          </a:p>
          <a:p>
            <a:pPr lvl="1"/>
            <a:r>
              <a:rPr lang="cs-CZ" sz="3200" dirty="0" smtClean="0"/>
              <a:t>Zpívána je až 4hlasně – hlavní melodii přednáší vysoký tenor</a:t>
            </a:r>
          </a:p>
          <a:p>
            <a:pPr marL="457200" lvl="1" indent="0">
              <a:buNone/>
            </a:pPr>
            <a:r>
              <a:rPr lang="cs-CZ" dirty="0" smtClean="0">
                <a:hlinkClick r:id="rId2"/>
              </a:rPr>
              <a:t>http://www.youtube.com/watch?v=ozfnAUWWE0Y</a:t>
            </a:r>
            <a:r>
              <a:rPr lang="cs-CZ" dirty="0" smtClean="0"/>
              <a:t> </a:t>
            </a:r>
          </a:p>
          <a:p>
            <a:pPr marL="457200" lvl="1" indent="0">
              <a:buNone/>
            </a:pPr>
            <a:r>
              <a:rPr lang="cs-CZ" dirty="0" smtClean="0"/>
              <a:t>(Bill </a:t>
            </a:r>
            <a:r>
              <a:rPr lang="cs-CZ" dirty="0" err="1" smtClean="0"/>
              <a:t>Monroe&amp;Bluegrass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)</a:t>
            </a:r>
          </a:p>
          <a:p>
            <a:pPr marL="457200" lvl="1" indent="0">
              <a:buNone/>
            </a:pPr>
            <a:r>
              <a:rPr lang="cs-CZ" dirty="0" smtClean="0">
                <a:hlinkClick r:id="rId3"/>
              </a:rPr>
              <a:t>http://www.youtube.com/watch?v=EXfBYXElPII</a:t>
            </a:r>
            <a:r>
              <a:rPr lang="cs-CZ" dirty="0" smtClean="0"/>
              <a:t> </a:t>
            </a:r>
          </a:p>
          <a:p>
            <a:pPr marL="457200" lvl="1" indent="0">
              <a:buNone/>
            </a:pPr>
            <a:r>
              <a:rPr lang="cs-CZ" dirty="0" smtClean="0"/>
              <a:t>(Bill </a:t>
            </a:r>
            <a:r>
              <a:rPr lang="cs-CZ" dirty="0" err="1" smtClean="0"/>
              <a:t>Monroe</a:t>
            </a:r>
            <a:r>
              <a:rPr lang="cs-CZ" dirty="0" smtClean="0"/>
              <a:t>)</a:t>
            </a: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1431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13" y="1556792"/>
            <a:ext cx="7202776" cy="4615408"/>
          </a:xfrm>
        </p:spPr>
        <p:txBody>
          <a:bodyPr>
            <a:normAutofit fontScale="92500"/>
          </a:bodyPr>
          <a:lstStyle/>
          <a:p>
            <a:r>
              <a:rPr lang="cs-CZ" u="sng" dirty="0" smtClean="0">
                <a:hlinkClick r:id="rId2"/>
              </a:rPr>
              <a:t>http://musiclinernotes.wordpress.com/2010/06/14/glenn-miller/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praha.eu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jnp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home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zabava</a:t>
            </a:r>
            <a:r>
              <a:rPr lang="cs-CZ" u="sng" dirty="0" smtClean="0">
                <a:hlinkClick r:id="rId3"/>
              </a:rPr>
              <a:t>/hudba/</a:t>
            </a:r>
            <a:r>
              <a:rPr lang="cs-CZ" u="sng" dirty="0" err="1" smtClean="0">
                <a:hlinkClick r:id="rId3"/>
              </a:rPr>
              <a:t>glenn</a:t>
            </a:r>
            <a:r>
              <a:rPr lang="cs-CZ" u="sng" dirty="0" smtClean="0">
                <a:hlinkClick r:id="rId3"/>
              </a:rPr>
              <a:t>_</a:t>
            </a:r>
            <a:r>
              <a:rPr lang="cs-CZ" u="sng" dirty="0" err="1" smtClean="0">
                <a:hlinkClick r:id="rId3"/>
              </a:rPr>
              <a:t>miller</a:t>
            </a:r>
            <a:r>
              <a:rPr lang="cs-CZ" u="sng" dirty="0" smtClean="0">
                <a:hlinkClick r:id="rId3"/>
              </a:rPr>
              <a:t>_orchestra_</a:t>
            </a:r>
            <a:r>
              <a:rPr lang="cs-CZ" u="sng" dirty="0" err="1" smtClean="0">
                <a:hlinkClick r:id="rId3"/>
              </a:rPr>
              <a:t>opet</a:t>
            </a:r>
            <a:r>
              <a:rPr lang="cs-CZ" u="sng" dirty="0" smtClean="0">
                <a:hlinkClick r:id="rId3"/>
              </a:rPr>
              <a:t>_</a:t>
            </a:r>
            <a:r>
              <a:rPr lang="cs-CZ" u="sng" dirty="0" err="1" smtClean="0">
                <a:hlinkClick r:id="rId3"/>
              </a:rPr>
              <a:t>roztanci.html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supermusic.sk</a:t>
            </a:r>
            <a:r>
              <a:rPr lang="cs-CZ" u="sng" dirty="0" smtClean="0">
                <a:hlinkClick r:id="rId4"/>
              </a:rPr>
              <a:t>/skupina.</a:t>
            </a:r>
            <a:r>
              <a:rPr lang="cs-CZ" u="sng" dirty="0" err="1" smtClean="0">
                <a:hlinkClick r:id="rId4"/>
              </a:rPr>
              <a:t>php</a:t>
            </a:r>
            <a:r>
              <a:rPr lang="cs-CZ" u="sng" dirty="0" smtClean="0">
                <a:hlinkClick r:id="rId4"/>
              </a:rPr>
              <a:t>?</a:t>
            </a:r>
            <a:r>
              <a:rPr lang="cs-CZ" u="sng" dirty="0" err="1" smtClean="0">
                <a:hlinkClick r:id="rId4"/>
              </a:rPr>
              <a:t>idskupiny</a:t>
            </a:r>
            <a:r>
              <a:rPr lang="cs-CZ" u="sng" dirty="0" smtClean="0">
                <a:hlinkClick r:id="rId4"/>
              </a:rPr>
              <a:t>=3381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ireport.cz</a:t>
            </a:r>
            <a:r>
              <a:rPr lang="cs-CZ" u="sng" dirty="0" smtClean="0">
                <a:hlinkClick r:id="rId5"/>
              </a:rPr>
              <a:t>/smrt-si-</a:t>
            </a:r>
            <a:r>
              <a:rPr lang="cs-CZ" u="sng" dirty="0" err="1" smtClean="0">
                <a:hlinkClick r:id="rId5"/>
              </a:rPr>
              <a:t>rika</a:t>
            </a:r>
            <a:r>
              <a:rPr lang="cs-CZ" u="sng" dirty="0" smtClean="0">
                <a:hlinkClick r:id="rId5"/>
              </a:rPr>
              <a:t>-rock-n-</a:t>
            </a:r>
            <a:r>
              <a:rPr lang="cs-CZ" u="sng" dirty="0" err="1" smtClean="0">
                <a:hlinkClick r:id="rId5"/>
              </a:rPr>
              <a:t>roll</a:t>
            </a:r>
            <a:r>
              <a:rPr lang="cs-CZ" u="sng" dirty="0" smtClean="0">
                <a:hlinkClick r:id="rId5"/>
              </a:rPr>
              <a:t>/12823-smrt-si-</a:t>
            </a:r>
            <a:r>
              <a:rPr lang="cs-CZ" u="sng" dirty="0" err="1" smtClean="0">
                <a:hlinkClick r:id="rId5"/>
              </a:rPr>
              <a:t>rika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rocknroll</a:t>
            </a:r>
            <a:r>
              <a:rPr lang="cs-CZ" u="sng" dirty="0" smtClean="0">
                <a:hlinkClick r:id="rId5"/>
              </a:rPr>
              <a:t>-frank-</a:t>
            </a:r>
            <a:r>
              <a:rPr lang="cs-CZ" u="sng" dirty="0" err="1" smtClean="0">
                <a:hlinkClick r:id="rId5"/>
              </a:rPr>
              <a:t>sinatra</a:t>
            </a:r>
            <a:r>
              <a:rPr lang="cs-CZ" u="sng" dirty="0" smtClean="0">
                <a:hlinkClick r:id="rId5"/>
              </a:rPr>
              <a:t>-12.html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http://en.wikipedia.org/wiki/File:Roy_Acuff.jpg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tumblr.com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tagged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hank</a:t>
            </a:r>
            <a:r>
              <a:rPr lang="cs-CZ" u="sng" dirty="0" smtClean="0">
                <a:hlinkClick r:id="rId7"/>
              </a:rPr>
              <a:t>%20williams%20sr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764704"/>
            <a:ext cx="3672408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/>
              <a:t>Internetové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19742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Woodgrain_16x9">
      <a:dk1>
        <a:sysClr val="windowText" lastClr="000000"/>
      </a:dk1>
      <a:lt1>
        <a:sysClr val="window" lastClr="FFFFFF"/>
      </a:lt1>
      <a:dk2>
        <a:srgbClr val="90B365"/>
      </a:dk2>
      <a:lt2>
        <a:srgbClr val="EEECE1"/>
      </a:lt2>
      <a:accent1>
        <a:srgbClr val="4283D2"/>
      </a:accent1>
      <a:accent2>
        <a:srgbClr val="6E9D35"/>
      </a:accent2>
      <a:accent3>
        <a:srgbClr val="DE6742"/>
      </a:accent3>
      <a:accent4>
        <a:srgbClr val="8F73DF"/>
      </a:accent4>
      <a:accent5>
        <a:srgbClr val="CB991B"/>
      </a:accent5>
      <a:accent6>
        <a:srgbClr val="7F7F7F"/>
      </a:accent6>
      <a:hlink>
        <a:srgbClr val="90B365"/>
      </a:hlink>
      <a:folHlink>
        <a:srgbClr val="7F7F7F"/>
      </a:folHlink>
    </a:clrScheme>
    <a:fontScheme name="Woodgrain_16x9">
      <a:majorFont>
        <a:latin typeface="Century"/>
        <a:ea typeface=""/>
        <a:cs typeface=""/>
      </a:majorFont>
      <a:minorFont>
        <a:latin typeface="Century"/>
        <a:ea typeface=""/>
        <a:cs typeface="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miter lim="800000"/>
        </a:ln>
        <a:ln w="19050" cap="flat" cmpd="sng" algn="ctr">
          <a:solidFill>
            <a:schemeClr val="phClr"/>
          </a:solidFill>
          <a:miter lim="800000"/>
        </a:ln>
        <a:ln w="28575" cap="flat" cmpd="sng" algn="ctr">
          <a:solidFill>
            <a:schemeClr val="phClr"/>
          </a:solidFill>
          <a:miter lim="800000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367</TotalTime>
  <Words>410</Words>
  <Application>Microsoft Office PowerPoint</Application>
  <PresentationFormat>Předvádění na obrazovce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Motiv1</vt:lpstr>
      <vt:lpstr>Prezentace aplikace PowerPoint</vt:lpstr>
      <vt:lpstr>Prezentace aplikace PowerPoint</vt:lpstr>
      <vt:lpstr>40. léta  ve světové populární hudbě</vt:lpstr>
      <vt:lpstr>Prezentace aplikace PowerPoint</vt:lpstr>
      <vt:lpstr>orchestr Glenna Millera</vt:lpstr>
      <vt:lpstr>Glenn Miller</vt:lpstr>
      <vt:lpstr>Prezentace aplikace PowerPoint</vt:lpstr>
      <vt:lpstr>Prezentace aplikace PowerPoint</vt:lpstr>
      <vt:lpstr>FRANK SINATRA</vt:lpstr>
      <vt:lpstr>Prezentace aplikace PowerPoint</vt:lpstr>
      <vt:lpstr>Roy Acuff </vt:lpstr>
      <vt:lpstr>Hank Williams</vt:lpstr>
      <vt:lpstr>Prezentace aplikace PowerPoint</vt:lpstr>
      <vt:lpstr>Prezentace aplikace PowerPoint</vt:lpstr>
      <vt:lpstr>Prezentace aplikace PowerPoint</vt:lpstr>
      <vt:lpstr>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40.Léta v populární hudbě</dc:title>
  <dc:creator>0JXR</dc:creator>
  <cp:lastModifiedBy>0JXR</cp:lastModifiedBy>
  <cp:revision>18</cp:revision>
  <dcterms:created xsi:type="dcterms:W3CDTF">2012-12-16T15:26:45Z</dcterms:created>
  <dcterms:modified xsi:type="dcterms:W3CDTF">2013-06-17T08:59:16Z</dcterms:modified>
</cp:coreProperties>
</file>