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74" r:id="rId4"/>
    <p:sldId id="271" r:id="rId5"/>
    <p:sldId id="272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050" autoAdjust="0"/>
  </p:normalViewPr>
  <p:slideViewPr>
    <p:cSldViewPr>
      <p:cViewPr>
        <p:scale>
          <a:sx n="70" d="100"/>
          <a:sy n="70" d="100"/>
        </p:scale>
        <p:origin x="-4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471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101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481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09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042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28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08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391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219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064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80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EC5BC-E611-4582-AD35-FC2FE7EFB8BD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886BF-4889-463C-89D4-DECE374994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93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13" Type="http://schemas.openxmlformats.org/officeDocument/2006/relationships/slide" Target="slide18.xml"/><Relationship Id="rId3" Type="http://schemas.openxmlformats.org/officeDocument/2006/relationships/slide" Target="slide9.xml"/><Relationship Id="rId7" Type="http://schemas.openxmlformats.org/officeDocument/2006/relationships/slide" Target="slide12.xml"/><Relationship Id="rId12" Type="http://schemas.openxmlformats.org/officeDocument/2006/relationships/slide" Target="slide1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11" Type="http://schemas.openxmlformats.org/officeDocument/2006/relationships/slide" Target="slide17.xml"/><Relationship Id="rId5" Type="http://schemas.openxmlformats.org/officeDocument/2006/relationships/slide" Target="slide10.xml"/><Relationship Id="rId10" Type="http://schemas.openxmlformats.org/officeDocument/2006/relationships/slide" Target="slide11.xml"/><Relationship Id="rId4" Type="http://schemas.openxmlformats.org/officeDocument/2006/relationships/slide" Target="slide8.xml"/><Relationship Id="rId9" Type="http://schemas.openxmlformats.org/officeDocument/2006/relationships/slide" Target="slide15.xml"/><Relationship Id="rId14" Type="http://schemas.openxmlformats.org/officeDocument/2006/relationships/slide" Target="slide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82348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 </a:t>
            </a:r>
            <a:br>
              <a:rPr lang="cs-CZ" dirty="0" smtClean="0"/>
            </a:br>
            <a:r>
              <a:rPr lang="cs-CZ" dirty="0" smtClean="0"/>
              <a:t>s přechodem 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Kvíz</a:t>
            </a:r>
          </a:p>
          <a:p>
            <a:endParaRPr lang="cs-CZ" dirty="0" smtClean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803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sčítání a odčítání do </a:t>
            </a:r>
            <a:r>
              <a:rPr lang="cs-CZ" dirty="0" smtClean="0"/>
              <a:t>20 </a:t>
            </a:r>
            <a:r>
              <a:rPr lang="cs-CZ" dirty="0"/>
              <a:t>s přechodem přes </a:t>
            </a:r>
            <a:r>
              <a:rPr lang="cs-CZ" dirty="0" smtClean="0"/>
              <a:t>základ 10 </a:t>
            </a:r>
            <a:r>
              <a:rPr lang="cs-CZ" dirty="0"/>
              <a:t>formou kvízu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Rozdělte se do dvou týmů </a:t>
            </a:r>
            <a:r>
              <a:rPr lang="cs-CZ" dirty="0" smtClean="0">
                <a:solidFill>
                  <a:srgbClr val="FF0000"/>
                </a:solidFill>
              </a:rPr>
              <a:t>Červený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0000FF"/>
                </a:solidFill>
              </a:rPr>
              <a:t>Modrý</a:t>
            </a:r>
          </a:p>
          <a:p>
            <a:r>
              <a:rPr lang="cs-CZ" dirty="0" smtClean="0"/>
              <a:t>Týmy se budou střídat</a:t>
            </a:r>
          </a:p>
          <a:p>
            <a:r>
              <a:rPr lang="cs-CZ" dirty="0" smtClean="0"/>
              <a:t>První tým si na hracím plánu vybere políčko</a:t>
            </a:r>
          </a:p>
          <a:p>
            <a:r>
              <a:rPr lang="cs-CZ" dirty="0" smtClean="0"/>
              <a:t>Tým vypočítá příklad a odpověď oznámí učiteli</a:t>
            </a:r>
          </a:p>
          <a:p>
            <a:r>
              <a:rPr lang="cs-CZ" dirty="0" smtClean="0"/>
              <a:t>Poté se odkryje odpověď </a:t>
            </a:r>
          </a:p>
          <a:p>
            <a:r>
              <a:rPr lang="cs-CZ" dirty="0" smtClean="0"/>
              <a:t>Na hrací pole se vrátíte pomocí šipky</a:t>
            </a:r>
          </a:p>
          <a:p>
            <a:r>
              <a:rPr lang="cs-CZ" dirty="0" smtClean="0"/>
              <a:t>Pokud tým odpověděl správně, kliknutím označíte příslušné políčko barvou týmu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55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tým neodpoví správně, nechte pole šedé</a:t>
            </a:r>
          </a:p>
          <a:p>
            <a:r>
              <a:rPr lang="cs-CZ" dirty="0" smtClean="0"/>
              <a:t>Na šedých polích může učitel využít náhradní příklady jako ,, rozstřel “</a:t>
            </a:r>
          </a:p>
          <a:p>
            <a:r>
              <a:rPr lang="cs-CZ" dirty="0" smtClean="0"/>
              <a:t>Nyní hraje druhý tým</a:t>
            </a:r>
          </a:p>
          <a:p>
            <a:r>
              <a:rPr lang="cs-CZ" dirty="0" smtClean="0"/>
              <a:t>Vyhrává ten, kdo získá více polí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2771800" y="5121188"/>
            <a:ext cx="3312368" cy="1224136"/>
          </a:xfrm>
          <a:prstGeom prst="roundRect">
            <a:avLst/>
          </a:prstGeom>
          <a:solidFill>
            <a:schemeClr val="accent4"/>
          </a:solidFill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Hrát!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522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Ovál 75"/>
          <p:cNvSpPr/>
          <p:nvPr/>
        </p:nvSpPr>
        <p:spPr>
          <a:xfrm>
            <a:off x="3995936" y="54868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3995936" y="54868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3995936" y="54868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>
            <a:hlinkClick r:id="rId2" action="ppaction://hlinksldjump"/>
          </p:cNvPr>
          <p:cNvSpPr/>
          <p:nvPr/>
        </p:nvSpPr>
        <p:spPr>
          <a:xfrm>
            <a:off x="3995936" y="54868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2" name="Ovál 81"/>
          <p:cNvSpPr/>
          <p:nvPr/>
        </p:nvSpPr>
        <p:spPr>
          <a:xfrm>
            <a:off x="3995936" y="162880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3995936" y="162880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3995936" y="162880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>
            <a:hlinkClick r:id="rId3" action="ppaction://hlinksldjump"/>
          </p:cNvPr>
          <p:cNvSpPr/>
          <p:nvPr/>
        </p:nvSpPr>
        <p:spPr>
          <a:xfrm>
            <a:off x="3995936" y="162880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6" name="Ovál 85"/>
          <p:cNvSpPr/>
          <p:nvPr/>
        </p:nvSpPr>
        <p:spPr>
          <a:xfrm>
            <a:off x="2915816" y="162880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2915816" y="162880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2915816" y="162880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>
            <a:hlinkClick r:id="rId4" action="ppaction://hlinksldjump"/>
          </p:cNvPr>
          <p:cNvSpPr/>
          <p:nvPr/>
        </p:nvSpPr>
        <p:spPr>
          <a:xfrm>
            <a:off x="2915816" y="162880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0" name="Ovál 89"/>
          <p:cNvSpPr/>
          <p:nvPr/>
        </p:nvSpPr>
        <p:spPr>
          <a:xfrm>
            <a:off x="5076056" y="162880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5076056" y="162880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5076056" y="162880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>
            <a:hlinkClick r:id="rId5" action="ppaction://hlinksldjump"/>
          </p:cNvPr>
          <p:cNvSpPr/>
          <p:nvPr/>
        </p:nvSpPr>
        <p:spPr>
          <a:xfrm>
            <a:off x="5076056" y="162880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4" name="Ovál 93"/>
          <p:cNvSpPr/>
          <p:nvPr/>
        </p:nvSpPr>
        <p:spPr>
          <a:xfrm>
            <a:off x="3995936" y="270892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3995936" y="270892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3995936" y="270892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>
            <a:hlinkClick r:id="rId6" action="ppaction://hlinksldjump"/>
          </p:cNvPr>
          <p:cNvSpPr/>
          <p:nvPr/>
        </p:nvSpPr>
        <p:spPr>
          <a:xfrm>
            <a:off x="3995936" y="270892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8" name="Ovál 97"/>
          <p:cNvSpPr/>
          <p:nvPr/>
        </p:nvSpPr>
        <p:spPr>
          <a:xfrm>
            <a:off x="2915816" y="270892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2915816" y="270892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2915816" y="270892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>
            <a:hlinkClick r:id="rId7" action="ppaction://hlinksldjump"/>
          </p:cNvPr>
          <p:cNvSpPr/>
          <p:nvPr/>
        </p:nvSpPr>
        <p:spPr>
          <a:xfrm>
            <a:off x="2915816" y="270892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2" name="Ovál 101"/>
          <p:cNvSpPr/>
          <p:nvPr/>
        </p:nvSpPr>
        <p:spPr>
          <a:xfrm>
            <a:off x="5076056" y="270892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5076056" y="270892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5076056" y="270892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>
            <a:hlinkClick r:id="rId8" action="ppaction://hlinksldjump"/>
          </p:cNvPr>
          <p:cNvSpPr/>
          <p:nvPr/>
        </p:nvSpPr>
        <p:spPr>
          <a:xfrm>
            <a:off x="5076056" y="270892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6" name="Ovál 105"/>
          <p:cNvSpPr/>
          <p:nvPr/>
        </p:nvSpPr>
        <p:spPr>
          <a:xfrm>
            <a:off x="6156176" y="270892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6156176" y="270892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6156176" y="270892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vál 108">
            <a:hlinkClick r:id="rId9" action="ppaction://hlinksldjump"/>
          </p:cNvPr>
          <p:cNvSpPr/>
          <p:nvPr/>
        </p:nvSpPr>
        <p:spPr>
          <a:xfrm>
            <a:off x="6156176" y="270892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10" name="Ovál 109"/>
          <p:cNvSpPr/>
          <p:nvPr/>
        </p:nvSpPr>
        <p:spPr>
          <a:xfrm>
            <a:off x="1835696" y="270892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1835696" y="270892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1835696" y="270892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>
            <a:hlinkClick r:id="rId10" action="ppaction://hlinksldjump"/>
          </p:cNvPr>
          <p:cNvSpPr/>
          <p:nvPr/>
        </p:nvSpPr>
        <p:spPr>
          <a:xfrm>
            <a:off x="1835696" y="270892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4" name="Ovál 113"/>
          <p:cNvSpPr/>
          <p:nvPr/>
        </p:nvSpPr>
        <p:spPr>
          <a:xfrm>
            <a:off x="3995936" y="378904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3995936" y="378904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3995936" y="378904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>
            <a:hlinkClick r:id="rId11" action="ppaction://hlinksldjump"/>
          </p:cNvPr>
          <p:cNvSpPr/>
          <p:nvPr/>
        </p:nvSpPr>
        <p:spPr>
          <a:xfrm>
            <a:off x="3995936" y="378904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18" name="Ovál 117"/>
          <p:cNvSpPr/>
          <p:nvPr/>
        </p:nvSpPr>
        <p:spPr>
          <a:xfrm>
            <a:off x="2915816" y="378904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2915816" y="378904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2915816" y="378904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>
            <a:hlinkClick r:id="rId12" action="ppaction://hlinksldjump"/>
          </p:cNvPr>
          <p:cNvSpPr/>
          <p:nvPr/>
        </p:nvSpPr>
        <p:spPr>
          <a:xfrm>
            <a:off x="2915816" y="378904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2" name="Ovál 121"/>
          <p:cNvSpPr/>
          <p:nvPr/>
        </p:nvSpPr>
        <p:spPr>
          <a:xfrm>
            <a:off x="5076056" y="378904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vál 122"/>
          <p:cNvSpPr/>
          <p:nvPr/>
        </p:nvSpPr>
        <p:spPr>
          <a:xfrm>
            <a:off x="5076056" y="378904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Ovál 123"/>
          <p:cNvSpPr/>
          <p:nvPr/>
        </p:nvSpPr>
        <p:spPr>
          <a:xfrm>
            <a:off x="5076056" y="378904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Ovál 124">
            <a:hlinkClick r:id="rId13" action="ppaction://hlinksldjump"/>
          </p:cNvPr>
          <p:cNvSpPr/>
          <p:nvPr/>
        </p:nvSpPr>
        <p:spPr>
          <a:xfrm>
            <a:off x="5076056" y="378904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26" name="Ovál 125"/>
          <p:cNvSpPr/>
          <p:nvPr/>
        </p:nvSpPr>
        <p:spPr>
          <a:xfrm>
            <a:off x="3995936" y="4869160"/>
            <a:ext cx="1080120" cy="1080120"/>
          </a:xfrm>
          <a:prstGeom prst="ellipse">
            <a:avLst/>
          </a:prstGeom>
          <a:solidFill>
            <a:srgbClr val="0000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Ovál 126"/>
          <p:cNvSpPr/>
          <p:nvPr/>
        </p:nvSpPr>
        <p:spPr>
          <a:xfrm>
            <a:off x="3995936" y="4869160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Ovál 127"/>
          <p:cNvSpPr/>
          <p:nvPr/>
        </p:nvSpPr>
        <p:spPr>
          <a:xfrm>
            <a:off x="3995936" y="4869160"/>
            <a:ext cx="1080120" cy="1080120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Ovál 128">
            <a:hlinkClick r:id="rId14" action="ppaction://hlinksldjump"/>
          </p:cNvPr>
          <p:cNvSpPr/>
          <p:nvPr/>
        </p:nvSpPr>
        <p:spPr>
          <a:xfrm>
            <a:off x="3995936" y="4869160"/>
            <a:ext cx="1080120" cy="108012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87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</p:childTnLst>
        </p:cTn>
      </p:par>
    </p:tnLst>
    <p:bldLst>
      <p:bldP spid="71" grpId="0" animBg="1"/>
      <p:bldP spid="77" grpId="0" animBg="1"/>
      <p:bldP spid="79" grpId="0" animBg="1"/>
      <p:bldP spid="83" grpId="0" animBg="1"/>
      <p:bldP spid="84" grpId="0" animBg="1"/>
      <p:bldP spid="85" grpId="0" animBg="1"/>
      <p:bldP spid="87" grpId="0" animBg="1"/>
      <p:bldP spid="88" grpId="0" animBg="1"/>
      <p:bldP spid="89" grpId="0" animBg="1"/>
      <p:bldP spid="91" grpId="0" animBg="1"/>
      <p:bldP spid="92" grpId="0" animBg="1"/>
      <p:bldP spid="93" grpId="0" animBg="1"/>
      <p:bldP spid="95" grpId="0" animBg="1"/>
      <p:bldP spid="96" grpId="0" animBg="1"/>
      <p:bldP spid="97" grpId="0" animBg="1"/>
      <p:bldP spid="99" grpId="0" animBg="1"/>
      <p:bldP spid="100" grpId="0" animBg="1"/>
      <p:bldP spid="101" grpId="0" animBg="1"/>
      <p:bldP spid="103" grpId="0" animBg="1"/>
      <p:bldP spid="104" grpId="0" animBg="1"/>
      <p:bldP spid="105" grpId="0" animBg="1"/>
      <p:bldP spid="107" grpId="0" animBg="1"/>
      <p:bldP spid="108" grpId="0" animBg="1"/>
      <p:bldP spid="109" grpId="0" animBg="1"/>
      <p:bldP spid="111" grpId="0" animBg="1"/>
      <p:bldP spid="112" grpId="0" animBg="1"/>
      <p:bldP spid="113" grpId="0" animBg="1"/>
      <p:bldP spid="115" grpId="0" animBg="1"/>
      <p:bldP spid="116" grpId="0" animBg="1"/>
      <p:bldP spid="117" grpId="0" animBg="1"/>
      <p:bldP spid="119" grpId="0" animBg="1"/>
      <p:bldP spid="120" grpId="0" animBg="1"/>
      <p:bldP spid="121" grpId="0" animBg="1"/>
      <p:bldP spid="123" grpId="0" animBg="1"/>
      <p:bldP spid="124" grpId="0" animBg="1"/>
      <p:bldP spid="125" grpId="0" animBg="1"/>
      <p:bldP spid="127" grpId="0" animBg="1"/>
      <p:bldP spid="128" grpId="0" animBg="1"/>
      <p:bldP spid="1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17-9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6" name="Tlačítko akce: Návrat 5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36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7+12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584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8+6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693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13-8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5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15-4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90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20-8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487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13-7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04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6+8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7+9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32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17-8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15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11-4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934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7+4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730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51173"/>
            <a:ext cx="230425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3056974" y="1268760"/>
            <a:ext cx="3240360" cy="1584176"/>
          </a:xfrm>
          <a:prstGeom prst="bevel">
            <a:avLst>
              <a:gd name="adj" fmla="val 25423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6+7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97034" y="3513646"/>
            <a:ext cx="2160240" cy="108012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135888" y="5451012"/>
            <a:ext cx="1008112" cy="1440160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75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1535</TotalTime>
  <Words>223</Words>
  <Application>Microsoft Office PowerPoint</Application>
  <PresentationFormat>Předvádění na obrazovce (4:3)</PresentationFormat>
  <Paragraphs>92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Sčítání a odčítání do 20  s přechodem přes 10</vt:lpstr>
      <vt:lpstr>Anotace</vt:lpstr>
      <vt:lpstr>Návod</vt:lpstr>
      <vt:lpstr>Návod</vt:lpstr>
      <vt:lpstr>Prezentace aplikace PowerPoint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20 s přechodem přes 10</dc:title>
  <dc:creator>DOMA</dc:creator>
  <cp:lastModifiedBy>jitka</cp:lastModifiedBy>
  <cp:revision>26</cp:revision>
  <dcterms:created xsi:type="dcterms:W3CDTF">2012-07-17T11:03:14Z</dcterms:created>
  <dcterms:modified xsi:type="dcterms:W3CDTF">2013-05-18T10:28:25Z</dcterms:modified>
</cp:coreProperties>
</file>