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4" r:id="rId3"/>
    <p:sldId id="258" r:id="rId4"/>
    <p:sldId id="266" r:id="rId5"/>
    <p:sldId id="270" r:id="rId6"/>
    <p:sldId id="267" r:id="rId7"/>
    <p:sldId id="268" r:id="rId8"/>
    <p:sldId id="269" r:id="rId9"/>
    <p:sldId id="265" r:id="rId10"/>
    <p:sldId id="259" r:id="rId11"/>
    <p:sldId id="260" r:id="rId12"/>
    <p:sldId id="261" r:id="rId13"/>
    <p:sldId id="271" r:id="rId14"/>
    <p:sldId id="262" r:id="rId15"/>
    <p:sldId id="272" r:id="rId16"/>
    <p:sldId id="263" r:id="rId17"/>
    <p:sldId id="273" r:id="rId18"/>
    <p:sldId id="257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 varScale="1">
        <p:scale>
          <a:sx n="65" d="100"/>
          <a:sy n="65" d="100"/>
        </p:scale>
        <p:origin x="-1452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2ABF5-9EB5-4C73-B668-8ED4A1A25EA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BB562-3778-46CA-B112-DC602BEC64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43449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2ABF5-9EB5-4C73-B668-8ED4A1A25EA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BB562-3778-46CA-B112-DC602BEC64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904063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2ABF5-9EB5-4C73-B668-8ED4A1A25EA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BB562-3778-46CA-B112-DC602BEC64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99877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2ABF5-9EB5-4C73-B668-8ED4A1A25EA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BB562-3778-46CA-B112-DC602BEC64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8848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2ABF5-9EB5-4C73-B668-8ED4A1A25EA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BB562-3778-46CA-B112-DC602BEC64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01561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2ABF5-9EB5-4C73-B668-8ED4A1A25EA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BB562-3778-46CA-B112-DC602BEC64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92483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2ABF5-9EB5-4C73-B668-8ED4A1A25EA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BB562-3778-46CA-B112-DC602BEC64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89207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2ABF5-9EB5-4C73-B668-8ED4A1A25EA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BB562-3778-46CA-B112-DC602BEC64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5984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2ABF5-9EB5-4C73-B668-8ED4A1A25EA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BB562-3778-46CA-B112-DC602BEC64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97405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2ABF5-9EB5-4C73-B668-8ED4A1A25EA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BB562-3778-46CA-B112-DC602BEC64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562052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2ABF5-9EB5-4C73-B668-8ED4A1A25EA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BB562-3778-46CA-B112-DC602BEC64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338934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D2ABF5-9EB5-4C73-B668-8ED4A1A25EA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1BB562-3778-46CA-B112-DC602BEC64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597932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Bod_tuhnut%C3%AD" TargetMode="External"/><Relationship Id="rId3" Type="http://schemas.openxmlformats.org/officeDocument/2006/relationships/hyperlink" Target="http://cs.wikipedia.org/wiki/Voda" TargetMode="External"/><Relationship Id="rId7" Type="http://schemas.openxmlformats.org/officeDocument/2006/relationships/hyperlink" Target="http://cs.wikipedia.org/wiki/Chlorid_sodn%C3%BD" TargetMode="External"/><Relationship Id="rId2" Type="http://schemas.openxmlformats.org/officeDocument/2006/relationships/hyperlink" Target="http://cs.wikipedia.org/wiki/Soli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Litr" TargetMode="External"/><Relationship Id="rId5" Type="http://schemas.openxmlformats.org/officeDocument/2006/relationships/hyperlink" Target="http://cs.wikipedia.org/wiki/Gram" TargetMode="External"/><Relationship Id="rId4" Type="http://schemas.openxmlformats.org/officeDocument/2006/relationships/hyperlink" Target="http://cs.wikipedia.org/wiki/Promile" TargetMode="External"/><Relationship Id="rId9" Type="http://schemas.openxmlformats.org/officeDocument/2006/relationships/hyperlink" Target="http://cs.wikipedia.org/wiki/Stupe%C5%88_Celsia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recepty.centrum.cz/tipy-triky/2005/7/1/clanky/domaci-uzeni/" TargetMode="External"/><Relationship Id="rId2" Type="http://schemas.openxmlformats.org/officeDocument/2006/relationships/hyperlink" Target="http://cs.wikipedia.org/wiki/Chlorid_sodn%C3%B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92696"/>
            <a:ext cx="7772400" cy="1470025"/>
          </a:xfrm>
        </p:spPr>
        <p:txBody>
          <a:bodyPr/>
          <a:lstStyle/>
          <a:p>
            <a:r>
              <a:rPr lang="cs-CZ" b="1" dirty="0" smtClean="0"/>
              <a:t>Šablona 32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11560" y="2924944"/>
            <a:ext cx="7520880" cy="1752600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VY_32_INOVACE_09_19_Salinita vody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5130800"/>
            <a:ext cx="9144000" cy="172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8768134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Salinita vody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Anotace: Prezentace může sloužit jako výkladové učivo</a:t>
            </a:r>
          </a:p>
          <a:p>
            <a:r>
              <a:rPr lang="cs-CZ" dirty="0"/>
              <a:t>Autor: Mgr. Lenka </a:t>
            </a:r>
            <a:r>
              <a:rPr lang="cs-CZ" dirty="0" err="1"/>
              <a:t>Kajabová</a:t>
            </a:r>
            <a:endParaRPr lang="cs-CZ" dirty="0"/>
          </a:p>
          <a:p>
            <a:r>
              <a:rPr lang="cs-CZ" dirty="0"/>
              <a:t>Předmět: Chemie</a:t>
            </a:r>
          </a:p>
          <a:p>
            <a:r>
              <a:rPr lang="cs-CZ" dirty="0"/>
              <a:t>Očekávaný výstup: </a:t>
            </a:r>
            <a:r>
              <a:rPr lang="cs-CZ" dirty="0" smtClean="0"/>
              <a:t>zvládnutí základních pojmů – salinita, NaCl, sůl </a:t>
            </a:r>
            <a:r>
              <a:rPr lang="cs-CZ" smtClean="0"/>
              <a:t>v jídle</a:t>
            </a:r>
            <a:endParaRPr lang="cs-CZ" dirty="0" smtClean="0"/>
          </a:p>
          <a:p>
            <a:r>
              <a:rPr lang="cs-CZ" dirty="0" smtClean="0"/>
              <a:t>Speciální </a:t>
            </a:r>
            <a:r>
              <a:rPr lang="cs-CZ" dirty="0"/>
              <a:t>vzdělávací potřeby: dataprojektor, interaktivní tabule</a:t>
            </a:r>
          </a:p>
          <a:p>
            <a:r>
              <a:rPr lang="cs-CZ" dirty="0"/>
              <a:t>Klíčová slova: </a:t>
            </a:r>
            <a:r>
              <a:rPr lang="cs-CZ" dirty="0" smtClean="0"/>
              <a:t>salinita, slanost vody</a:t>
            </a:r>
            <a:endParaRPr lang="cs-CZ" dirty="0"/>
          </a:p>
          <a:p>
            <a:r>
              <a:rPr lang="cs-CZ" dirty="0"/>
              <a:t>Druh učebního materiálu: prezentace</a:t>
            </a:r>
          </a:p>
          <a:p>
            <a:r>
              <a:rPr lang="cs-CZ" dirty="0"/>
              <a:t>Cílová skupina: žák</a:t>
            </a:r>
          </a:p>
          <a:p>
            <a:r>
              <a:rPr lang="cs-CZ" dirty="0"/>
              <a:t>Stupeň a typ vzdělávání: základní vzdělávání – druhý stupeň</a:t>
            </a:r>
          </a:p>
          <a:p>
            <a:r>
              <a:rPr lang="cs-CZ" dirty="0"/>
              <a:t>Typická věková skupina: 12 – 15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904881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>
                <a:solidFill>
                  <a:schemeClr val="accent6">
                    <a:lumMod val="50000"/>
                  </a:schemeClr>
                </a:solidFill>
              </a:rPr>
              <a:t>Salinita (slanost)</a:t>
            </a:r>
            <a:endParaRPr lang="cs-CZ" sz="6000" b="1" dirty="0">
              <a:solidFill>
                <a:schemeClr val="accent6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označuje koncentraci </a:t>
            </a:r>
            <a:r>
              <a:rPr lang="cs-CZ" b="1" dirty="0">
                <a:solidFill>
                  <a:srgbClr val="002060"/>
                </a:solidFill>
              </a:rPr>
              <a:t>minerálních látek (</a:t>
            </a:r>
            <a:r>
              <a:rPr lang="cs-CZ" b="1" dirty="0">
                <a:solidFill>
                  <a:srgbClr val="002060"/>
                </a:solidFill>
                <a:hlinkClick r:id="rId2" tooltip="Soli"/>
              </a:rPr>
              <a:t>solí</a:t>
            </a:r>
            <a:r>
              <a:rPr lang="cs-CZ" b="1" dirty="0">
                <a:solidFill>
                  <a:srgbClr val="002060"/>
                </a:solidFill>
              </a:rPr>
              <a:t>) rozpuštěných v roztoku (obvykle ve </a:t>
            </a:r>
            <a:r>
              <a:rPr lang="cs-CZ" b="1" dirty="0">
                <a:solidFill>
                  <a:srgbClr val="002060"/>
                </a:solidFill>
                <a:hlinkClick r:id="rId3" tooltip="Voda"/>
              </a:rPr>
              <a:t>vodě</a:t>
            </a:r>
            <a:r>
              <a:rPr lang="cs-CZ" b="1" dirty="0" smtClean="0">
                <a:solidFill>
                  <a:srgbClr val="002060"/>
                </a:solidFill>
              </a:rPr>
              <a:t>)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nejčastěji </a:t>
            </a:r>
            <a:r>
              <a:rPr lang="cs-CZ" b="1" dirty="0">
                <a:solidFill>
                  <a:srgbClr val="002060"/>
                </a:solidFill>
              </a:rPr>
              <a:t>bývá měřena v </a:t>
            </a:r>
            <a:r>
              <a:rPr lang="cs-CZ" b="1" dirty="0">
                <a:solidFill>
                  <a:srgbClr val="002060"/>
                </a:solidFill>
                <a:hlinkClick r:id="rId4" tooltip="Promile"/>
              </a:rPr>
              <a:t>promile</a:t>
            </a:r>
            <a:r>
              <a:rPr lang="cs-CZ" b="1" dirty="0">
                <a:solidFill>
                  <a:srgbClr val="002060"/>
                </a:solidFill>
              </a:rPr>
              <a:t> (‰) nebo v </a:t>
            </a:r>
            <a:r>
              <a:rPr lang="cs-CZ" b="1" dirty="0">
                <a:solidFill>
                  <a:srgbClr val="002060"/>
                </a:solidFill>
                <a:hlinkClick r:id="rId5" tooltip="Gram"/>
              </a:rPr>
              <a:t>gramech</a:t>
            </a:r>
            <a:r>
              <a:rPr lang="cs-CZ" b="1" dirty="0">
                <a:solidFill>
                  <a:srgbClr val="002060"/>
                </a:solidFill>
              </a:rPr>
              <a:t> na </a:t>
            </a:r>
            <a:r>
              <a:rPr lang="cs-CZ" b="1" dirty="0">
                <a:solidFill>
                  <a:srgbClr val="002060"/>
                </a:solidFill>
                <a:hlinkClick r:id="rId6" tooltip="Litr"/>
              </a:rPr>
              <a:t>litr</a:t>
            </a: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roztoku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největší </a:t>
            </a:r>
            <a:r>
              <a:rPr lang="cs-CZ" b="1" dirty="0">
                <a:solidFill>
                  <a:srgbClr val="002060"/>
                </a:solidFill>
              </a:rPr>
              <a:t>podíl mezi látkami rozpuštěnými v této vodě má </a:t>
            </a:r>
            <a:r>
              <a:rPr lang="cs-CZ" b="1" dirty="0">
                <a:solidFill>
                  <a:srgbClr val="002060"/>
                </a:solidFill>
                <a:hlinkClick r:id="rId7" tooltip="Chlorid sodný"/>
              </a:rPr>
              <a:t>chlorid </a:t>
            </a:r>
            <a:r>
              <a:rPr lang="cs-CZ" b="1" dirty="0" smtClean="0">
                <a:solidFill>
                  <a:srgbClr val="002060"/>
                </a:solidFill>
                <a:hlinkClick r:id="rId7" tooltip="Chlorid sodný"/>
              </a:rPr>
              <a:t>sodný</a:t>
            </a:r>
            <a:endParaRPr lang="cs-CZ" b="1" dirty="0" smtClean="0">
              <a:solidFill>
                <a:srgbClr val="002060"/>
              </a:solidFill>
            </a:endParaRPr>
          </a:p>
          <a:p>
            <a:r>
              <a:rPr lang="cs-CZ" b="1" dirty="0">
                <a:solidFill>
                  <a:srgbClr val="002060"/>
                </a:solidFill>
              </a:rPr>
              <a:t>Salinita vody </a:t>
            </a:r>
            <a:r>
              <a:rPr lang="cs-CZ" b="1" dirty="0" smtClean="0">
                <a:solidFill>
                  <a:srgbClr val="002060"/>
                </a:solidFill>
              </a:rPr>
              <a:t>má </a:t>
            </a:r>
            <a:r>
              <a:rPr lang="cs-CZ" b="1" dirty="0">
                <a:solidFill>
                  <a:srgbClr val="002060"/>
                </a:solidFill>
              </a:rPr>
              <a:t>vliv na snížený </a:t>
            </a:r>
            <a:r>
              <a:rPr lang="cs-CZ" b="1" dirty="0">
                <a:solidFill>
                  <a:srgbClr val="002060"/>
                </a:solidFill>
                <a:hlinkClick r:id="rId8" tooltip="Bod tuhnutí"/>
              </a:rPr>
              <a:t>bod tuhnutí</a:t>
            </a:r>
            <a:r>
              <a:rPr lang="cs-CZ" b="1" dirty="0">
                <a:solidFill>
                  <a:srgbClr val="002060"/>
                </a:solidFill>
              </a:rPr>
              <a:t>, který u běžné mořské vody může činit okolo -1,8 </a:t>
            </a:r>
            <a:r>
              <a:rPr lang="cs-CZ" b="1" dirty="0">
                <a:solidFill>
                  <a:srgbClr val="002060"/>
                </a:solidFill>
                <a:hlinkClick r:id="rId9" tooltip="Stupeň Celsia"/>
              </a:rPr>
              <a:t>stupňů Celsia</a:t>
            </a:r>
            <a:r>
              <a:rPr lang="cs-CZ" b="1" dirty="0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3709777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8565" y="3366000"/>
            <a:ext cx="6295435" cy="34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914400" y="119675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5400" b="1" dirty="0" smtClean="0">
                <a:solidFill>
                  <a:srgbClr val="002060"/>
                </a:solidFill>
              </a:rPr>
              <a:t>                   Chlorid sodný</a:t>
            </a:r>
            <a:br>
              <a:rPr lang="cs-CZ" sz="5400" b="1" dirty="0" smtClean="0">
                <a:solidFill>
                  <a:srgbClr val="002060"/>
                </a:solidFill>
              </a:rPr>
            </a:br>
            <a:r>
              <a:rPr lang="cs-CZ" sz="5400" b="1" dirty="0" smtClean="0">
                <a:solidFill>
                  <a:srgbClr val="002060"/>
                </a:solidFill>
              </a:rPr>
              <a:t>                NaCl</a:t>
            </a:r>
            <a:endParaRPr lang="cs-CZ" sz="5400" b="1" dirty="0">
              <a:solidFill>
                <a:srgbClr val="002060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16839"/>
            <a:ext cx="3737523" cy="385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309624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>
                <a:solidFill>
                  <a:srgbClr val="002060"/>
                </a:solidFill>
              </a:rPr>
              <a:t>Chlorid sodný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525963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/>
              <a:t>nejdůležitější sůl bezkyslíkatých kyselin</a:t>
            </a:r>
          </a:p>
          <a:p>
            <a:pPr algn="ctr"/>
            <a:r>
              <a:rPr lang="cs-CZ" sz="4000" b="1" dirty="0" smtClean="0"/>
              <a:t>NaCl, kuchyňská sůl, sůl kamenná, halit</a:t>
            </a:r>
          </a:p>
          <a:p>
            <a:pPr algn="ctr"/>
            <a:r>
              <a:rPr lang="cs-CZ" sz="4000" b="1" dirty="0"/>
              <a:t>z</a:t>
            </a:r>
            <a:r>
              <a:rPr lang="cs-CZ" sz="4000" b="1" dirty="0" smtClean="0"/>
              <a:t>ískává se dolováním nebo odpařováním mořské vody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xmlns="" val="32968851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-126000"/>
            <a:ext cx="6724453" cy="698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23528" y="260648"/>
            <a:ext cx="270670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Krystal halitu</a:t>
            </a:r>
            <a:endParaRPr lang="cs-CZ" sz="3600" b="1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361702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404664"/>
            <a:ext cx="9131713" cy="608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771800" y="548680"/>
            <a:ext cx="384150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Krystaly NaCl</a:t>
            </a:r>
            <a:endParaRPr lang="cs-CZ" sz="54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299180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20000" y="0"/>
            <a:ext cx="9264000" cy="69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12177" y="260648"/>
            <a:ext cx="619964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</a:rPr>
              <a:t>Krystaly NaCl vzniklé odpařením vody z roztoku</a:t>
            </a:r>
          </a:p>
        </p:txBody>
      </p:sp>
    </p:spTree>
    <p:extLst>
      <p:ext uri="{BB962C8B-B14F-4D97-AF65-F5344CB8AC3E}">
        <p14:creationId xmlns:p14="http://schemas.microsoft.com/office/powerpoint/2010/main" xmlns="" val="27797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692696"/>
            <a:ext cx="8589640" cy="1143000"/>
          </a:xfrm>
        </p:spPr>
        <p:txBody>
          <a:bodyPr>
            <a:noAutofit/>
          </a:bodyPr>
          <a:lstStyle/>
          <a:p>
            <a:r>
              <a:rPr lang="cs-CZ" sz="4800" b="1" dirty="0" smtClean="0">
                <a:solidFill>
                  <a:schemeClr val="accent6">
                    <a:lumMod val="50000"/>
                  </a:schemeClr>
                </a:solidFill>
              </a:rPr>
              <a:t>Podíl sladké a slané vody na Zemi</a:t>
            </a:r>
            <a:endParaRPr lang="cs-CZ" sz="4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87603" y="2852936"/>
            <a:ext cx="9237712" cy="4525963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002060"/>
                </a:solidFill>
              </a:rPr>
              <a:t>2,53% sladké vody (ledovce)</a:t>
            </a:r>
          </a:p>
          <a:p>
            <a:pPr algn="ctr"/>
            <a:r>
              <a:rPr lang="cs-CZ" sz="4000" b="1" dirty="0" smtClean="0">
                <a:solidFill>
                  <a:srgbClr val="002060"/>
                </a:solidFill>
              </a:rPr>
              <a:t>96,54 % je voda slaná (moře a oceány)</a:t>
            </a:r>
          </a:p>
          <a:p>
            <a:pPr algn="ctr"/>
            <a:r>
              <a:rPr lang="cs-CZ" sz="4000" b="1" dirty="0" smtClean="0">
                <a:solidFill>
                  <a:srgbClr val="002060"/>
                </a:solidFill>
              </a:rPr>
              <a:t>0,93% - ostatní voda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968440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260864"/>
            <a:ext cx="7906911" cy="543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0215" y="188640"/>
            <a:ext cx="8229600" cy="98622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3300"/>
                </a:solidFill>
              </a:rPr>
              <a:t>Mapa povrchové salinity vody světového oceánu</a:t>
            </a:r>
            <a:endParaRPr lang="cs-CZ" b="1" dirty="0">
              <a:solidFill>
                <a:srgbClr val="FF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547619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Mořská sůl je tvořena chloridem sodným přibližně ze 70 %.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4525963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/>
              <a:t>Salinita je </a:t>
            </a:r>
            <a:r>
              <a:rPr lang="cs-CZ" b="1" dirty="0" smtClean="0"/>
              <a:t>ovlivněna následujícími faktory</a:t>
            </a:r>
          </a:p>
          <a:p>
            <a:pPr algn="ctr"/>
            <a:r>
              <a:rPr lang="cs-CZ" b="1" dirty="0" smtClean="0"/>
              <a:t>výpar</a:t>
            </a:r>
            <a:endParaRPr lang="cs-CZ" b="1" dirty="0"/>
          </a:p>
          <a:p>
            <a:pPr algn="ctr"/>
            <a:r>
              <a:rPr lang="cs-CZ" b="1" dirty="0" smtClean="0"/>
              <a:t>srážky</a:t>
            </a:r>
            <a:endParaRPr lang="cs-CZ" b="1" dirty="0"/>
          </a:p>
          <a:p>
            <a:pPr algn="ctr"/>
            <a:r>
              <a:rPr lang="cs-CZ" b="1" dirty="0"/>
              <a:t>přítok vody z </a:t>
            </a:r>
            <a:r>
              <a:rPr lang="cs-CZ" b="1" dirty="0" smtClean="0"/>
              <a:t>řek</a:t>
            </a:r>
            <a:endParaRPr lang="cs-CZ" b="1" dirty="0"/>
          </a:p>
          <a:p>
            <a:pPr algn="ctr"/>
            <a:r>
              <a:rPr lang="cs-CZ" b="1" dirty="0"/>
              <a:t>přítok vody tajících </a:t>
            </a:r>
            <a:r>
              <a:rPr lang="cs-CZ" b="1" dirty="0" smtClean="0"/>
              <a:t>ledovců</a:t>
            </a:r>
            <a:endParaRPr lang="cs-CZ" b="1" dirty="0"/>
          </a:p>
          <a:p>
            <a:pPr algn="ctr"/>
            <a:r>
              <a:rPr lang="cs-CZ" b="1" dirty="0"/>
              <a:t>cirkulace mořské vody</a:t>
            </a:r>
          </a:p>
          <a:p>
            <a:pPr marL="0" indent="0" algn="ctr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9558732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2615" y="764704"/>
            <a:ext cx="9237712" cy="1143000"/>
          </a:xfrm>
        </p:spPr>
        <p:txBody>
          <a:bodyPr>
            <a:normAutofit fontScale="90000"/>
          </a:bodyPr>
          <a:lstStyle/>
          <a:p>
            <a:r>
              <a:rPr lang="cs-CZ" sz="6000" b="1" dirty="0">
                <a:solidFill>
                  <a:srgbClr val="002060"/>
                </a:solidFill>
              </a:rPr>
              <a:t>Podíl soli v některých mořích: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32037"/>
            <a:ext cx="8229600" cy="4525963"/>
          </a:xfrm>
        </p:spPr>
        <p:txBody>
          <a:bodyPr/>
          <a:lstStyle/>
          <a:p>
            <a:pPr algn="ctr"/>
            <a:r>
              <a:rPr lang="cs-CZ" sz="4400" b="1" dirty="0" smtClean="0"/>
              <a:t>Rudé </a:t>
            </a:r>
            <a:r>
              <a:rPr lang="cs-CZ" sz="4400" b="1" dirty="0"/>
              <a:t>moře - 42 g/l</a:t>
            </a:r>
          </a:p>
          <a:p>
            <a:pPr algn="ctr"/>
            <a:r>
              <a:rPr lang="cs-CZ" sz="4400" b="1" dirty="0"/>
              <a:t>Středozemní moře - 38 g/l</a:t>
            </a:r>
          </a:p>
          <a:p>
            <a:pPr algn="ctr"/>
            <a:r>
              <a:rPr lang="cs-CZ" sz="4400" b="1" dirty="0"/>
              <a:t>Černé moře - 19 g/l</a:t>
            </a:r>
          </a:p>
          <a:p>
            <a:pPr algn="ctr"/>
            <a:r>
              <a:rPr lang="cs-CZ" sz="4400" b="1" dirty="0"/>
              <a:t>Baltické moře - 4 g/l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677596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1320"/>
          <a:stretch/>
        </p:blipFill>
        <p:spPr bwMode="auto">
          <a:xfrm>
            <a:off x="-7807" y="-19062"/>
            <a:ext cx="9151807" cy="77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39552" y="260648"/>
            <a:ext cx="430496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Solné doly v Německu</a:t>
            </a:r>
            <a:endParaRPr lang="cs-CZ" sz="36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729362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</a:rPr>
              <a:t>Chlorid sodný </a:t>
            </a:r>
            <a:endParaRPr lang="cs-CZ" sz="54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600" b="1" dirty="0" smtClean="0"/>
              <a:t>p</a:t>
            </a:r>
            <a:r>
              <a:rPr lang="cs-CZ" sz="3600" b="1" dirty="0" smtClean="0"/>
              <a:t>řítomen </a:t>
            </a:r>
            <a:r>
              <a:rPr lang="cs-CZ" sz="3600" b="1" dirty="0" smtClean="0"/>
              <a:t>v lidském těle</a:t>
            </a:r>
          </a:p>
          <a:p>
            <a:pPr algn="ctr"/>
            <a:r>
              <a:rPr lang="cs-CZ" sz="3600" b="1" dirty="0" smtClean="0"/>
              <a:t>v</a:t>
            </a:r>
            <a:r>
              <a:rPr lang="cs-CZ" sz="3600" b="1" dirty="0" smtClean="0"/>
              <a:t> </a:t>
            </a:r>
            <a:r>
              <a:rPr lang="cs-CZ" sz="3600" b="1" dirty="0" smtClean="0"/>
              <a:t>slzách, potu, krvi, moči, tkáňovém moku</a:t>
            </a:r>
          </a:p>
          <a:p>
            <a:pPr algn="ctr"/>
            <a:r>
              <a:rPr lang="cs-CZ" sz="3600" b="1" dirty="0" smtClean="0"/>
              <a:t>d</a:t>
            </a:r>
            <a:r>
              <a:rPr lang="cs-CZ" sz="3600" b="1" dirty="0" smtClean="0"/>
              <a:t>enně </a:t>
            </a:r>
            <a:r>
              <a:rPr lang="cs-CZ" sz="3600" b="1" dirty="0" smtClean="0"/>
              <a:t>ho přijímáme v potravinách a nápojích (8-15g)</a:t>
            </a:r>
          </a:p>
          <a:p>
            <a:pPr algn="ctr"/>
            <a:r>
              <a:rPr lang="cs-CZ" sz="3600" b="1" dirty="0" smtClean="0"/>
              <a:t>d</a:t>
            </a:r>
            <a:r>
              <a:rPr lang="cs-CZ" sz="3600" b="1" dirty="0" smtClean="0"/>
              <a:t>oporučená </a:t>
            </a:r>
            <a:r>
              <a:rPr lang="cs-CZ" sz="3600" b="1" dirty="0" smtClean="0"/>
              <a:t>dávka je 4 g</a:t>
            </a:r>
          </a:p>
          <a:p>
            <a:pPr algn="ctr"/>
            <a:r>
              <a:rPr lang="cs-CZ" sz="3600" b="1" dirty="0" smtClean="0"/>
              <a:t>n</a:t>
            </a:r>
            <a:r>
              <a:rPr lang="cs-CZ" sz="3600" b="1" dirty="0" smtClean="0"/>
              <a:t>adbytek </a:t>
            </a:r>
            <a:r>
              <a:rPr lang="cs-CZ" sz="3600" b="1" dirty="0" smtClean="0"/>
              <a:t>příjmu NaCl vede ke zvyšování krevního tlaku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2700862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111480"/>
            <a:ext cx="2659698" cy="19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67162" y="0"/>
            <a:ext cx="4376838" cy="327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02629" y="4365104"/>
            <a:ext cx="3024000" cy="226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0917" y="2251278"/>
            <a:ext cx="4680000" cy="46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297799" y="3305278"/>
            <a:ext cx="3665619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206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Uzeniny obsahují velké </a:t>
            </a:r>
          </a:p>
          <a:p>
            <a:pPr algn="ctr"/>
            <a:r>
              <a:rPr lang="cs-CZ" sz="2800" b="1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206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množství soli</a:t>
            </a:r>
            <a:endParaRPr lang="cs-CZ" sz="2800" b="1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00206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074502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002060"/>
                </a:solidFill>
              </a:rPr>
              <a:t>Kuchyňská sůl</a:t>
            </a:r>
            <a:endParaRPr lang="cs-CZ" sz="60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b="1" dirty="0" smtClean="0"/>
              <a:t>o</a:t>
            </a:r>
            <a:r>
              <a:rPr lang="cs-CZ" b="1" dirty="0" smtClean="0"/>
              <a:t>bohacená </a:t>
            </a:r>
            <a:r>
              <a:rPr lang="cs-CZ" b="1" dirty="0" smtClean="0"/>
              <a:t>o příměsi jodidu draselného nebo jodičnanu draselného</a:t>
            </a:r>
          </a:p>
          <a:p>
            <a:pPr algn="ctr"/>
            <a:r>
              <a:rPr lang="cs-CZ" b="1" dirty="0" smtClean="0"/>
              <a:t>ř</a:t>
            </a:r>
            <a:r>
              <a:rPr lang="cs-CZ" b="1" dirty="0" smtClean="0"/>
              <a:t>íkáme </a:t>
            </a:r>
            <a:r>
              <a:rPr lang="cs-CZ" b="1" dirty="0" smtClean="0"/>
              <a:t>jí </a:t>
            </a:r>
            <a:r>
              <a:rPr lang="cs-CZ" b="1" dirty="0" err="1" smtClean="0"/>
              <a:t>jodidovaná</a:t>
            </a:r>
            <a:r>
              <a:rPr lang="cs-CZ" b="1" dirty="0" smtClean="0"/>
              <a:t> (nedostatek jódu v těle způsobuje řadu zdravotních poruch nebo onemocnění)</a:t>
            </a:r>
            <a:endParaRPr lang="cs-CZ" b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08810" y="4069153"/>
            <a:ext cx="3149998" cy="27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7779" y="4400924"/>
            <a:ext cx="1860480" cy="24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4086000"/>
            <a:ext cx="2872531" cy="27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322137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002060"/>
                </a:solidFill>
              </a:rPr>
              <a:t>Fyziologický roztok</a:t>
            </a:r>
            <a:endParaRPr lang="cs-CZ" sz="60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b="1" dirty="0" smtClean="0"/>
              <a:t>r</a:t>
            </a:r>
            <a:r>
              <a:rPr lang="cs-CZ" b="1" dirty="0" smtClean="0"/>
              <a:t>oztok</a:t>
            </a:r>
            <a:r>
              <a:rPr lang="cs-CZ" b="1" dirty="0" smtClean="0"/>
              <a:t>, který obsahuje stejné množství rozpuštěného chloridu sodného jako tělní tekutiny</a:t>
            </a:r>
          </a:p>
          <a:p>
            <a:pPr algn="ctr"/>
            <a:r>
              <a:rPr lang="cs-CZ" b="1" dirty="0" smtClean="0"/>
              <a:t>o</a:t>
            </a:r>
            <a:r>
              <a:rPr lang="cs-CZ" b="1" dirty="0" smtClean="0"/>
              <a:t>bsahuje </a:t>
            </a:r>
            <a:r>
              <a:rPr lang="cs-CZ" b="1" dirty="0" smtClean="0"/>
              <a:t>0,9% NaCl</a:t>
            </a:r>
            <a:endParaRPr lang="cs-CZ" b="1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789040"/>
            <a:ext cx="3075840" cy="28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6314" y="3991160"/>
            <a:ext cx="1519955" cy="266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3465040"/>
            <a:ext cx="2020724" cy="320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361531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algn="ctr"/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cs.wikipedia.org/wiki/Chlorid_sodn%C3%BD#Vyu.C5.BEit.C3.AD</a:t>
            </a:r>
            <a:endParaRPr lang="cs-CZ" sz="1800" dirty="0" smtClean="0"/>
          </a:p>
          <a:p>
            <a:pPr algn="ctr"/>
            <a:r>
              <a:rPr lang="cs-CZ" sz="1800" dirty="0" smtClean="0"/>
              <a:t>http</a:t>
            </a:r>
            <a:r>
              <a:rPr lang="cs-CZ" sz="1800" dirty="0"/>
              <a:t>://www.google.cz/imgres?q=kuchy%C5%88sk%C3%A1+s%C5%AFl&amp;um=1&amp;hl=cs&amp;sa=N&amp;biw=1366&amp;bih=573&amp;tbm=isch&amp;tbnid=o-egrU9LFN5Z3M:&amp;imgrefurl=http://www.coop.cz/magazin/2_2002/sul_nad_zlato.html&amp;docid=yE7psZPDJL6XgM&amp;imgurl=http://</a:t>
            </a:r>
            <a:r>
              <a:rPr lang="cs-CZ" sz="1800" dirty="0" smtClean="0"/>
              <a:t>www.coop.cz/magazin/2_2002/img/sul01.jpg&amp;w=250&amp;h=220&amp;ei=80SXTsH6O8Sh4gT6-an6Aw&amp;zoom=1&amp;iact=hc&amp;vpx=347&amp;vpy=148&amp;dur=7092&amp;hovh=176&amp;hovw=200&amp;tx=98&amp;ty=93&amp;sig=117087871800149175882&amp;page=1&amp;tbnh=113&amp;tbnw=127&amp;start=0&amp;ndsp=23&amp;ved=1t:429,r:1,s:0</a:t>
            </a:r>
          </a:p>
          <a:p>
            <a:pPr algn="ctr"/>
            <a:r>
              <a:rPr lang="cs-CZ" sz="1800" dirty="0"/>
              <a:t>http://www.google.cz/imgres?q=kuchy%C5%88sk%C3%A1+s%C5%AFl&amp;um=1&amp;hl=cs&amp;sa=N&amp;biw=1366&amp;bih=573&amp;tbm=isch&amp;tbnid=xAWkQJSX1HkhqM:&amp;imgrefurl=http://www.kafe.cz/chci-byt-zdrava/nemoci-tela/nedostatek-soli-dehydratace-prujmy-a-zvraceni-634.aspx&amp;docid=UpIadJoQ1zIExM&amp;imgurl=http://</a:t>
            </a:r>
            <a:r>
              <a:rPr lang="cs-CZ" sz="1800" dirty="0" smtClean="0"/>
              <a:t>files.viaweb.cz/Image/4/chci-bzt-zdrava-nemoci-tela/1201-2.gif&amp;w=152&amp;h=200&amp;ei=80SXTsH6O8Sh4gT6-an6Aw&amp;zoom=1&amp;iact=rc&amp;dur=587&amp;sig=117087871800149175882&amp;page=1&amp;tbnh=113&amp;tbnw=86&amp;start=0&amp;ndsp=23&amp;ved=1t:429,r:5,s:0&amp;tx=40&amp;ty=59</a:t>
            </a:r>
          </a:p>
          <a:p>
            <a:pPr algn="ctr"/>
            <a:r>
              <a:rPr lang="cs-CZ" sz="1800" dirty="0"/>
              <a:t>http://www.google.cz/imgres?q=kuchy%C5%88sk%C3%A1+s%C5%AFl&amp;um=1&amp;hl=cs&amp;sa=N&amp;biw=1366&amp;bih=573&amp;tbm=isch&amp;tbnid=9hGoNmIT02vuXM:&amp;imgrefurl=http://www.ua.all.biz/cs/g574627/&amp;docid=GOGSrFcszfMRkM&amp;imgurl=http://</a:t>
            </a:r>
            <a:r>
              <a:rPr lang="cs-CZ" sz="1800" dirty="0" smtClean="0"/>
              <a:t>ua.all.biz/img/ua/catalog/574627.jpeg&amp;w=400&amp;h=386&amp;ei=80SXTsH6O8Sh4gT6-an6Aw&amp;zoom=1&amp;iact=hc&amp;vpx=898&amp;vpy=254&amp;dur=32&amp;hovh=221&amp;hovw=229&amp;tx=126&amp;ty=119&amp;sig=117087871800149175882&amp;page=1&amp;tbnh=120&amp;tbnw=126&amp;start=0&amp;ndsp=23&amp;ved=1t:429,r:13,s:0</a:t>
            </a:r>
          </a:p>
          <a:p>
            <a:pPr algn="ctr"/>
            <a:r>
              <a:rPr lang="cs-CZ" sz="1800" dirty="0">
                <a:hlinkClick r:id="rId3"/>
              </a:rPr>
              <a:t>http://recepty.centrum.cz/tipy-triky/2005/7/1/clanky/domaci-uzeni</a:t>
            </a:r>
            <a:r>
              <a:rPr lang="cs-CZ" sz="1800" dirty="0" smtClean="0">
                <a:hlinkClick r:id="rId3"/>
              </a:rPr>
              <a:t>/</a:t>
            </a:r>
            <a:endParaRPr lang="cs-CZ" sz="1800" dirty="0" smtClean="0"/>
          </a:p>
          <a:p>
            <a:pPr algn="ctr"/>
            <a:r>
              <a:rPr lang="cs-CZ" sz="1800" dirty="0"/>
              <a:t>http://www.google.cz/imgres?q=fyziologick%C3%BD+roztok&amp;num=10&amp;um=1&amp;hl=cs&amp;biw=1366&amp;bih=573&amp;tbm=isch&amp;tbnid=WaoJKfFj1uB2AM:&amp;imgrefurl=http://lindys.blog.cz/0801/9&amp;docid=ejpnCcVrkXRILM&amp;imgurl=http://www.moda.cz/e/sites/www.moda.cz/Autori/Lucie_Lukacikova/20071101_Jak_Pecovat_O_Kontaktni_Cocky/images/2.jpg_1541401684.jpg&amp;w=267&amp;h=250&amp;ei=fEmXToGcEsizhAfggtWABA&amp;zoom=1&amp;iact=hc&amp;vpx=983&amp;vpy=259&amp;dur=1482&amp;hovh=200&amp;hovw=213&amp;tx=117&amp;ty=144&amp;sig=117087871800149175882&amp;sqi=2&amp;page=1&amp;tbnh=122&amp;tbnw=139&amp;start=0&amp;ndsp=26&amp;ved=1t:429,r:24,s:0</a:t>
            </a:r>
          </a:p>
        </p:txBody>
      </p:sp>
    </p:spTree>
    <p:extLst>
      <p:ext uri="{BB962C8B-B14F-4D97-AF65-F5344CB8AC3E}">
        <p14:creationId xmlns:p14="http://schemas.microsoft.com/office/powerpoint/2010/main" xmlns="" val="12142893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476</TotalTime>
  <Words>406</Words>
  <Application>Microsoft Office PowerPoint</Application>
  <PresentationFormat>Předvádění na obrazovce (4:3)</PresentationFormat>
  <Paragraphs>67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Šablona 32</vt:lpstr>
      <vt:lpstr>Salinita vody</vt:lpstr>
      <vt:lpstr>Salinita (slanost)</vt:lpstr>
      <vt:lpstr>                   Chlorid sodný                 NaCl</vt:lpstr>
      <vt:lpstr>Chlorid sodný</vt:lpstr>
      <vt:lpstr>Snímek 6</vt:lpstr>
      <vt:lpstr>Snímek 7</vt:lpstr>
      <vt:lpstr>Snímek 8</vt:lpstr>
      <vt:lpstr>Podíl sladké a slané vody na Zemi</vt:lpstr>
      <vt:lpstr>Mapa povrchové salinity vody světového oceánu</vt:lpstr>
      <vt:lpstr>Mořská sůl je tvořena chloridem sodným přibližně ze 70 %.</vt:lpstr>
      <vt:lpstr>Podíl soli v některých mořích: </vt:lpstr>
      <vt:lpstr>Snímek 13</vt:lpstr>
      <vt:lpstr>Chlorid sodný </vt:lpstr>
      <vt:lpstr>Snímek 15</vt:lpstr>
      <vt:lpstr>Kuchyňská sůl</vt:lpstr>
      <vt:lpstr>Fyziologický roztok</vt:lpstr>
      <vt:lpstr>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expert</cp:lastModifiedBy>
  <cp:revision>63</cp:revision>
  <dcterms:created xsi:type="dcterms:W3CDTF">2011-10-11T18:35:34Z</dcterms:created>
  <dcterms:modified xsi:type="dcterms:W3CDTF">2012-03-15T11:17:19Z</dcterms:modified>
</cp:coreProperties>
</file>