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2" r:id="rId3"/>
    <p:sldId id="256" r:id="rId4"/>
    <p:sldId id="258" r:id="rId5"/>
    <p:sldId id="263" r:id="rId6"/>
    <p:sldId id="266" r:id="rId7"/>
    <p:sldId id="259" r:id="rId8"/>
    <p:sldId id="269" r:id="rId9"/>
    <p:sldId id="267" r:id="rId10"/>
    <p:sldId id="270" r:id="rId11"/>
    <p:sldId id="268" r:id="rId12"/>
    <p:sldId id="260" r:id="rId13"/>
    <p:sldId id="261" r:id="rId14"/>
    <p:sldId id="274" r:id="rId15"/>
    <p:sldId id="272" r:id="rId16"/>
    <p:sldId id="271" r:id="rId17"/>
    <p:sldId id="273" r:id="rId18"/>
    <p:sldId id="275" r:id="rId19"/>
    <p:sldId id="276" r:id="rId20"/>
    <p:sldId id="277" r:id="rId21"/>
    <p:sldId id="279" r:id="rId22"/>
    <p:sldId id="280" r:id="rId23"/>
    <p:sldId id="281" r:id="rId24"/>
    <p:sldId id="262" r:id="rId25"/>
    <p:sldId id="278" r:id="rId2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2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FFE7820D-EB70-4CEA-8720-0FC016DE7FE6}" type="datetimeFigureOut">
              <a:rPr lang="cs-CZ" smtClean="0"/>
              <a:t>18.3.2012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4D5A6AC-D679-4C3E-9CB3-1F94C31161BD}" type="slidenum">
              <a:rPr lang="cs-CZ" smtClean="0"/>
              <a:t>‹#›</a:t>
            </a:fld>
            <a:endParaRPr lang="cs-CZ"/>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cs-CZ" smtClean="0"/>
              <a:t>Kliknutím lze upravit styl.</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FFE7820D-EB70-4CEA-8720-0FC016DE7FE6}" type="datetimeFigureOut">
              <a:rPr lang="cs-CZ" smtClean="0"/>
              <a:t>18.3.2012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4D5A6AC-D679-4C3E-9CB3-1F94C31161B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95" name="Title 94"/>
          <p:cNvSpPr>
            <a:spLocks noGrp="1"/>
          </p:cNvSpPr>
          <p:nvPr>
            <p:ph type="title"/>
          </p:nvPr>
        </p:nvSpPr>
        <p:spPr>
          <a:xfrm>
            <a:off x="457200" y="4463568"/>
            <a:ext cx="8305800" cy="1143000"/>
          </a:xfrm>
        </p:spPr>
        <p:txBody>
          <a:bodyPr/>
          <a:lstStyle/>
          <a:p>
            <a:r>
              <a:rPr lang="cs-CZ" smtClean="0"/>
              <a:t>Kliknutím lze upravit styl.</a:t>
            </a:r>
            <a:endParaRPr lang="en-US"/>
          </a:p>
        </p:txBody>
      </p:sp>
      <p:sp>
        <p:nvSpPr>
          <p:cNvPr id="2" name="Date Placeholder 1"/>
          <p:cNvSpPr>
            <a:spLocks noGrp="1"/>
          </p:cNvSpPr>
          <p:nvPr>
            <p:ph type="dt" sz="half" idx="10"/>
          </p:nvPr>
        </p:nvSpPr>
        <p:spPr/>
        <p:txBody>
          <a:bodyPr/>
          <a:lstStyle/>
          <a:p>
            <a:fld id="{FFE7820D-EB70-4CEA-8720-0FC016DE7FE6}" type="datetimeFigureOut">
              <a:rPr lang="cs-CZ" smtClean="0"/>
              <a:t>18.3.2012</a:t>
            </a:fld>
            <a:endParaRPr lang="cs-CZ"/>
          </a:p>
        </p:txBody>
      </p:sp>
      <p:sp>
        <p:nvSpPr>
          <p:cNvPr id="91" name="Footer Placeholder 90"/>
          <p:cNvSpPr>
            <a:spLocks noGrp="1"/>
          </p:cNvSpPr>
          <p:nvPr>
            <p:ph type="ftr" sz="quarter" idx="11"/>
          </p:nvPr>
        </p:nvSpPr>
        <p:spPr/>
        <p:txBody>
          <a:bodyPr/>
          <a:lstStyle/>
          <a:p>
            <a:endParaRPr lang="cs-CZ"/>
          </a:p>
        </p:txBody>
      </p:sp>
      <p:sp>
        <p:nvSpPr>
          <p:cNvPr id="92" name="Slide Number Placeholder 91"/>
          <p:cNvSpPr>
            <a:spLocks noGrp="1"/>
          </p:cNvSpPr>
          <p:nvPr>
            <p:ph type="sldNum" sz="quarter" idx="12"/>
          </p:nvPr>
        </p:nvSpPr>
        <p:spPr/>
        <p:txBody>
          <a:bodyPr/>
          <a:lstStyle/>
          <a:p>
            <a:fld id="{D4D5A6AC-D679-4C3E-9CB3-1F94C31161BD}"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4"/>
          <p:cNvSpPr>
            <a:spLocks noGrp="1"/>
          </p:cNvSpPr>
          <p:nvPr>
            <p:ph type="dt" sz="half" idx="10"/>
          </p:nvPr>
        </p:nvSpPr>
        <p:spPr/>
        <p:txBody>
          <a:bodyPr/>
          <a:lstStyle/>
          <a:p>
            <a:fld id="{FFE7820D-EB70-4CEA-8720-0FC016DE7FE6}" type="datetimeFigureOut">
              <a:rPr lang="cs-CZ" smtClean="0"/>
              <a:t>18.3.2012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4D5A6AC-D679-4C3E-9CB3-1F94C31161B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FFE7820D-EB70-4CEA-8720-0FC016DE7FE6}" type="datetimeFigureOut">
              <a:rPr lang="cs-CZ" smtClean="0"/>
              <a:t>18.3.2012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D4D5A6AC-D679-4C3E-9CB3-1F94C31161B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FFE7820D-EB70-4CEA-8720-0FC016DE7FE6}" type="datetimeFigureOut">
              <a:rPr lang="cs-CZ" smtClean="0"/>
              <a:t>18.3.2012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D4D5A6AC-D679-4C3E-9CB3-1F94C31161B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E7820D-EB70-4CEA-8720-0FC016DE7FE6}" type="datetimeFigureOut">
              <a:rPr lang="cs-CZ" smtClean="0"/>
              <a:t>18.3.2012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D4D5A6AC-D679-4C3E-9CB3-1F94C31161B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FFE7820D-EB70-4CEA-8720-0FC016DE7FE6}" type="datetimeFigureOut">
              <a:rPr lang="cs-CZ" smtClean="0"/>
              <a:t>18.3.2012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4D5A6AC-D679-4C3E-9CB3-1F94C31161BD}" type="slidenum">
              <a:rPr lang="cs-CZ" smtClean="0"/>
              <a:t>‹#›</a:t>
            </a:fld>
            <a:endParaRPr lang="cs-CZ"/>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5" name="Date Placeholder 4"/>
          <p:cNvSpPr>
            <a:spLocks noGrp="1"/>
          </p:cNvSpPr>
          <p:nvPr>
            <p:ph type="dt" sz="half" idx="10"/>
          </p:nvPr>
        </p:nvSpPr>
        <p:spPr/>
        <p:txBody>
          <a:bodyPr/>
          <a:lstStyle/>
          <a:p>
            <a:fld id="{FFE7820D-EB70-4CEA-8720-0FC016DE7FE6}" type="datetimeFigureOut">
              <a:rPr lang="cs-CZ" smtClean="0"/>
              <a:t>18.3.2012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4D5A6AC-D679-4C3E-9CB3-1F94C31161BD}" type="slidenum">
              <a:rPr lang="cs-CZ" smtClean="0"/>
              <a:t>‹#›</a:t>
            </a:fld>
            <a:endParaRPr lang="cs-CZ"/>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cs-CZ" smtClean="0"/>
              <a:t>Kliknutím lze upravit styl.</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FFE7820D-EB70-4CEA-8720-0FC016DE7FE6}" type="datetimeFigureOut">
              <a:rPr lang="cs-CZ" smtClean="0"/>
              <a:t>18.3.2012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4D5A6AC-D679-4C3E-9CB3-1F94C31161B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FFE7820D-EB70-4CEA-8720-0FC016DE7FE6}" type="datetimeFigureOut">
              <a:rPr lang="cs-CZ" smtClean="0"/>
              <a:t>18.3.2012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4D5A6AC-D679-4C3E-9CB3-1F94C31161BD}"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FFE7820D-EB70-4CEA-8720-0FC016DE7FE6}" type="datetimeFigureOut">
              <a:rPr lang="cs-CZ" smtClean="0"/>
              <a:t>18.3.2012</a:t>
            </a:fld>
            <a:endParaRPr lang="cs-CZ"/>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cs-CZ"/>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D4D5A6AC-D679-4C3E-9CB3-1F94C31161BD}"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allforpower.cz/clanek/arabelle-nejvykonnejsi-parni-turbina-na-svete/" TargetMode="External"/><Relationship Id="rId2" Type="http://schemas.openxmlformats.org/officeDocument/2006/relationships/hyperlink" Target="http://www.energyweb.cz/web/index.php?display_page=2&amp;subitem=3" TargetMode="External"/><Relationship Id="rId1" Type="http://schemas.openxmlformats.org/officeDocument/2006/relationships/slideLayout" Target="../slideLayouts/slideLayout2.xml"/><Relationship Id="rId4" Type="http://schemas.openxmlformats.org/officeDocument/2006/relationships/hyperlink" Target="http://www.gamepark.cz/druhy_elektraren_178654.htm"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268760"/>
            <a:ext cx="8229600" cy="1143000"/>
          </a:xfrm>
        </p:spPr>
        <p:txBody>
          <a:bodyPr>
            <a:normAutofit/>
          </a:bodyPr>
          <a:lstStyle/>
          <a:p>
            <a:pPr algn="ctr"/>
            <a:r>
              <a:rPr lang="cs-CZ" sz="4800" dirty="0" smtClean="0">
                <a:latin typeface="Arial" pitchFamily="34" charset="0"/>
                <a:cs typeface="Arial" pitchFamily="34" charset="0"/>
              </a:rPr>
              <a:t>Šablona 32</a:t>
            </a:r>
            <a:endParaRPr lang="cs-CZ" sz="4800" dirty="0">
              <a:latin typeface="Arial" pitchFamily="34" charset="0"/>
              <a:cs typeface="Arial" pitchFamily="34" charset="0"/>
            </a:endParaRPr>
          </a:p>
        </p:txBody>
      </p:sp>
      <p:sp>
        <p:nvSpPr>
          <p:cNvPr id="3" name="Zástupný symbol pro obsah 2"/>
          <p:cNvSpPr>
            <a:spLocks noGrp="1"/>
          </p:cNvSpPr>
          <p:nvPr>
            <p:ph idx="1"/>
          </p:nvPr>
        </p:nvSpPr>
        <p:spPr>
          <a:xfrm>
            <a:off x="138336" y="3140968"/>
            <a:ext cx="8867328" cy="1108720"/>
          </a:xfrm>
        </p:spPr>
        <p:txBody>
          <a:bodyPr>
            <a:normAutofit/>
          </a:bodyPr>
          <a:lstStyle/>
          <a:p>
            <a:pPr algn="ctr"/>
            <a:r>
              <a:rPr lang="cs-CZ" sz="3200" b="1" dirty="0" smtClean="0">
                <a:latin typeface="Arial" pitchFamily="34" charset="0"/>
                <a:cs typeface="Arial" pitchFamily="34" charset="0"/>
              </a:rPr>
              <a:t>VY_32_INOVACE_04_19_Tepelné elektrárny</a:t>
            </a:r>
            <a:endParaRPr lang="cs-CZ" sz="3200" b="1" dirty="0">
              <a:latin typeface="Arial" pitchFamily="34" charset="0"/>
              <a:cs typeface="Arial" pitchFamily="34" charset="0"/>
            </a:endParaRPr>
          </a:p>
        </p:txBody>
      </p:sp>
      <p:pic>
        <p:nvPicPr>
          <p:cNvPr id="4"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130800"/>
            <a:ext cx="9144000"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8002454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lstStyle/>
          <a:p>
            <a:pPr algn="ctr"/>
            <a:r>
              <a:rPr lang="cs-CZ" dirty="0" smtClean="0"/>
              <a:t>Tepelné elektrárny</a:t>
            </a:r>
            <a:endParaRPr lang="cs-CZ" dirty="0"/>
          </a:p>
        </p:txBody>
      </p:sp>
      <p:sp>
        <p:nvSpPr>
          <p:cNvPr id="3" name="Zástupný symbol pro obsah 2"/>
          <p:cNvSpPr>
            <a:spLocks noGrp="1"/>
          </p:cNvSpPr>
          <p:nvPr>
            <p:ph idx="1"/>
          </p:nvPr>
        </p:nvSpPr>
        <p:spPr/>
        <p:txBody>
          <a:bodyPr/>
          <a:lstStyle/>
          <a:p>
            <a:r>
              <a:rPr lang="cs-CZ" dirty="0"/>
              <a:t>Anotace: Prezentace může sloužit jako výkladové učivo</a:t>
            </a:r>
          </a:p>
          <a:p>
            <a:r>
              <a:rPr lang="cs-CZ" dirty="0"/>
              <a:t>Autor: Mgr. Lenka </a:t>
            </a:r>
            <a:r>
              <a:rPr lang="cs-CZ" dirty="0" err="1"/>
              <a:t>Kajabová</a:t>
            </a:r>
            <a:endParaRPr lang="cs-CZ" dirty="0"/>
          </a:p>
          <a:p>
            <a:r>
              <a:rPr lang="cs-CZ" dirty="0"/>
              <a:t>Předmět: Chemie</a:t>
            </a:r>
          </a:p>
          <a:p>
            <a:r>
              <a:rPr lang="cs-CZ" dirty="0"/>
              <a:t>Očekávaný výstup: </a:t>
            </a:r>
            <a:r>
              <a:rPr lang="cs-CZ" dirty="0" smtClean="0"/>
              <a:t>vyjmenovat </a:t>
            </a:r>
            <a:r>
              <a:rPr lang="cs-CZ" smtClean="0"/>
              <a:t>typy elektráren </a:t>
            </a:r>
            <a:endParaRPr lang="cs-CZ" dirty="0" smtClean="0"/>
          </a:p>
          <a:p>
            <a:r>
              <a:rPr lang="cs-CZ" dirty="0" smtClean="0"/>
              <a:t>Speciální </a:t>
            </a:r>
            <a:r>
              <a:rPr lang="cs-CZ" dirty="0"/>
              <a:t>vzdělávací potřeby: dataprojektor, interaktivní tabule</a:t>
            </a:r>
          </a:p>
          <a:p>
            <a:r>
              <a:rPr lang="cs-CZ" dirty="0"/>
              <a:t>Klíčová slova</a:t>
            </a:r>
            <a:r>
              <a:rPr lang="cs-CZ" dirty="0" smtClean="0"/>
              <a:t>: elektrárny</a:t>
            </a:r>
            <a:endParaRPr lang="cs-CZ" dirty="0"/>
          </a:p>
          <a:p>
            <a:r>
              <a:rPr lang="cs-CZ" dirty="0"/>
              <a:t>Druh učebního materiálu: prezentace</a:t>
            </a:r>
          </a:p>
          <a:p>
            <a:r>
              <a:rPr lang="cs-CZ" dirty="0"/>
              <a:t>Cílová skupina: žák</a:t>
            </a:r>
          </a:p>
          <a:p>
            <a:r>
              <a:rPr lang="cs-CZ" dirty="0"/>
              <a:t>Stupeň a typ vzdělávání: základní vzdělávání – druhý stupeň</a:t>
            </a:r>
          </a:p>
          <a:p>
            <a:r>
              <a:rPr lang="cs-CZ" dirty="0"/>
              <a:t>Typická věková skupina: 12 – 15 let</a:t>
            </a:r>
          </a:p>
          <a:p>
            <a:endParaRPr lang="cs-CZ" dirty="0"/>
          </a:p>
        </p:txBody>
      </p:sp>
    </p:spTree>
    <p:extLst>
      <p:ext uri="{BB962C8B-B14F-4D97-AF65-F5344CB8AC3E}">
        <p14:creationId xmlns:p14="http://schemas.microsoft.com/office/powerpoint/2010/main" val="224015408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251520" y="2708920"/>
            <a:ext cx="4419600" cy="1600327"/>
          </a:xfrm>
        </p:spPr>
        <p:txBody>
          <a:bodyPr>
            <a:noAutofit/>
          </a:bodyPr>
          <a:lstStyle/>
          <a:p>
            <a:pPr algn="ctr"/>
            <a:r>
              <a:rPr lang="cs-CZ" sz="6000" dirty="0" smtClean="0">
                <a:latin typeface="Arial" pitchFamily="34" charset="0"/>
                <a:cs typeface="Arial" pitchFamily="34" charset="0"/>
              </a:rPr>
              <a:t>Tepelné elektrárny</a:t>
            </a:r>
            <a:endParaRPr lang="cs-CZ" sz="6000" dirty="0">
              <a:latin typeface="Arial" pitchFamily="34" charset="0"/>
              <a:cs typeface="Arial" pitchFamily="34" charset="0"/>
            </a:endParaRPr>
          </a:p>
        </p:txBody>
      </p:sp>
    </p:spTree>
    <p:extLst>
      <p:ext uri="{BB962C8B-B14F-4D97-AF65-F5344CB8AC3E}">
        <p14:creationId xmlns:p14="http://schemas.microsoft.com/office/powerpoint/2010/main" val="390927087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196752"/>
            <a:ext cx="7844611" cy="45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810093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92696"/>
            <a:ext cx="8229600" cy="1143000"/>
          </a:xfrm>
        </p:spPr>
        <p:txBody>
          <a:bodyPr>
            <a:normAutofit fontScale="90000"/>
          </a:bodyPr>
          <a:lstStyle/>
          <a:p>
            <a:pPr algn="ctr"/>
            <a:r>
              <a:rPr lang="cs-CZ" sz="5400" dirty="0" smtClean="0">
                <a:solidFill>
                  <a:schemeClr val="accent2">
                    <a:lumMod val="60000"/>
                    <a:lumOff val="40000"/>
                  </a:schemeClr>
                </a:solidFill>
                <a:latin typeface="Arial" pitchFamily="34" charset="0"/>
                <a:cs typeface="Arial" pitchFamily="34" charset="0"/>
              </a:rPr>
              <a:t>Typy tepelných elektráren</a:t>
            </a:r>
            <a:endParaRPr lang="cs-CZ" sz="5400" dirty="0">
              <a:solidFill>
                <a:schemeClr val="accent2">
                  <a:lumMod val="60000"/>
                  <a:lumOff val="40000"/>
                </a:schemeClr>
              </a:solidFill>
              <a:latin typeface="Arial" pitchFamily="34" charset="0"/>
              <a:cs typeface="Arial" pitchFamily="34" charset="0"/>
            </a:endParaRPr>
          </a:p>
        </p:txBody>
      </p:sp>
      <p:sp>
        <p:nvSpPr>
          <p:cNvPr id="3" name="Zástupný symbol pro obsah 2"/>
          <p:cNvSpPr>
            <a:spLocks noGrp="1"/>
          </p:cNvSpPr>
          <p:nvPr>
            <p:ph idx="1"/>
          </p:nvPr>
        </p:nvSpPr>
        <p:spPr>
          <a:xfrm>
            <a:off x="467544" y="2708920"/>
            <a:ext cx="8229600" cy="3777283"/>
          </a:xfrm>
        </p:spPr>
        <p:txBody>
          <a:bodyPr>
            <a:normAutofit/>
          </a:bodyPr>
          <a:lstStyle/>
          <a:p>
            <a:pPr algn="ctr"/>
            <a:r>
              <a:rPr lang="cs-CZ" sz="4000" b="1" dirty="0" smtClean="0">
                <a:latin typeface="Arial" pitchFamily="34" charset="0"/>
                <a:cs typeface="Arial" pitchFamily="34" charset="0"/>
              </a:rPr>
              <a:t>Elektrárna uhelná</a:t>
            </a:r>
          </a:p>
          <a:p>
            <a:pPr algn="ctr"/>
            <a:r>
              <a:rPr lang="cs-CZ" sz="4000" b="1" dirty="0" smtClean="0">
                <a:latin typeface="Arial" pitchFamily="34" charset="0"/>
                <a:cs typeface="Arial" pitchFamily="34" charset="0"/>
              </a:rPr>
              <a:t>Elektrárna na topný olej</a:t>
            </a:r>
          </a:p>
          <a:p>
            <a:pPr algn="ctr"/>
            <a:r>
              <a:rPr lang="cs-CZ" sz="4000" b="1" dirty="0" smtClean="0">
                <a:latin typeface="Arial" pitchFamily="34" charset="0"/>
                <a:cs typeface="Arial" pitchFamily="34" charset="0"/>
              </a:rPr>
              <a:t>Elektrárna na zemní plyn</a:t>
            </a:r>
            <a:endParaRPr lang="cs-CZ" sz="4000" b="1" dirty="0">
              <a:latin typeface="Arial" pitchFamily="34" charset="0"/>
              <a:cs typeface="Arial" pitchFamily="34" charset="0"/>
            </a:endParaRPr>
          </a:p>
        </p:txBody>
      </p:sp>
    </p:spTree>
    <p:extLst>
      <p:ext uri="{BB962C8B-B14F-4D97-AF65-F5344CB8AC3E}">
        <p14:creationId xmlns:p14="http://schemas.microsoft.com/office/powerpoint/2010/main" val="275384383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000" dirty="0" smtClean="0">
                <a:latin typeface="Arial" pitchFamily="34" charset="0"/>
                <a:cs typeface="Arial" pitchFamily="34" charset="0"/>
              </a:rPr>
              <a:t>Jak funguje tepelná elektrárna?</a:t>
            </a:r>
            <a:endParaRPr lang="cs-CZ" sz="4000" dirty="0">
              <a:latin typeface="Arial" pitchFamily="34" charset="0"/>
              <a:cs typeface="Arial" pitchFamily="34" charset="0"/>
            </a:endParaRPr>
          </a:p>
        </p:txBody>
      </p:sp>
      <p:sp>
        <p:nvSpPr>
          <p:cNvPr id="3" name="Zástupný symbol pro obsah 2"/>
          <p:cNvSpPr>
            <a:spLocks noGrp="1"/>
          </p:cNvSpPr>
          <p:nvPr>
            <p:ph idx="1"/>
          </p:nvPr>
        </p:nvSpPr>
        <p:spPr/>
        <p:txBody>
          <a:bodyPr>
            <a:normAutofit fontScale="92500" lnSpcReduction="10000"/>
          </a:bodyPr>
          <a:lstStyle/>
          <a:p>
            <a:r>
              <a:rPr lang="cs-CZ" dirty="0" smtClean="0"/>
              <a:t>Kusové uhlí se rozemele na prášek.</a:t>
            </a:r>
          </a:p>
          <a:p>
            <a:r>
              <a:rPr lang="cs-CZ" dirty="0" smtClean="0"/>
              <a:t>Ventilátor dopraví tento uhelný prášek spolu se vzduchem k </a:t>
            </a:r>
            <a:r>
              <a:rPr lang="cs-CZ" dirty="0" smtClean="0"/>
              <a:t>hořákům.</a:t>
            </a:r>
            <a:endParaRPr lang="cs-CZ" dirty="0" smtClean="0"/>
          </a:p>
          <a:p>
            <a:r>
              <a:rPr lang="cs-CZ" dirty="0" smtClean="0"/>
              <a:t>V prostoru ohniště v kotli uhlí shoří a uvolněné teplo ohřívá vodu v trubkách. Vzniká pára o teplotě přibližně </a:t>
            </a:r>
            <a:r>
              <a:rPr lang="cs-CZ" dirty="0" smtClean="0"/>
              <a:t>550 °</a:t>
            </a:r>
            <a:r>
              <a:rPr lang="cs-CZ" dirty="0" smtClean="0"/>
              <a:t>C a o vysokém tlaku, která roztáčí turbínu. </a:t>
            </a:r>
          </a:p>
          <a:p>
            <a:r>
              <a:rPr lang="cs-CZ" dirty="0" smtClean="0"/>
              <a:t>Na společném hřídeli s turbínou je i generátor, v němž vzniká elektrický proud. Pára poté přechází do kondenzátoru, kde se chladí studenou vodou a kondenzuje. Chladící voda se chladí vzduchem v chladící věži.</a:t>
            </a:r>
          </a:p>
          <a:p>
            <a:r>
              <a:rPr lang="cs-CZ" dirty="0" smtClean="0"/>
              <a:t>Z plynných aerosolů, které vznikají při spalování uhlí, je v odlučovači odstraněna pevná složka – popílek. Vodou je pak splavován do úložiště popílku. Plynné zplodiny jsou nejprve v odsiřovači zbaveny oxidu siřičitého a poté odcházejí komínem do atmosféry.</a:t>
            </a:r>
            <a:endParaRPr lang="cs-CZ" dirty="0"/>
          </a:p>
        </p:txBody>
      </p:sp>
    </p:spTree>
    <p:extLst>
      <p:ext uri="{BB962C8B-B14F-4D97-AF65-F5344CB8AC3E}">
        <p14:creationId xmlns:p14="http://schemas.microsoft.com/office/powerpoint/2010/main" val="130003952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764704"/>
            <a:ext cx="8862345" cy="568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0067231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400" dirty="0" smtClean="0">
                <a:latin typeface="Arial" pitchFamily="34" charset="0"/>
                <a:cs typeface="Arial" pitchFamily="34" charset="0"/>
              </a:rPr>
              <a:t>Schéma tepelné elektrárny</a:t>
            </a:r>
            <a:endParaRPr lang="cs-CZ" sz="4400" dirty="0">
              <a:latin typeface="Arial" pitchFamily="34" charset="0"/>
              <a:cs typeface="Arial" pitchFamily="34" charset="0"/>
            </a:endParaRPr>
          </a:p>
        </p:txBody>
      </p:sp>
      <p:sp>
        <p:nvSpPr>
          <p:cNvPr id="3" name="Zástupný symbol pro obsah 2"/>
          <p:cNvSpPr>
            <a:spLocks noGrp="1"/>
          </p:cNvSpPr>
          <p:nvPr>
            <p:ph idx="1"/>
          </p:nvPr>
        </p:nvSpPr>
        <p:spPr>
          <a:xfrm>
            <a:off x="457200" y="1600200"/>
            <a:ext cx="8229600" cy="4853136"/>
          </a:xfrm>
        </p:spPr>
        <p:txBody>
          <a:bodyPr>
            <a:normAutofit fontScale="92500" lnSpcReduction="20000"/>
          </a:bodyPr>
          <a:lstStyle/>
          <a:p>
            <a:r>
              <a:rPr lang="cs-CZ" dirty="0">
                <a:latin typeface="Arial" pitchFamily="34" charset="0"/>
                <a:cs typeface="Arial" pitchFamily="34" charset="0"/>
              </a:rPr>
              <a:t>1) skládka paliva, úprava paliva</a:t>
            </a:r>
            <a:br>
              <a:rPr lang="cs-CZ" dirty="0">
                <a:latin typeface="Arial" pitchFamily="34" charset="0"/>
                <a:cs typeface="Arial" pitchFamily="34" charset="0"/>
              </a:rPr>
            </a:br>
            <a:r>
              <a:rPr lang="cs-CZ" dirty="0">
                <a:latin typeface="Arial" pitchFamily="34" charset="0"/>
                <a:cs typeface="Arial" pitchFamily="34" charset="0"/>
              </a:rPr>
              <a:t>- drtící stanice (třídiče a 2 nebo více drtičů)</a:t>
            </a:r>
            <a:br>
              <a:rPr lang="cs-CZ" dirty="0">
                <a:latin typeface="Arial" pitchFamily="34" charset="0"/>
                <a:cs typeface="Arial" pitchFamily="34" charset="0"/>
              </a:rPr>
            </a:br>
            <a:r>
              <a:rPr lang="cs-CZ" dirty="0">
                <a:latin typeface="Arial" pitchFamily="34" charset="0"/>
                <a:cs typeface="Arial" pitchFamily="34" charset="0"/>
              </a:rPr>
              <a:t>- mlýnice – ústřední nebo pro každý kotel 1 mlýn</a:t>
            </a:r>
            <a:br>
              <a:rPr lang="cs-CZ" dirty="0">
                <a:latin typeface="Arial" pitchFamily="34" charset="0"/>
                <a:cs typeface="Arial" pitchFamily="34" charset="0"/>
              </a:rPr>
            </a:br>
            <a:r>
              <a:rPr lang="cs-CZ" dirty="0">
                <a:latin typeface="Arial" pitchFamily="34" charset="0"/>
                <a:cs typeface="Arial" pitchFamily="34" charset="0"/>
              </a:rPr>
              <a:t>- sušení </a:t>
            </a:r>
            <a:endParaRPr lang="cs-CZ" dirty="0" smtClean="0">
              <a:latin typeface="Arial" pitchFamily="34" charset="0"/>
              <a:cs typeface="Arial" pitchFamily="34" charset="0"/>
            </a:endParaRPr>
          </a:p>
          <a:p>
            <a:r>
              <a:rPr lang="cs-CZ" dirty="0" smtClean="0">
                <a:latin typeface="Arial" pitchFamily="34" charset="0"/>
                <a:cs typeface="Arial" pitchFamily="34" charset="0"/>
              </a:rPr>
              <a:t>2</a:t>
            </a:r>
            <a:r>
              <a:rPr lang="cs-CZ" dirty="0">
                <a:latin typeface="Arial" pitchFamily="34" charset="0"/>
                <a:cs typeface="Arial" pitchFamily="34" charset="0"/>
              </a:rPr>
              <a:t>) kotelna (hlavní část)</a:t>
            </a:r>
            <a:br>
              <a:rPr lang="cs-CZ" dirty="0">
                <a:latin typeface="Arial" pitchFamily="34" charset="0"/>
                <a:cs typeface="Arial" pitchFamily="34" charset="0"/>
              </a:rPr>
            </a:br>
            <a:r>
              <a:rPr lang="cs-CZ" dirty="0">
                <a:latin typeface="Arial" pitchFamily="34" charset="0"/>
                <a:cs typeface="Arial" pitchFamily="34" charset="0"/>
              </a:rPr>
              <a:t>- velké parní kotle s ohříváky vzduchu, přehříváky páry, předhříváky napájecí vody, elektrostatické odlučovače popílku a odsiřovací zařízení umístěny mezi kotel a komín</a:t>
            </a:r>
            <a:br>
              <a:rPr lang="cs-CZ" dirty="0">
                <a:latin typeface="Arial" pitchFamily="34" charset="0"/>
                <a:cs typeface="Arial" pitchFamily="34" charset="0"/>
              </a:rPr>
            </a:br>
            <a:r>
              <a:rPr lang="cs-CZ" dirty="0">
                <a:latin typeface="Arial" pitchFamily="34" charset="0"/>
                <a:cs typeface="Arial" pitchFamily="34" charset="0"/>
              </a:rPr>
              <a:t>3) strojovna (parní turbíny s turboalternátory – do výkonu 50 MW nad okružní chlazení vzduchem, který se ochlazuje ve vodním chladiči, nad 50 MW okružní chlazení vodíkem – má 7x lepší tepelnou vodivost než vzduch)</a:t>
            </a:r>
            <a:br>
              <a:rPr lang="cs-CZ" dirty="0">
                <a:latin typeface="Arial" pitchFamily="34" charset="0"/>
                <a:cs typeface="Arial" pitchFamily="34" charset="0"/>
              </a:rPr>
            </a:br>
            <a:r>
              <a:rPr lang="cs-CZ" dirty="0">
                <a:latin typeface="Arial" pitchFamily="34" charset="0"/>
                <a:cs typeface="Arial" pitchFamily="34" charset="0"/>
              </a:rPr>
              <a:t>4) chladící okruh (kondenzátory, chladící </a:t>
            </a:r>
            <a:r>
              <a:rPr lang="cs-CZ" dirty="0" smtClean="0">
                <a:latin typeface="Arial" pitchFamily="34" charset="0"/>
                <a:cs typeface="Arial" pitchFamily="34" charset="0"/>
              </a:rPr>
              <a:t>věže)</a:t>
            </a:r>
            <a:r>
              <a:rPr lang="cs-CZ" dirty="0">
                <a:latin typeface="Arial" pitchFamily="34" charset="0"/>
                <a:cs typeface="Arial" pitchFamily="34" charset="0"/>
              </a:rPr>
              <a:t/>
            </a:r>
            <a:br>
              <a:rPr lang="cs-CZ" dirty="0">
                <a:latin typeface="Arial" pitchFamily="34" charset="0"/>
                <a:cs typeface="Arial" pitchFamily="34" charset="0"/>
              </a:rPr>
            </a:br>
            <a:r>
              <a:rPr lang="cs-CZ" dirty="0">
                <a:latin typeface="Arial" pitchFamily="34" charset="0"/>
                <a:cs typeface="Arial" pitchFamily="34" charset="0"/>
              </a:rPr>
              <a:t>5) přípona přídavné vody + odplyňovač</a:t>
            </a:r>
            <a:br>
              <a:rPr lang="cs-CZ" dirty="0">
                <a:latin typeface="Arial" pitchFamily="34" charset="0"/>
                <a:cs typeface="Arial" pitchFamily="34" charset="0"/>
              </a:rPr>
            </a:br>
            <a:r>
              <a:rPr lang="cs-CZ" dirty="0">
                <a:latin typeface="Arial" pitchFamily="34" charset="0"/>
                <a:cs typeface="Arial" pitchFamily="34" charset="0"/>
              </a:rPr>
              <a:t>6) skládka odpadu (popílek) – na odkaliště </a:t>
            </a:r>
            <a:r>
              <a:rPr lang="cs-CZ" dirty="0" smtClean="0">
                <a:latin typeface="Arial" pitchFamily="34" charset="0"/>
                <a:cs typeface="Arial" pitchFamily="34" charset="0"/>
              </a:rPr>
              <a:t>(ve </a:t>
            </a:r>
            <a:r>
              <a:rPr lang="cs-CZ" dirty="0">
                <a:latin typeface="Arial" pitchFamily="34" charset="0"/>
                <a:cs typeface="Arial" pitchFamily="34" charset="0"/>
              </a:rPr>
              <a:t>směs z H2O)</a:t>
            </a:r>
            <a:br>
              <a:rPr lang="cs-CZ" dirty="0">
                <a:latin typeface="Arial" pitchFamily="34" charset="0"/>
                <a:cs typeface="Arial" pitchFamily="34" charset="0"/>
              </a:rPr>
            </a:br>
            <a:r>
              <a:rPr lang="cs-CZ" dirty="0">
                <a:latin typeface="Arial" pitchFamily="34" charset="0"/>
                <a:cs typeface="Arial" pitchFamily="34" charset="0"/>
              </a:rPr>
              <a:t>7) velín</a:t>
            </a:r>
            <a:br>
              <a:rPr lang="cs-CZ" dirty="0">
                <a:latin typeface="Arial" pitchFamily="34" charset="0"/>
                <a:cs typeface="Arial" pitchFamily="34" charset="0"/>
              </a:rPr>
            </a:br>
            <a:r>
              <a:rPr lang="cs-CZ" dirty="0">
                <a:latin typeface="Arial" pitchFamily="34" charset="0"/>
                <a:cs typeface="Arial" pitchFamily="34" charset="0"/>
              </a:rPr>
              <a:t>8) rozvodna</a:t>
            </a:r>
          </a:p>
          <a:p>
            <a:endParaRPr lang="cs-CZ" dirty="0"/>
          </a:p>
        </p:txBody>
      </p:sp>
    </p:spTree>
    <p:extLst>
      <p:ext uri="{BB962C8B-B14F-4D97-AF65-F5344CB8AC3E}">
        <p14:creationId xmlns:p14="http://schemas.microsoft.com/office/powerpoint/2010/main" val="190068907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528" y="0"/>
            <a:ext cx="9792015"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51284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536" y="19116"/>
            <a:ext cx="9606517" cy="712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5580112" y="804788"/>
            <a:ext cx="3438762" cy="523220"/>
          </a:xfrm>
          <a:prstGeom prst="rect">
            <a:avLst/>
          </a:prstGeom>
          <a:noFill/>
        </p:spPr>
        <p:txBody>
          <a:bodyPr wrap="none" lIns="91440" tIns="45720" rIns="91440" bIns="45720">
            <a:spAutoFit/>
          </a:bodyPr>
          <a:lstStyle/>
          <a:p>
            <a:pPr algn="ctr"/>
            <a:r>
              <a:rPr lang="cs-CZ" sz="2800" b="1" cap="none" spc="0"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Arial" pitchFamily="34" charset="0"/>
                <a:cs typeface="Arial" pitchFamily="34" charset="0"/>
              </a:rPr>
              <a:t>Rotor parní turbíny</a:t>
            </a:r>
            <a:endParaRPr lang="cs-CZ" sz="2800" b="1" cap="none" spc="0" dirty="0">
              <a:ln w="18415" cmpd="sng">
                <a:solidFill>
                  <a:srgbClr val="FFFFFF"/>
                </a:solidFill>
                <a:prstDash val="solid"/>
              </a:ln>
              <a:solidFill>
                <a:srgbClr val="FFFFFF"/>
              </a:solidFill>
              <a:effectLst>
                <a:outerShdw blurRad="63500" dir="3600000" algn="tl" rotWithShape="0">
                  <a:srgbClr val="000000">
                    <a:alpha val="70000"/>
                  </a:srgbClr>
                </a:outerShdw>
              </a:effectLst>
              <a:latin typeface="Arial" pitchFamily="34" charset="0"/>
              <a:cs typeface="Arial" pitchFamily="34" charset="0"/>
            </a:endParaRPr>
          </a:p>
        </p:txBody>
      </p:sp>
    </p:spTree>
    <p:extLst>
      <p:ext uri="{BB962C8B-B14F-4D97-AF65-F5344CB8AC3E}">
        <p14:creationId xmlns:p14="http://schemas.microsoft.com/office/powerpoint/2010/main" val="224459350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611560" y="1052736"/>
            <a:ext cx="8229600" cy="1143000"/>
          </a:xfrm>
        </p:spPr>
        <p:txBody>
          <a:bodyPr>
            <a:normAutofit fontScale="90000"/>
          </a:bodyPr>
          <a:lstStyle/>
          <a:p>
            <a:pPr algn="ctr"/>
            <a:r>
              <a:rPr lang="cs-CZ" sz="4900" dirty="0" smtClean="0">
                <a:solidFill>
                  <a:schemeClr val="accent2">
                    <a:lumMod val="60000"/>
                    <a:lumOff val="40000"/>
                  </a:schemeClr>
                </a:solidFill>
                <a:latin typeface="Arial" pitchFamily="34" charset="0"/>
                <a:cs typeface="Arial" pitchFamily="34" charset="0"/>
              </a:rPr>
              <a:t>Nevýhody tepelné </a:t>
            </a:r>
            <a:r>
              <a:rPr lang="cs-CZ" sz="4900" dirty="0">
                <a:solidFill>
                  <a:schemeClr val="accent2">
                    <a:lumMod val="60000"/>
                    <a:lumOff val="40000"/>
                  </a:schemeClr>
                </a:solidFill>
                <a:latin typeface="Arial" pitchFamily="34" charset="0"/>
                <a:cs typeface="Arial" pitchFamily="34" charset="0"/>
              </a:rPr>
              <a:t>elektrárny</a:t>
            </a:r>
            <a:r>
              <a:rPr lang="cs-CZ" dirty="0"/>
              <a:t/>
            </a:r>
            <a:br>
              <a:rPr lang="cs-CZ" dirty="0"/>
            </a:br>
            <a:endParaRPr lang="cs-CZ" dirty="0"/>
          </a:p>
        </p:txBody>
      </p:sp>
      <p:sp>
        <p:nvSpPr>
          <p:cNvPr id="4" name="Zástupný symbol pro obsah 3"/>
          <p:cNvSpPr>
            <a:spLocks noGrp="1"/>
          </p:cNvSpPr>
          <p:nvPr>
            <p:ph idx="1"/>
          </p:nvPr>
        </p:nvSpPr>
        <p:spPr>
          <a:xfrm>
            <a:off x="467544" y="2564904"/>
            <a:ext cx="8229600" cy="4525963"/>
          </a:xfrm>
        </p:spPr>
        <p:txBody>
          <a:bodyPr>
            <a:normAutofit/>
          </a:bodyPr>
          <a:lstStyle/>
          <a:p>
            <a:pPr algn="ctr"/>
            <a:r>
              <a:rPr lang="cs-CZ" sz="4000" b="1" dirty="0" smtClean="0">
                <a:latin typeface="Arial" pitchFamily="34" charset="0"/>
                <a:cs typeface="Arial" pitchFamily="34" charset="0"/>
              </a:rPr>
              <a:t>- </a:t>
            </a:r>
            <a:r>
              <a:rPr lang="cs-CZ" sz="4000" b="1" dirty="0">
                <a:latin typeface="Arial" pitchFamily="34" charset="0"/>
                <a:cs typeface="Arial" pitchFamily="34" charset="0"/>
              </a:rPr>
              <a:t>znečistění životního prostředí</a:t>
            </a:r>
            <a:br>
              <a:rPr lang="cs-CZ" sz="4000" b="1" dirty="0">
                <a:latin typeface="Arial" pitchFamily="34" charset="0"/>
                <a:cs typeface="Arial" pitchFamily="34" charset="0"/>
              </a:rPr>
            </a:br>
            <a:r>
              <a:rPr lang="cs-CZ" sz="4000" b="1" dirty="0">
                <a:latin typeface="Arial" pitchFamily="34" charset="0"/>
                <a:cs typeface="Arial" pitchFamily="34" charset="0"/>
              </a:rPr>
              <a:t>- spalují neobnovitelné zdroje</a:t>
            </a:r>
            <a:br>
              <a:rPr lang="cs-CZ" sz="4000" b="1" dirty="0">
                <a:latin typeface="Arial" pitchFamily="34" charset="0"/>
                <a:cs typeface="Arial" pitchFamily="34" charset="0"/>
              </a:rPr>
            </a:br>
            <a:r>
              <a:rPr lang="cs-CZ" sz="4000" b="1" dirty="0">
                <a:latin typeface="Arial" pitchFamily="34" charset="0"/>
                <a:cs typeface="Arial" pitchFamily="34" charset="0"/>
              </a:rPr>
              <a:t>- </a:t>
            </a:r>
            <a:r>
              <a:rPr lang="cs-CZ" sz="4000" b="1" dirty="0" smtClean="0">
                <a:latin typeface="Arial" pitchFamily="34" charset="0"/>
                <a:cs typeface="Arial" pitchFamily="34" charset="0"/>
              </a:rPr>
              <a:t>30 – 40 % </a:t>
            </a:r>
            <a:r>
              <a:rPr lang="cs-CZ" sz="4000" b="1" dirty="0">
                <a:latin typeface="Arial" pitchFamily="34" charset="0"/>
                <a:cs typeface="Arial" pitchFamily="34" charset="0"/>
              </a:rPr>
              <a:t>účinnost</a:t>
            </a:r>
          </a:p>
        </p:txBody>
      </p:sp>
    </p:spTree>
    <p:extLst>
      <p:ext uri="{BB962C8B-B14F-4D97-AF65-F5344CB8AC3E}">
        <p14:creationId xmlns:p14="http://schemas.microsoft.com/office/powerpoint/2010/main" val="232759924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800" dirty="0" smtClean="0">
                <a:solidFill>
                  <a:schemeClr val="accent2">
                    <a:lumMod val="60000"/>
                    <a:lumOff val="40000"/>
                  </a:schemeClr>
                </a:solidFill>
                <a:latin typeface="Arial" pitchFamily="34" charset="0"/>
                <a:cs typeface="Arial" pitchFamily="34" charset="0"/>
              </a:rPr>
              <a:t>Na území ČR se vyrábí:</a:t>
            </a:r>
            <a:endParaRPr lang="cs-CZ" sz="4800" dirty="0">
              <a:solidFill>
                <a:schemeClr val="accent2">
                  <a:lumMod val="60000"/>
                  <a:lumOff val="40000"/>
                </a:schemeClr>
              </a:solidFill>
              <a:latin typeface="Arial" pitchFamily="34" charset="0"/>
              <a:cs typeface="Arial" pitchFamily="34" charset="0"/>
            </a:endParaRPr>
          </a:p>
        </p:txBody>
      </p:sp>
      <p:sp>
        <p:nvSpPr>
          <p:cNvPr id="3" name="Zástupný symbol pro obsah 2"/>
          <p:cNvSpPr>
            <a:spLocks noGrp="1"/>
          </p:cNvSpPr>
          <p:nvPr>
            <p:ph idx="1"/>
          </p:nvPr>
        </p:nvSpPr>
        <p:spPr>
          <a:xfrm>
            <a:off x="467544" y="1844824"/>
            <a:ext cx="8229600" cy="4525963"/>
          </a:xfrm>
        </p:spPr>
        <p:txBody>
          <a:bodyPr>
            <a:normAutofit/>
          </a:bodyPr>
          <a:lstStyle/>
          <a:p>
            <a:pPr algn="ctr"/>
            <a:r>
              <a:rPr lang="cs-CZ" sz="3200" b="1" dirty="0">
                <a:solidFill>
                  <a:schemeClr val="accent2">
                    <a:lumMod val="60000"/>
                    <a:lumOff val="40000"/>
                  </a:schemeClr>
                </a:solidFill>
                <a:latin typeface="Arial" pitchFamily="34" charset="0"/>
                <a:cs typeface="Arial" pitchFamily="34" charset="0"/>
              </a:rPr>
              <a:t>1.</a:t>
            </a:r>
            <a:r>
              <a:rPr lang="cs-CZ" sz="3200" b="1" dirty="0">
                <a:latin typeface="Arial" pitchFamily="34" charset="0"/>
                <a:cs typeface="Arial" pitchFamily="34" charset="0"/>
              </a:rPr>
              <a:t> </a:t>
            </a:r>
            <a:r>
              <a:rPr lang="cs-CZ" sz="3200" b="1" dirty="0" smtClean="0">
                <a:latin typeface="Arial" pitchFamily="34" charset="0"/>
                <a:cs typeface="Arial" pitchFamily="34" charset="0"/>
              </a:rPr>
              <a:t>79 % </a:t>
            </a:r>
            <a:r>
              <a:rPr lang="cs-CZ" sz="3200" b="1" dirty="0">
                <a:latin typeface="Arial" pitchFamily="34" charset="0"/>
                <a:cs typeface="Arial" pitchFamily="34" charset="0"/>
              </a:rPr>
              <a:t>el. energie v tepelných elektrárnách (uhlí </a:t>
            </a:r>
            <a:r>
              <a:rPr lang="cs-CZ" sz="3200" b="1" dirty="0" smtClean="0">
                <a:latin typeface="Arial" pitchFamily="34" charset="0"/>
                <a:cs typeface="Arial" pitchFamily="34" charset="0"/>
              </a:rPr>
              <a:t>43 %, </a:t>
            </a:r>
            <a:r>
              <a:rPr lang="cs-CZ" sz="3200" b="1" dirty="0">
                <a:latin typeface="Arial" pitchFamily="34" charset="0"/>
                <a:cs typeface="Arial" pitchFamily="34" charset="0"/>
              </a:rPr>
              <a:t>plyn </a:t>
            </a:r>
            <a:r>
              <a:rPr lang="cs-CZ" sz="3200" b="1" dirty="0" smtClean="0">
                <a:latin typeface="Arial" pitchFamily="34" charset="0"/>
                <a:cs typeface="Arial" pitchFamily="34" charset="0"/>
              </a:rPr>
              <a:t>21 %, </a:t>
            </a:r>
            <a:r>
              <a:rPr lang="cs-CZ" sz="3200" b="1" dirty="0">
                <a:latin typeface="Arial" pitchFamily="34" charset="0"/>
                <a:cs typeface="Arial" pitchFamily="34" charset="0"/>
              </a:rPr>
              <a:t>olej 15 %)</a:t>
            </a:r>
            <a:br>
              <a:rPr lang="cs-CZ" sz="3200" b="1" dirty="0">
                <a:latin typeface="Arial" pitchFamily="34" charset="0"/>
                <a:cs typeface="Arial" pitchFamily="34" charset="0"/>
              </a:rPr>
            </a:br>
            <a:r>
              <a:rPr lang="cs-CZ" sz="3200" b="1" dirty="0">
                <a:solidFill>
                  <a:schemeClr val="accent2">
                    <a:lumMod val="60000"/>
                    <a:lumOff val="40000"/>
                  </a:schemeClr>
                </a:solidFill>
                <a:latin typeface="Arial" pitchFamily="34" charset="0"/>
                <a:cs typeface="Arial" pitchFamily="34" charset="0"/>
              </a:rPr>
              <a:t>2.</a:t>
            </a:r>
            <a:r>
              <a:rPr lang="cs-CZ" sz="3200" b="1" dirty="0">
                <a:latin typeface="Arial" pitchFamily="34" charset="0"/>
                <a:cs typeface="Arial" pitchFamily="34" charset="0"/>
              </a:rPr>
              <a:t> 17 % el. energie v jadernách elektrárnách</a:t>
            </a:r>
            <a:br>
              <a:rPr lang="cs-CZ" sz="3200" b="1" dirty="0">
                <a:latin typeface="Arial" pitchFamily="34" charset="0"/>
                <a:cs typeface="Arial" pitchFamily="34" charset="0"/>
              </a:rPr>
            </a:br>
            <a:r>
              <a:rPr lang="cs-CZ" sz="3200" b="1" dirty="0">
                <a:solidFill>
                  <a:schemeClr val="accent2">
                    <a:lumMod val="60000"/>
                    <a:lumOff val="40000"/>
                  </a:schemeClr>
                </a:solidFill>
                <a:latin typeface="Arial" pitchFamily="34" charset="0"/>
                <a:cs typeface="Arial" pitchFamily="34" charset="0"/>
              </a:rPr>
              <a:t>3.</a:t>
            </a:r>
            <a:r>
              <a:rPr lang="cs-CZ" sz="3200" b="1" dirty="0">
                <a:latin typeface="Arial" pitchFamily="34" charset="0"/>
                <a:cs typeface="Arial" pitchFamily="34" charset="0"/>
              </a:rPr>
              <a:t> </a:t>
            </a:r>
            <a:r>
              <a:rPr lang="cs-CZ" sz="3200" b="1" dirty="0" smtClean="0">
                <a:latin typeface="Arial" pitchFamily="34" charset="0"/>
                <a:cs typeface="Arial" pitchFamily="34" charset="0"/>
              </a:rPr>
              <a:t>4 % </a:t>
            </a:r>
            <a:r>
              <a:rPr lang="cs-CZ" sz="3200" b="1" dirty="0">
                <a:latin typeface="Arial" pitchFamily="34" charset="0"/>
                <a:cs typeface="Arial" pitchFamily="34" charset="0"/>
              </a:rPr>
              <a:t>obnovitelné zdroje (vodní </a:t>
            </a:r>
            <a:r>
              <a:rPr lang="cs-CZ" sz="3200" b="1" dirty="0" smtClean="0">
                <a:latin typeface="Arial" pitchFamily="34" charset="0"/>
                <a:cs typeface="Arial" pitchFamily="34" charset="0"/>
              </a:rPr>
              <a:t>el., větrné - </a:t>
            </a:r>
            <a:r>
              <a:rPr lang="cs-CZ" sz="3200" b="1" dirty="0">
                <a:latin typeface="Arial" pitchFamily="34" charset="0"/>
                <a:cs typeface="Arial" pitchFamily="34" charset="0"/>
              </a:rPr>
              <a:t>nepatrný </a:t>
            </a:r>
            <a:r>
              <a:rPr lang="cs-CZ" sz="3200" b="1" dirty="0" smtClean="0">
                <a:latin typeface="Arial" pitchFamily="34" charset="0"/>
                <a:cs typeface="Arial" pitchFamily="34" charset="0"/>
              </a:rPr>
              <a:t>zlomek)</a:t>
            </a:r>
            <a:endParaRPr lang="cs-CZ" sz="3200" b="1" dirty="0">
              <a:latin typeface="Arial" pitchFamily="34" charset="0"/>
              <a:cs typeface="Arial" pitchFamily="34" charset="0"/>
            </a:endParaRPr>
          </a:p>
        </p:txBody>
      </p:sp>
    </p:spTree>
    <p:extLst>
      <p:ext uri="{BB962C8B-B14F-4D97-AF65-F5344CB8AC3E}">
        <p14:creationId xmlns:p14="http://schemas.microsoft.com/office/powerpoint/2010/main" val="323220383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4800" dirty="0" smtClean="0">
                <a:solidFill>
                  <a:schemeClr val="accent2">
                    <a:lumMod val="60000"/>
                    <a:lumOff val="40000"/>
                  </a:schemeClr>
                </a:solidFill>
                <a:latin typeface="Arial" pitchFamily="34" charset="0"/>
                <a:cs typeface="Arial" pitchFamily="34" charset="0"/>
              </a:rPr>
              <a:t>Další druhy elektráren</a:t>
            </a:r>
            <a:endParaRPr lang="cs-CZ" sz="4800" dirty="0">
              <a:solidFill>
                <a:schemeClr val="accent2">
                  <a:lumMod val="60000"/>
                  <a:lumOff val="40000"/>
                </a:schemeClr>
              </a:solidFill>
              <a:latin typeface="Arial" pitchFamily="34" charset="0"/>
              <a:cs typeface="Arial" pitchFamily="34" charset="0"/>
            </a:endParaRPr>
          </a:p>
        </p:txBody>
      </p:sp>
      <p:sp>
        <p:nvSpPr>
          <p:cNvPr id="3" name="Zástupný symbol pro obsah 2"/>
          <p:cNvSpPr>
            <a:spLocks noGrp="1"/>
          </p:cNvSpPr>
          <p:nvPr>
            <p:ph idx="1"/>
          </p:nvPr>
        </p:nvSpPr>
        <p:spPr>
          <a:xfrm>
            <a:off x="457200" y="1600200"/>
            <a:ext cx="8229600" cy="4997152"/>
          </a:xfrm>
        </p:spPr>
        <p:txBody>
          <a:bodyPr>
            <a:normAutofit lnSpcReduction="10000"/>
          </a:bodyPr>
          <a:lstStyle/>
          <a:p>
            <a:r>
              <a:rPr lang="cs-CZ" dirty="0">
                <a:solidFill>
                  <a:schemeClr val="accent2">
                    <a:lumMod val="60000"/>
                    <a:lumOff val="40000"/>
                  </a:schemeClr>
                </a:solidFill>
              </a:rPr>
              <a:t>1) tepelné elektrárny </a:t>
            </a:r>
            <a:r>
              <a:rPr lang="cs-CZ" dirty="0"/>
              <a:t>– tepelná anergie se získává </a:t>
            </a:r>
            <a:r>
              <a:rPr lang="cs-CZ" dirty="0" smtClean="0"/>
              <a:t>spalováním </a:t>
            </a:r>
            <a:r>
              <a:rPr lang="cs-CZ" dirty="0"/>
              <a:t>především uhlí, zemního plynu, topného oleje</a:t>
            </a:r>
            <a:br>
              <a:rPr lang="cs-CZ" dirty="0"/>
            </a:br>
            <a:r>
              <a:rPr lang="cs-CZ" dirty="0" smtClean="0">
                <a:solidFill>
                  <a:schemeClr val="accent2">
                    <a:lumMod val="60000"/>
                    <a:lumOff val="40000"/>
                  </a:schemeClr>
                </a:solidFill>
              </a:rPr>
              <a:t>2</a:t>
            </a:r>
            <a:r>
              <a:rPr lang="cs-CZ" dirty="0">
                <a:solidFill>
                  <a:schemeClr val="accent2">
                    <a:lumMod val="60000"/>
                    <a:lumOff val="40000"/>
                  </a:schemeClr>
                </a:solidFill>
              </a:rPr>
              <a:t>) jaderné elektrárny </a:t>
            </a:r>
            <a:r>
              <a:rPr lang="cs-CZ" dirty="0"/>
              <a:t>- využívají tepelné energie uvolňovací při štěpení atomových </a:t>
            </a:r>
            <a:r>
              <a:rPr lang="cs-CZ" dirty="0" smtClean="0"/>
              <a:t>jader uranu </a:t>
            </a:r>
            <a:r>
              <a:rPr lang="cs-CZ" dirty="0"/>
              <a:t>235 nebo plutonia 239 těžkých prvků</a:t>
            </a:r>
            <a:br>
              <a:rPr lang="cs-CZ" dirty="0"/>
            </a:br>
            <a:r>
              <a:rPr lang="cs-CZ" dirty="0">
                <a:solidFill>
                  <a:schemeClr val="accent2">
                    <a:lumMod val="60000"/>
                    <a:lumOff val="40000"/>
                  </a:schemeClr>
                </a:solidFill>
              </a:rPr>
              <a:t>3) vodní elektrárny </a:t>
            </a:r>
            <a:r>
              <a:rPr lang="cs-CZ" dirty="0"/>
              <a:t>– využívají přeměny polohové energie padající vody na pohyblivou energii vody, která roztáčí vodní turbíny </a:t>
            </a:r>
          </a:p>
          <a:p>
            <a:r>
              <a:rPr lang="cs-CZ" dirty="0"/>
              <a:t>Další alternativní zdroje (</a:t>
            </a:r>
            <a:r>
              <a:rPr lang="cs-CZ" dirty="0" smtClean="0"/>
              <a:t>obnovitelné) </a:t>
            </a:r>
            <a:r>
              <a:rPr lang="cs-CZ" dirty="0"/>
              <a:t>pro výrobu el </a:t>
            </a:r>
            <a:r>
              <a:rPr lang="cs-CZ" dirty="0" smtClean="0"/>
              <a:t>energie:</a:t>
            </a:r>
            <a:endParaRPr lang="cs-CZ" dirty="0"/>
          </a:p>
          <a:p>
            <a:r>
              <a:rPr lang="cs-CZ" dirty="0">
                <a:solidFill>
                  <a:schemeClr val="accent2">
                    <a:lumMod val="60000"/>
                    <a:lumOff val="40000"/>
                  </a:schemeClr>
                </a:solidFill>
              </a:rPr>
              <a:t>4) větrné elektrárny </a:t>
            </a:r>
            <a:r>
              <a:rPr lang="cs-CZ" dirty="0"/>
              <a:t>– využívají energii větru</a:t>
            </a:r>
            <a:br>
              <a:rPr lang="cs-CZ" dirty="0"/>
            </a:br>
            <a:r>
              <a:rPr lang="cs-CZ" dirty="0">
                <a:solidFill>
                  <a:schemeClr val="accent2">
                    <a:lumMod val="60000"/>
                    <a:lumOff val="40000"/>
                  </a:schemeClr>
                </a:solidFill>
              </a:rPr>
              <a:t>5) sluneční elektrárny </a:t>
            </a:r>
            <a:r>
              <a:rPr lang="cs-CZ" dirty="0"/>
              <a:t>– využívají energie Slunce</a:t>
            </a:r>
            <a:br>
              <a:rPr lang="cs-CZ" dirty="0"/>
            </a:br>
            <a:r>
              <a:rPr lang="cs-CZ" dirty="0">
                <a:solidFill>
                  <a:schemeClr val="accent2">
                    <a:lumMod val="60000"/>
                    <a:lumOff val="40000"/>
                  </a:schemeClr>
                </a:solidFill>
              </a:rPr>
              <a:t>6) geotermální elektrárny </a:t>
            </a:r>
            <a:r>
              <a:rPr lang="cs-CZ" dirty="0"/>
              <a:t>– využívají teplo z nitra země</a:t>
            </a:r>
            <a:br>
              <a:rPr lang="cs-CZ" dirty="0"/>
            </a:br>
            <a:r>
              <a:rPr lang="cs-CZ" dirty="0">
                <a:solidFill>
                  <a:schemeClr val="accent2">
                    <a:lumMod val="60000"/>
                    <a:lumOff val="40000"/>
                  </a:schemeClr>
                </a:solidFill>
              </a:rPr>
              <a:t>7) slapové elektrárny </a:t>
            </a:r>
            <a:r>
              <a:rPr lang="cs-CZ" dirty="0"/>
              <a:t>– využívají energii přílivu a odlivu </a:t>
            </a:r>
            <a:r>
              <a:rPr lang="cs-CZ" dirty="0" smtClean="0"/>
              <a:t>(moře)</a:t>
            </a:r>
            <a:r>
              <a:rPr lang="cs-CZ" dirty="0"/>
              <a:t/>
            </a:r>
            <a:br>
              <a:rPr lang="cs-CZ" dirty="0"/>
            </a:br>
            <a:r>
              <a:rPr lang="cs-CZ" dirty="0">
                <a:solidFill>
                  <a:schemeClr val="accent2">
                    <a:lumMod val="60000"/>
                    <a:lumOff val="40000"/>
                  </a:schemeClr>
                </a:solidFill>
              </a:rPr>
              <a:t>8) využití energie biomasy</a:t>
            </a:r>
          </a:p>
        </p:txBody>
      </p:sp>
    </p:spTree>
    <p:extLst>
      <p:ext uri="{BB962C8B-B14F-4D97-AF65-F5344CB8AC3E}">
        <p14:creationId xmlns:p14="http://schemas.microsoft.com/office/powerpoint/2010/main" val="97073634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5400" dirty="0" smtClean="0">
                <a:latin typeface="Arial" pitchFamily="34" charset="0"/>
                <a:cs typeface="Arial" pitchFamily="34" charset="0"/>
              </a:rPr>
              <a:t>Jaderné elektrárny</a:t>
            </a:r>
            <a:endParaRPr lang="cs-CZ" sz="5400" dirty="0">
              <a:latin typeface="Arial" pitchFamily="34" charset="0"/>
              <a:cs typeface="Arial" pitchFamily="34" charset="0"/>
            </a:endParaRP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772816"/>
            <a:ext cx="7113370" cy="48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311503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pPr algn="ctr"/>
            <a:r>
              <a:rPr lang="cs-CZ" sz="5400" dirty="0" smtClean="0">
                <a:latin typeface="Arial" pitchFamily="34" charset="0"/>
                <a:cs typeface="Arial" pitchFamily="34" charset="0"/>
              </a:rPr>
              <a:t>Větrné elektrárny</a:t>
            </a:r>
            <a:endParaRPr lang="cs-CZ" sz="5400" dirty="0">
              <a:latin typeface="Arial" pitchFamily="34" charset="0"/>
              <a:cs typeface="Arial" pitchFamily="34" charset="0"/>
            </a:endParaRPr>
          </a:p>
        </p:txBody>
      </p:sp>
      <p:pic>
        <p:nvPicPr>
          <p:cNvPr id="717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510889"/>
            <a:ext cx="6188940" cy="525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720237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962000"/>
            <a:ext cx="8559437" cy="4896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Nadpis 3"/>
          <p:cNvSpPr>
            <a:spLocks noGrp="1"/>
          </p:cNvSpPr>
          <p:nvPr>
            <p:ph type="title"/>
          </p:nvPr>
        </p:nvSpPr>
        <p:spPr>
          <a:xfrm>
            <a:off x="356351" y="548680"/>
            <a:ext cx="8229600" cy="1143000"/>
          </a:xfrm>
        </p:spPr>
        <p:txBody>
          <a:bodyPr>
            <a:normAutofit/>
          </a:bodyPr>
          <a:lstStyle/>
          <a:p>
            <a:pPr algn="ctr"/>
            <a:r>
              <a:rPr lang="cs-CZ" sz="5400" dirty="0" smtClean="0">
                <a:latin typeface="Arial" pitchFamily="34" charset="0"/>
                <a:cs typeface="Arial" pitchFamily="34" charset="0"/>
              </a:rPr>
              <a:t>Vodní elektrárny</a:t>
            </a:r>
            <a:endParaRPr lang="cs-CZ" sz="5400" dirty="0">
              <a:latin typeface="Arial" pitchFamily="34" charset="0"/>
              <a:cs typeface="Arial" pitchFamily="34" charset="0"/>
            </a:endParaRPr>
          </a:p>
        </p:txBody>
      </p:sp>
    </p:spTree>
    <p:extLst>
      <p:ext uri="{BB962C8B-B14F-4D97-AF65-F5344CB8AC3E}">
        <p14:creationId xmlns:p14="http://schemas.microsoft.com/office/powerpoint/2010/main" val="363933873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528" y="260648"/>
            <a:ext cx="9662589" cy="630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5309607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5400" dirty="0" smtClean="0">
                <a:latin typeface="Arial" pitchFamily="34" charset="0"/>
                <a:cs typeface="Arial" pitchFamily="34" charset="0"/>
              </a:rPr>
              <a:t>Sluneční elektrárny</a:t>
            </a:r>
            <a:endParaRPr lang="cs-CZ" sz="5400" dirty="0">
              <a:latin typeface="Arial" pitchFamily="34" charset="0"/>
              <a:cs typeface="Arial" pitchFamily="34" charset="0"/>
            </a:endParaRP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628800"/>
            <a:ext cx="6611424" cy="496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841199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5400" dirty="0" smtClean="0">
                <a:latin typeface="Arial" pitchFamily="34" charset="0"/>
                <a:cs typeface="Arial" pitchFamily="34" charset="0"/>
              </a:rPr>
              <a:t>Geotermální elektrárna</a:t>
            </a:r>
            <a:endParaRPr lang="cs-CZ" sz="5400" dirty="0">
              <a:latin typeface="Arial" pitchFamily="34" charset="0"/>
              <a:cs typeface="Arial" pitchFamily="34" charset="0"/>
            </a:endParaRPr>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700808"/>
            <a:ext cx="6492392" cy="486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6468606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ctr"/>
            <a:r>
              <a:rPr lang="cs-CZ" sz="5400" dirty="0" smtClean="0">
                <a:latin typeface="Arial" pitchFamily="34" charset="0"/>
                <a:cs typeface="Arial" pitchFamily="34" charset="0"/>
              </a:rPr>
              <a:t>Slapové elektrárny</a:t>
            </a:r>
            <a:endParaRPr lang="cs-CZ" sz="5400" dirty="0">
              <a:latin typeface="Arial" pitchFamily="34" charset="0"/>
              <a:cs typeface="Arial" pitchFamily="34" charset="0"/>
            </a:endParaRPr>
          </a:p>
        </p:txBody>
      </p:sp>
      <p:sp>
        <p:nvSpPr>
          <p:cNvPr id="8" name="Zástupný symbol pro obsah 7"/>
          <p:cNvSpPr>
            <a:spLocks noGrp="1"/>
          </p:cNvSpPr>
          <p:nvPr>
            <p:ph idx="1"/>
          </p:nvPr>
        </p:nvSpPr>
        <p:spPr/>
        <p:txBody>
          <a:bodyPr>
            <a:normAutofit/>
          </a:bodyPr>
          <a:lstStyle/>
          <a:p>
            <a:pPr algn="ctr"/>
            <a:r>
              <a:rPr lang="cs-CZ" sz="2800" b="1" dirty="0"/>
              <a:t>Energii mořských vln lze na elektřinu převést různými způsoby. Vertikálně orientované bójky nebo ležící tubusy buď přímo pohybují magnety proti cívkám, čímž se indukuje elektrický proud, nebo (častěji) se jejich pohyb hydraulicky přenáší na turbínu rotačního elektrického generátoru. Ideální je instalace v místech, kde moře dosahuje hloubky 40 až 100 metrů - tam je energie vln největší.</a:t>
            </a:r>
          </a:p>
        </p:txBody>
      </p:sp>
      <p:sp>
        <p:nvSpPr>
          <p:cNvPr id="7" name="Obdélník 6"/>
          <p:cNvSpPr/>
          <p:nvPr/>
        </p:nvSpPr>
        <p:spPr>
          <a:xfrm>
            <a:off x="1475656" y="5229200"/>
            <a:ext cx="5873724" cy="584775"/>
          </a:xfrm>
          <a:prstGeom prst="rect">
            <a:avLst/>
          </a:prstGeom>
        </p:spPr>
        <p:txBody>
          <a:bodyPr wrap="none">
            <a:spAutoFit/>
          </a:bodyPr>
          <a:lstStyle/>
          <a:p>
            <a:r>
              <a:rPr lang="cs-CZ" sz="3200" b="1" dirty="0" smtClean="0">
                <a:latin typeface="Arial" pitchFamily="34" charset="0"/>
                <a:cs typeface="Arial" pitchFamily="34" charset="0"/>
              </a:rPr>
              <a:t>http://youtu.be/JYzocwUfpNg</a:t>
            </a:r>
            <a:endParaRPr lang="cs-CZ" sz="3200" b="1" dirty="0">
              <a:latin typeface="Arial" pitchFamily="34" charset="0"/>
              <a:cs typeface="Arial" pitchFamily="34" charset="0"/>
            </a:endParaRPr>
          </a:p>
        </p:txBody>
      </p:sp>
    </p:spTree>
    <p:extLst>
      <p:ext uri="{BB962C8B-B14F-4D97-AF65-F5344CB8AC3E}">
        <p14:creationId xmlns:p14="http://schemas.microsoft.com/office/powerpoint/2010/main" val="317385452"/>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ctr"/>
            <a:r>
              <a:rPr lang="cs-CZ" dirty="0">
                <a:latin typeface="Arial" pitchFamily="34" charset="0"/>
                <a:cs typeface="Arial" pitchFamily="34" charset="0"/>
              </a:rPr>
              <a:t>http://www.youtube.com/watch?v=u-9P2VflRWU</a:t>
            </a:r>
          </a:p>
        </p:txBody>
      </p:sp>
      <p:sp>
        <p:nvSpPr>
          <p:cNvPr id="4" name="Obdélník 3"/>
          <p:cNvSpPr/>
          <p:nvPr/>
        </p:nvSpPr>
        <p:spPr>
          <a:xfrm>
            <a:off x="899592" y="1361366"/>
            <a:ext cx="7164288" cy="830997"/>
          </a:xfrm>
          <a:prstGeom prst="rect">
            <a:avLst/>
          </a:prstGeom>
        </p:spPr>
        <p:txBody>
          <a:bodyPr wrap="square">
            <a:spAutoFit/>
          </a:bodyPr>
          <a:lstStyle/>
          <a:p>
            <a:pPr algn="ctr"/>
            <a:r>
              <a:rPr lang="cs-CZ" sz="2400" dirty="0" smtClean="0">
                <a:latin typeface="Arial" pitchFamily="34" charset="0"/>
                <a:cs typeface="Arial" pitchFamily="34" charset="0"/>
              </a:rPr>
              <a:t>http://www.youtube.com/watch?v=F0mzrbfzUpM&amp;feature=related</a:t>
            </a:r>
            <a:endParaRPr lang="cs-CZ" sz="2400" dirty="0">
              <a:latin typeface="Arial" pitchFamily="34" charset="0"/>
              <a:cs typeface="Arial" pitchFamily="34" charset="0"/>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2192363"/>
            <a:ext cx="6096000"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5686058"/>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340768"/>
            <a:ext cx="6408601" cy="424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7988995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124744"/>
            <a:ext cx="8526343" cy="478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969054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Zdroje, odkazy:</a:t>
            </a:r>
            <a:endParaRPr lang="cs-CZ" dirty="0"/>
          </a:p>
        </p:txBody>
      </p:sp>
      <p:sp>
        <p:nvSpPr>
          <p:cNvPr id="3" name="Zástupný symbol pro obsah 2"/>
          <p:cNvSpPr>
            <a:spLocks noGrp="1"/>
          </p:cNvSpPr>
          <p:nvPr>
            <p:ph idx="1"/>
          </p:nvPr>
        </p:nvSpPr>
        <p:spPr>
          <a:xfrm>
            <a:off x="457200" y="1484784"/>
            <a:ext cx="8229600" cy="4641379"/>
          </a:xfrm>
        </p:spPr>
        <p:txBody>
          <a:bodyPr>
            <a:normAutofit fontScale="55000" lnSpcReduction="20000"/>
          </a:bodyPr>
          <a:lstStyle/>
          <a:p>
            <a:r>
              <a:rPr lang="cs-CZ" dirty="0">
                <a:hlinkClick r:id="rId2"/>
              </a:rPr>
              <a:t>http://</a:t>
            </a:r>
            <a:r>
              <a:rPr lang="cs-CZ" dirty="0" smtClean="0">
                <a:hlinkClick r:id="rId2"/>
              </a:rPr>
              <a:t>www.energyweb.cz/web/index.php?display_page=2&amp;subitem=3</a:t>
            </a:r>
            <a:r>
              <a:rPr lang="cs-CZ" dirty="0" smtClean="0"/>
              <a:t> (pokusy pro použití ve výuce)</a:t>
            </a:r>
          </a:p>
          <a:p>
            <a:r>
              <a:rPr lang="cs-CZ" dirty="0">
                <a:hlinkClick r:id="rId3"/>
              </a:rPr>
              <a:t>http://www.allforpower.cz/clanek/arabelle-nejvykonnejsi-parni-turbina-na-svete</a:t>
            </a:r>
            <a:r>
              <a:rPr lang="cs-CZ" dirty="0" smtClean="0">
                <a:hlinkClick r:id="rId3"/>
              </a:rPr>
              <a:t>/</a:t>
            </a:r>
            <a:endParaRPr lang="cs-CZ" dirty="0" smtClean="0"/>
          </a:p>
          <a:p>
            <a:r>
              <a:rPr lang="cs-CZ" dirty="0">
                <a:hlinkClick r:id="rId4"/>
              </a:rPr>
              <a:t>http://</a:t>
            </a:r>
            <a:r>
              <a:rPr lang="cs-CZ" dirty="0" smtClean="0">
                <a:hlinkClick r:id="rId4"/>
              </a:rPr>
              <a:t>www.gamepark.cz/druhy_elektraren_178654.htm</a:t>
            </a:r>
            <a:endParaRPr lang="cs-CZ" dirty="0" smtClean="0"/>
          </a:p>
          <a:p>
            <a:endParaRPr lang="cs-CZ" dirty="0" smtClean="0"/>
          </a:p>
          <a:p>
            <a:r>
              <a:rPr lang="cs-CZ" dirty="0"/>
              <a:t>http://obrazky.cz/detail?q=jadern%C3%A9%20elektr%C3%A1rny&amp;offset=1&amp;limit=20&amp;bUrlPar=filter%3D1&amp;resNum=5&amp;ref=http%3A//obrazky.cz/%3Fstep%3D20%26filter%3D1%26s%3D%26size%3Dany%26sId%3D4SGDT34OwCGV4EsnrYwJ%26orientation%3D%26q%3Dv%25C4%259Btrn%25C3%25A9%2Belektr%25C3%25A1rny&amp;resID=NYDposQZq5d3_13Ey0XPpPftTg-Ipu9tKMUs6tdhG_Q&amp;imgURL=http%3A//i3.cn.cz/14/1172239119_mochovce.jpg&amp;pageURL=http%3A//www.financninoviny.cz/zpravy/nektere-jaderne-reaktory-v-evrope-pry-asi-neprojdou-testem/611073&amp;imgX=435&amp;imgY=295&amp;imgSize=31&amp;thURL=http%3A//media2.picsearch.com/is%3FNYDposQZq5d3_13Ey0XPpPftTg-Ipu9tKMUs6tdhG_Q&amp;thX=128&amp;thY=86&amp;qNoSite=jadern%C3%A9%2Belektr%C3%A1rny&amp;siteWWW=&amp;</a:t>
            </a:r>
            <a:r>
              <a:rPr lang="cs-CZ" dirty="0" smtClean="0"/>
              <a:t>sId=4SGDT34OwFyxQEWCcsBt</a:t>
            </a:r>
          </a:p>
          <a:p>
            <a:r>
              <a:rPr lang="cs-CZ" dirty="0"/>
              <a:t>http://obrazky.cz/detail?q=slune%C4%8Dn%C3%AD%20elektr%C3%A1rny&amp;offset=1&amp;limit=20&amp;bUrlPar=filter%3D1&amp;resNum=2&amp;ref=http%3A//obrazky.cz/%3Fstep%3D20%26filter%3D1%26s%3D%26size%3Dany%26sId%3D4SGDT34Ow8ANQEs37e54%26orientation%3D%26q%3Djadern%25C3%25A9%2Belektr%25C3%25A1rny&amp;resID=nnAnsRHoqn91bjpSsVezJu_TnZ_ffwn_k5f89XrobBw&amp;imgURL=http%3A//mm1.denik.cz/7/cb/straz_fotovoltaicka_elektrarna_il_denik_clanek_solo.jpg&amp;pageURL=http%3A//chrudimsky.denik.cz/podnikani/slunecni-elektrarny-kolem-hlinska-nebudou-rekli-ra.html&amp;imgX=350&amp;imgY=263&amp;imgSize=32&amp;thURL=http%3A//media1.picsearch.com/is%3FnnAnsRHoqn91bjpSsVezJu_TnZ_ffwn_k5f89XrobBw&amp;thX=128&amp;thY=96&amp;qNoSite=slune%C4%8Dn%C3%AD%2Belektr%C3%A1rny&amp;siteWWW=&amp;sId=4SGDT34OwWyrQEsBs9RW</a:t>
            </a:r>
            <a:endParaRPr lang="cs-CZ" dirty="0" smtClean="0"/>
          </a:p>
          <a:p>
            <a:endParaRPr lang="cs-CZ" dirty="0"/>
          </a:p>
        </p:txBody>
      </p:sp>
    </p:spTree>
    <p:extLst>
      <p:ext uri="{BB962C8B-B14F-4D97-AF65-F5344CB8AC3E}">
        <p14:creationId xmlns:p14="http://schemas.microsoft.com/office/powerpoint/2010/main" val="559298586"/>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260648"/>
            <a:ext cx="8229600" cy="4525963"/>
          </a:xfrm>
        </p:spPr>
        <p:txBody>
          <a:bodyPr>
            <a:normAutofit fontScale="92500" lnSpcReduction="10000"/>
          </a:bodyPr>
          <a:lstStyle/>
          <a:p>
            <a:r>
              <a:rPr lang="cs-CZ" dirty="0"/>
              <a:t>http://obrazky.cz/detail?q=geoterm%C3%A1ln%C3%AD%20elektr%C3%A1rny&amp;offset=1&amp;limit=20&amp;bUrlPar=filter%3D1&amp;resNum=17&amp;ref=http%3A//obrazky.cz/%3Fstep%3D20%26filter%3D1%26s%3D%26size%3Dany%26sId%3D4SGDT34OwFyxQEWCcsBt%26orientation%3D%26q%3Dslune%25C4%258Dn%25C3%25AD%2Belektr%25C3%25A1rny&amp;resID=LIdpMYJjDqr4wTKn0gbgNs3WS8UmZrMLHvdx0_Tbu4E&amp;imgURL=http%3A//mm.denik.cz/15/89/eleisland_denik_clanek_solo.jpg&amp;pageURL=http%3A//teplicky.denik.cz/zpravy_region/ucitele-navstivili-elektrarny-na-islandu20091015.html&amp;imgX=350&amp;imgY=262&amp;imgSize=30&amp;thURL=http%3A//media5.picsearch.com/is%3FLIdpMYJjDqr4wTKn0gbgNs3WS8UmZrMLHvdx0_Tbu4E&amp;thX=128&amp;thY=95&amp;qNoSite=geoterm%C3%A1ln%C3%AD%2Belektr%C3%A1rny&amp;siteWWW=&amp;</a:t>
            </a:r>
            <a:r>
              <a:rPr lang="cs-CZ" dirty="0" smtClean="0"/>
              <a:t>sId=4SGDT34OCg0SQEWKMjqD</a:t>
            </a:r>
          </a:p>
          <a:p>
            <a:endParaRPr lang="cs-CZ" dirty="0"/>
          </a:p>
        </p:txBody>
      </p:sp>
    </p:spTree>
    <p:extLst>
      <p:ext uri="{BB962C8B-B14F-4D97-AF65-F5344CB8AC3E}">
        <p14:creationId xmlns:p14="http://schemas.microsoft.com/office/powerpoint/2010/main" val="151321301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Došky">
  <a:themeElements>
    <a:clrScheme name="Došky">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á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ošky">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70</TotalTime>
  <Words>438</Words>
  <Application>Microsoft Office PowerPoint</Application>
  <PresentationFormat>Předvádění na obrazovce (4:3)</PresentationFormat>
  <Paragraphs>54</Paragraphs>
  <Slides>25</Slides>
  <Notes>0</Notes>
  <HiddenSlides>0</HiddenSlides>
  <MMClips>0</MMClips>
  <ScaleCrop>false</ScaleCrop>
  <HeadingPairs>
    <vt:vector size="4" baseType="variant">
      <vt:variant>
        <vt:lpstr>Motiv</vt:lpstr>
      </vt:variant>
      <vt:variant>
        <vt:i4>1</vt:i4>
      </vt:variant>
      <vt:variant>
        <vt:lpstr>Nadpisy snímků</vt:lpstr>
      </vt:variant>
      <vt:variant>
        <vt:i4>25</vt:i4>
      </vt:variant>
    </vt:vector>
  </HeadingPairs>
  <TitlesOfParts>
    <vt:vector size="26" baseType="lpstr">
      <vt:lpstr>Došky</vt:lpstr>
      <vt:lpstr>Šablona 32</vt:lpstr>
      <vt:lpstr>Tepelné elektrárny</vt:lpstr>
      <vt:lpstr>Tepelné elektrárny</vt:lpstr>
      <vt:lpstr>Prezentace aplikace PowerPoint</vt:lpstr>
      <vt:lpstr>Typy tepelných elektráren</vt:lpstr>
      <vt:lpstr>Jak funguje tepelná elektrárna?</vt:lpstr>
      <vt:lpstr>Prezentace aplikace PowerPoint</vt:lpstr>
      <vt:lpstr>Schéma tepelné elektrárny</vt:lpstr>
      <vt:lpstr>Prezentace aplikace PowerPoint</vt:lpstr>
      <vt:lpstr>Prezentace aplikace PowerPoint</vt:lpstr>
      <vt:lpstr>Nevýhody tepelné elektrárny </vt:lpstr>
      <vt:lpstr>Na území ČR se vyrábí:</vt:lpstr>
      <vt:lpstr>Další druhy elektráren</vt:lpstr>
      <vt:lpstr>Jaderné elektrárny</vt:lpstr>
      <vt:lpstr>Větrné elektrárny</vt:lpstr>
      <vt:lpstr>Vodní elektrárny</vt:lpstr>
      <vt:lpstr>Prezentace aplikace PowerPoint</vt:lpstr>
      <vt:lpstr>Sluneční elektrárny</vt:lpstr>
      <vt:lpstr>Geotermální elektrárna</vt:lpstr>
      <vt:lpstr>Slapové elektrárny</vt:lpstr>
      <vt:lpstr>http://www.youtube.com/watch?v=u-9P2VflRWU</vt:lpstr>
      <vt:lpstr>Prezentace aplikace PowerPoint</vt:lpstr>
      <vt:lpstr>Prezentace aplikace PowerPoint</vt:lpstr>
      <vt:lpstr>Zdroje, odkazy:</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Tepelné elektrárny</dc:title>
  <dc:creator>Admin</dc:creator>
  <cp:lastModifiedBy>Martin Králík</cp:lastModifiedBy>
  <cp:revision>56</cp:revision>
  <dcterms:created xsi:type="dcterms:W3CDTF">2011-09-24T12:44:09Z</dcterms:created>
  <dcterms:modified xsi:type="dcterms:W3CDTF">2012-03-18T17:09:38Z</dcterms:modified>
</cp:coreProperties>
</file>