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5851F7-AF91-416F-8FEE-2287B08CA9E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E12385-4A58-4CDF-8886-07B89B94B1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5851F7-AF91-416F-8FEE-2287B08CA9E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E12385-4A58-4CDF-8886-07B89B94B1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5851F7-AF91-416F-8FEE-2287B08CA9E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E12385-4A58-4CDF-8886-07B89B94B1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5851F7-AF91-416F-8FEE-2287B08CA9E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E12385-4A58-4CDF-8886-07B89B94B1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5851F7-AF91-416F-8FEE-2287B08CA9E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E12385-4A58-4CDF-8886-07B89B94B1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5851F7-AF91-416F-8FEE-2287B08CA9E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E12385-4A58-4CDF-8886-07B89B94B1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5851F7-AF91-416F-8FEE-2287B08CA9E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E12385-4A58-4CDF-8886-07B89B94B1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5851F7-AF91-416F-8FEE-2287B08CA9E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E12385-4A58-4CDF-8886-07B89B94B1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5851F7-AF91-416F-8FEE-2287B08CA9E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E12385-4A58-4CDF-8886-07B89B94B18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5851F7-AF91-416F-8FEE-2287B08CA9E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E12385-4A58-4CDF-8886-07B89B94B1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5851F7-AF91-416F-8FEE-2287B08CA9E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E12385-4A58-4CDF-8886-07B89B94B1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75851F7-AF91-416F-8FEE-2287B08CA9E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5E12385-4A58-4CDF-8886-07B89B94B18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K4vWzQCQxU" TargetMode="External"/><Relationship Id="rId2" Type="http://schemas.openxmlformats.org/officeDocument/2006/relationships/hyperlink" Target="http://www.youtube.com/watch?v=JcUh-ggBfz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YmVCcF42f-0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u-KPDqeUZ_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11/15</a:t>
            </a:r>
            <a:r>
              <a:rPr lang="cs-CZ" dirty="0"/>
              <a:t> 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Sonáta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		       		</a:t>
            </a:r>
            <a:r>
              <a:rPr lang="cs-CZ" dirty="0" smtClean="0"/>
              <a:t>      Jančík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13176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63926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11/15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VI., VII.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 smtClean="0"/>
              <a:t>sonáta – charakteristika – neznámější díla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charakterizuje </a:t>
            </a:r>
            <a:r>
              <a:rPr lang="cs-CZ" dirty="0" smtClean="0"/>
              <a:t>pojem sonáta, </a:t>
            </a:r>
            <a:r>
              <a:rPr lang="cs-CZ" dirty="0"/>
              <a:t>orientuje se v základních dílech této formy, stručně hovoří o vnitřní stavbě </a:t>
            </a:r>
            <a:r>
              <a:rPr lang="cs-CZ" dirty="0" smtClean="0"/>
              <a:t>sonáty </a:t>
            </a:r>
            <a:r>
              <a:rPr lang="cs-CZ" dirty="0"/>
              <a:t>jako hudební formy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1665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Sonáta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86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Sonáta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200" dirty="0" smtClean="0"/>
              <a:t>= </a:t>
            </a:r>
            <a:r>
              <a:rPr lang="cs-CZ" sz="3200" b="1" dirty="0" smtClean="0"/>
              <a:t>několikavětá skladba pro sólový nástroj </a:t>
            </a:r>
            <a:r>
              <a:rPr lang="cs-CZ" sz="3200" dirty="0" smtClean="0"/>
              <a:t>(klavír, harfa…) </a:t>
            </a:r>
            <a:r>
              <a:rPr lang="cs-CZ" sz="3200" b="1" dirty="0" smtClean="0"/>
              <a:t>nebo sólový nástroj s doprovodem</a:t>
            </a:r>
            <a:r>
              <a:rPr lang="cs-CZ" sz="3200" dirty="0" smtClean="0"/>
              <a:t> (většinou klavír + melodický nástroj – klarinet, flétna, housle….)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3645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sonáta má obvykle </a:t>
            </a:r>
            <a:r>
              <a:rPr lang="cs-CZ" b="1" u="sng" dirty="0" smtClean="0"/>
              <a:t>3-4 věty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b="1" dirty="0" smtClean="0"/>
              <a:t>1.věta</a:t>
            </a:r>
            <a:r>
              <a:rPr lang="cs-CZ" dirty="0" smtClean="0"/>
              <a:t> - rychlá</a:t>
            </a:r>
          </a:p>
          <a:p>
            <a:pPr marL="0" indent="0">
              <a:buNone/>
            </a:pPr>
            <a:r>
              <a:rPr lang="cs-CZ" b="1" dirty="0" smtClean="0"/>
              <a:t>2.věta </a:t>
            </a:r>
            <a:r>
              <a:rPr lang="cs-CZ" dirty="0" smtClean="0"/>
              <a:t>- pomalá</a:t>
            </a:r>
          </a:p>
          <a:p>
            <a:pPr marL="0" indent="0">
              <a:buNone/>
            </a:pPr>
            <a:r>
              <a:rPr lang="cs-CZ" b="1" dirty="0" smtClean="0"/>
              <a:t>3.věta</a:t>
            </a:r>
            <a:r>
              <a:rPr lang="cs-CZ" dirty="0" smtClean="0"/>
              <a:t> - taneční nebo hravá (scherzo)</a:t>
            </a:r>
          </a:p>
          <a:p>
            <a:pPr marL="0" indent="0">
              <a:buNone/>
            </a:pPr>
            <a:r>
              <a:rPr lang="cs-CZ" b="1" dirty="0" smtClean="0"/>
              <a:t>4.věta</a:t>
            </a:r>
            <a:r>
              <a:rPr lang="cs-CZ" dirty="0" smtClean="0"/>
              <a:t> - rychlá</a:t>
            </a:r>
          </a:p>
          <a:p>
            <a:endParaRPr lang="cs-CZ" dirty="0" smtClean="0"/>
          </a:p>
          <a:p>
            <a:r>
              <a:rPr lang="cs-CZ" dirty="0" smtClean="0"/>
              <a:t>v případě, že je sonáta pouze 3větá, vypouští se taneční/hravá věta</a:t>
            </a:r>
          </a:p>
          <a:p>
            <a:endParaRPr lang="cs-CZ" dirty="0" smtClean="0"/>
          </a:p>
          <a:p>
            <a:r>
              <a:rPr lang="cs-CZ" dirty="0" smtClean="0"/>
              <a:t>1.věta je v SONÁTOVÉ FORMĚ!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8723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Nejznámější sonáty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 </a:t>
            </a:r>
            <a:r>
              <a:rPr lang="cs-CZ" sz="3200" b="1" dirty="0" smtClean="0"/>
              <a:t>Wolfgang Amadeus Mozart</a:t>
            </a:r>
          </a:p>
          <a:p>
            <a:pPr lvl="1"/>
            <a:r>
              <a:rPr lang="cs-CZ" dirty="0" smtClean="0"/>
              <a:t>  Sonáta C dur (</a:t>
            </a:r>
            <a:r>
              <a:rPr lang="cs-CZ" dirty="0" err="1" smtClean="0"/>
              <a:t>Sonata</a:t>
            </a:r>
            <a:r>
              <a:rPr lang="cs-CZ" dirty="0" smtClean="0"/>
              <a:t> </a:t>
            </a:r>
            <a:r>
              <a:rPr lang="cs-CZ" dirty="0" err="1" smtClean="0"/>
              <a:t>Semplice</a:t>
            </a:r>
            <a:r>
              <a:rPr lang="cs-CZ" dirty="0" smtClean="0"/>
              <a:t>)</a:t>
            </a:r>
          </a:p>
          <a:p>
            <a:pPr marL="457200" lvl="1" indent="0">
              <a:buNone/>
            </a:pPr>
            <a:r>
              <a:rPr lang="cs-CZ" sz="2000" dirty="0" smtClean="0">
                <a:hlinkClick r:id="rId2"/>
              </a:rPr>
              <a:t>http://www.youtube.com/watch?v=JcUh-ggBfzI</a:t>
            </a:r>
            <a:endParaRPr lang="cs-CZ" sz="2000" dirty="0" smtClean="0"/>
          </a:p>
          <a:p>
            <a:pPr marL="457200" lvl="1" indent="0">
              <a:buNone/>
            </a:pPr>
            <a:r>
              <a:rPr lang="cs-CZ" sz="2000" dirty="0" smtClean="0">
                <a:hlinkClick r:id="rId3"/>
              </a:rPr>
              <a:t>http://www.youtube.com/watch?v=VK4vWzQCQxU</a:t>
            </a:r>
            <a:endParaRPr lang="cs-CZ" sz="2000" dirty="0" smtClean="0"/>
          </a:p>
          <a:p>
            <a:pPr marL="457200" lvl="1" indent="0">
              <a:buNone/>
            </a:pPr>
            <a:endParaRPr lang="cs-CZ" dirty="0"/>
          </a:p>
          <a:p>
            <a:pPr marL="514350" indent="-457200"/>
            <a:r>
              <a:rPr lang="cs-CZ" sz="3200" b="1" dirty="0" smtClean="0"/>
              <a:t>Ludwig van Beethoven</a:t>
            </a:r>
          </a:p>
          <a:p>
            <a:pPr marL="800100" lvl="1" indent="-342900"/>
            <a:r>
              <a:rPr lang="cs-CZ" dirty="0" smtClean="0"/>
              <a:t>Sonáta cis moll „Měsíčního svitu“ </a:t>
            </a:r>
            <a:r>
              <a:rPr lang="cs-CZ" sz="2000" dirty="0" smtClean="0">
                <a:hlinkClick r:id="rId4"/>
              </a:rPr>
              <a:t>http://www.youtube.com/watch?v=YmVCcF42f-0</a:t>
            </a:r>
            <a:endParaRPr lang="cs-CZ" sz="2000" dirty="0" smtClean="0"/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47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smtClean="0"/>
              <a:t>C. Saint-</a:t>
            </a:r>
            <a:r>
              <a:rPr lang="cs-CZ" sz="3200" b="1" dirty="0" err="1" smtClean="0"/>
              <a:t>Saens</a:t>
            </a:r>
            <a:r>
              <a:rPr lang="cs-CZ" sz="3200" b="1" dirty="0" smtClean="0"/>
              <a:t>: </a:t>
            </a:r>
          </a:p>
          <a:p>
            <a:pPr lvl="1"/>
            <a:r>
              <a:rPr lang="cs-CZ" dirty="0" smtClean="0"/>
              <a:t>Sonáta pro klarinet</a:t>
            </a:r>
          </a:p>
          <a:p>
            <a:pPr marL="457200" lvl="1" indent="0">
              <a:buNone/>
            </a:pPr>
            <a:r>
              <a:rPr lang="cs-CZ" sz="2000" dirty="0" smtClean="0">
                <a:hlinkClick r:id="rId2"/>
              </a:rPr>
              <a:t>http://www.youtube.com/watch?v=u-KPDqeUZ_g</a:t>
            </a:r>
            <a:endParaRPr lang="cs-CZ" sz="2000" dirty="0" smtClean="0"/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5428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44</TotalTime>
  <Words>239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Prezentace aplikace PowerPoint</vt:lpstr>
      <vt:lpstr>Sonáta</vt:lpstr>
      <vt:lpstr>Sonáta</vt:lpstr>
      <vt:lpstr>Prezentace aplikace PowerPoint</vt:lpstr>
      <vt:lpstr>Nejznámější sonáty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Sonáta, koncert</dc:title>
  <dc:creator>0JXR</dc:creator>
  <cp:lastModifiedBy>0JXR</cp:lastModifiedBy>
  <cp:revision>12</cp:revision>
  <dcterms:created xsi:type="dcterms:W3CDTF">2013-01-02T19:36:35Z</dcterms:created>
  <dcterms:modified xsi:type="dcterms:W3CDTF">2013-06-17T10:51:44Z</dcterms:modified>
</cp:coreProperties>
</file>