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8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81" r:id="rId25"/>
    <p:sldId id="282" r:id="rId26"/>
    <p:sldId id="283" r:id="rId27"/>
    <p:sldId id="284" r:id="rId28"/>
    <p:sldId id="285" r:id="rId29"/>
    <p:sldId id="278" r:id="rId30"/>
    <p:sldId id="279" r:id="rId3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A533F-39B3-4771-A436-24D32ADE736C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FA1B4-38F0-480F-A11F-43DE1FF5999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A533F-39B3-4771-A436-24D32ADE736C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FA1B4-38F0-480F-A11F-43DE1FF599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A533F-39B3-4771-A436-24D32ADE736C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FA1B4-38F0-480F-A11F-43DE1FF599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A533F-39B3-4771-A436-24D32ADE736C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FA1B4-38F0-480F-A11F-43DE1FF599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A533F-39B3-4771-A436-24D32ADE736C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FA1B4-38F0-480F-A11F-43DE1FF599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A533F-39B3-4771-A436-24D32ADE736C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FA1B4-38F0-480F-A11F-43DE1FF599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A533F-39B3-4771-A436-24D32ADE736C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FA1B4-38F0-480F-A11F-43DE1FF599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A533F-39B3-4771-A436-24D32ADE736C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FA1B4-38F0-480F-A11F-43DE1FF5999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490A533F-39B3-4771-A436-24D32ADE736C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48EFA1B4-38F0-480F-A11F-43DE1FF599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A533F-39B3-4771-A436-24D32ADE736C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FA1B4-38F0-480F-A11F-43DE1FF599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A533F-39B3-4771-A436-24D32ADE736C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FA1B4-38F0-480F-A11F-43DE1FF599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90A533F-39B3-4771-A436-24D32ADE736C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8EFA1B4-38F0-480F-A11F-43DE1FF5999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755576" y="1700808"/>
            <a:ext cx="7772400" cy="504825"/>
          </a:xfrm>
        </p:spPr>
        <p:txBody>
          <a:bodyPr>
            <a:normAutofit/>
          </a:bodyPr>
          <a:lstStyle/>
          <a:p>
            <a:r>
              <a:rPr lang="cs-CZ" sz="1800" b="1" dirty="0">
                <a:solidFill>
                  <a:schemeClr val="tx1"/>
                </a:solidFill>
                <a:latin typeface="+mn-lt"/>
              </a:rPr>
              <a:t>DIGITÁLNÍ UČEBNÍ MATERIÁL</a:t>
            </a:r>
            <a:r>
              <a:rPr lang="cs-CZ" sz="1800" b="1" dirty="0" smtClean="0">
                <a:solidFill>
                  <a:schemeClr val="tx1"/>
                </a:solidFill>
                <a:latin typeface="+mn-lt"/>
              </a:rPr>
              <a:t>: VY_32_INOVACE_01_Aj6_01 </a:t>
            </a:r>
            <a:endParaRPr lang="cs-CZ" sz="18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026" name="obrázek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03648" y="188640"/>
            <a:ext cx="6083808" cy="148742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39552" y="2492896"/>
          <a:ext cx="8136904" cy="3814126"/>
        </p:xfrm>
        <a:graphic>
          <a:graphicData uri="http://schemas.openxmlformats.org/drawingml/2006/table">
            <a:tbl>
              <a:tblPr bandRow="1" bandCol="1">
                <a:tableStyleId>{5940675A-B579-460E-94D1-54222C63F5DA}</a:tableStyleId>
              </a:tblPr>
              <a:tblGrid>
                <a:gridCol w="2736304"/>
                <a:gridCol w="5400600"/>
              </a:tblGrid>
              <a:tr h="737313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T.G. Masaryka </a:t>
                      </a:r>
                      <a:r>
                        <a:rPr lang="cs-CZ" dirty="0" err="1" smtClean="0"/>
                        <a:t>Komárov</a:t>
                      </a:r>
                      <a:r>
                        <a:rPr lang="cs-CZ" dirty="0" smtClean="0"/>
                        <a:t>, okres Beroun</a:t>
                      </a:r>
                      <a:endParaRPr lang="cs-CZ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dirty="0" smtClean="0"/>
                        <a:t>Jméno autora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Pavla </a:t>
                      </a:r>
                      <a:r>
                        <a:rPr lang="cs-CZ" dirty="0" err="1" smtClean="0"/>
                        <a:t>Kredbová</a:t>
                      </a:r>
                      <a:endParaRPr lang="cs-CZ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dirty="0" smtClean="0"/>
                        <a:t>Datum vytvoření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8.8. 2012</a:t>
                      </a:r>
                      <a:endParaRPr lang="cs-CZ" dirty="0"/>
                    </a:p>
                  </a:txBody>
                  <a:tcPr/>
                </a:tc>
              </a:tr>
              <a:tr h="591005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Anglický jazyk</a:t>
                      </a:r>
                      <a:endParaRPr lang="cs-CZ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Tématická</a:t>
                      </a:r>
                      <a:r>
                        <a:rPr lang="cs-CZ" dirty="0" smtClean="0"/>
                        <a:t> oblast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Anglický jazyk  6. ročník</a:t>
                      </a:r>
                      <a:endParaRPr lang="cs-CZ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Divoká zvířata – slovní zásoba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764704"/>
            <a:ext cx="727280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Anotace:</a:t>
            </a:r>
          </a:p>
          <a:p>
            <a:r>
              <a:rPr lang="cs-CZ" sz="2400" dirty="0" smtClean="0"/>
              <a:t>Tento materiál slouží k představení slovní zásoby „ divoká zvířata</a:t>
            </a:r>
          </a:p>
          <a:p>
            <a:r>
              <a:rPr lang="cs-CZ" sz="2400" dirty="0" smtClean="0"/>
              <a:t>Děti nejprve podle obrázků vzpomínají, jak se které zvíře jmenuje, po kliknutí na obrázek se jim název zvířete objeví.</a:t>
            </a:r>
          </a:p>
          <a:p>
            <a:r>
              <a:rPr lang="cs-CZ" sz="2400" dirty="0" smtClean="0"/>
              <a:t>V druhé půlce prezentace, děti vidí obrázky a vybírají jaký je jeho význam v Aj.</a:t>
            </a:r>
          </a:p>
          <a:p>
            <a:r>
              <a:rPr lang="cs-CZ" sz="2400" dirty="0" smtClean="0"/>
              <a:t>Pokud se trefí, název se přiřadí k obrázku, pokud ne, slovíčko zmizí.</a:t>
            </a:r>
          </a:p>
          <a:p>
            <a:r>
              <a:rPr lang="cs-CZ" sz="2400" dirty="0" smtClean="0"/>
              <a:t>Je zde potřeba </a:t>
            </a:r>
            <a:r>
              <a:rPr lang="cs-CZ" sz="2400" dirty="0" err="1" smtClean="0"/>
              <a:t>interaktivita</a:t>
            </a:r>
            <a:r>
              <a:rPr lang="cs-CZ" sz="2400" dirty="0" smtClean="0"/>
              <a:t> dětí, děti se musí zapojit do hledání správné odpovědi, musí přijít k tabuli a správný název „</a:t>
            </a:r>
            <a:r>
              <a:rPr lang="cs-CZ" sz="2400" dirty="0" err="1" smtClean="0"/>
              <a:t>odkliknout</a:t>
            </a:r>
            <a:r>
              <a:rPr lang="cs-CZ" sz="2400" dirty="0" smtClean="0"/>
              <a:t>“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155575"/>
            <a:ext cx="9144000" cy="1401763"/>
          </a:xfrm>
        </p:spPr>
        <p:txBody>
          <a:bodyPr>
            <a:normAutofit/>
          </a:bodyPr>
          <a:lstStyle/>
          <a:p>
            <a:r>
              <a:rPr lang="cs-CZ" sz="4800" dirty="0" smtClean="0"/>
              <a:t>  </a:t>
            </a:r>
            <a:endParaRPr lang="cs-CZ" sz="4800" dirty="0"/>
          </a:p>
        </p:txBody>
      </p:sp>
      <p:sp>
        <p:nvSpPr>
          <p:cNvPr id="5" name="Vlna 4"/>
          <p:cNvSpPr/>
          <p:nvPr/>
        </p:nvSpPr>
        <p:spPr>
          <a:xfrm>
            <a:off x="683568" y="836712"/>
            <a:ext cx="7776864" cy="482453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7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WILD ANIMALS </a:t>
            </a:r>
            <a:br>
              <a:rPr lang="cs-CZ" sz="7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cs-CZ" sz="7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-VOCABULARY</a:t>
            </a:r>
            <a:endParaRPr lang="cs-CZ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 </a:t>
            </a:r>
            <a:r>
              <a:rPr lang="cs-CZ" dirty="0" err="1" smtClean="0"/>
              <a:t>bear</a:t>
            </a:r>
            <a:endParaRPr lang="cs-CZ" dirty="0"/>
          </a:p>
        </p:txBody>
      </p:sp>
      <p:pic>
        <p:nvPicPr>
          <p:cNvPr id="5" name="Zástupný symbol pro obsah 4" descr="C:\Users\ucitel\AppData\Local\Microsoft\Windows\Temporary Internet Files\Low\Content.IE5\JUQNSFP1\MC900029953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2060848"/>
            <a:ext cx="4318204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 </a:t>
            </a:r>
            <a:r>
              <a:rPr lang="cs-CZ" dirty="0" err="1" smtClean="0"/>
              <a:t>camel</a:t>
            </a:r>
            <a:endParaRPr lang="cs-CZ" dirty="0"/>
          </a:p>
        </p:txBody>
      </p:sp>
      <p:pic>
        <p:nvPicPr>
          <p:cNvPr id="7" name="Zástupný symbol pro obsah 6" descr="C:\Users\ucitel\AppData\Local\Microsoft\Windows\Temporary Internet Files\Low\Content.IE5\N30AV8FM\MC900084084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2700" y="1961002"/>
            <a:ext cx="4671588" cy="4253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elephant</a:t>
            </a:r>
            <a:endParaRPr lang="cs-CZ" dirty="0"/>
          </a:p>
        </p:txBody>
      </p:sp>
      <p:pic>
        <p:nvPicPr>
          <p:cNvPr id="6" name="Zástupný symbol pro obsah 5" descr="C:\Users\ucitel\AppData\Local\Microsoft\Windows\Temporary Internet Files\Low\Content.IE5\404BPNJZ\MC900133621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772816"/>
            <a:ext cx="3840018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ape</a:t>
            </a:r>
            <a:endParaRPr lang="cs-CZ" dirty="0"/>
          </a:p>
        </p:txBody>
      </p:sp>
      <p:pic>
        <p:nvPicPr>
          <p:cNvPr id="6" name="Zástupný symbol pro obsah 5" descr="C:\Users\ucitel\AppData\Local\Microsoft\Windows\Temporary Internet Files\Low\Content.IE5\F2VMPHS1\MC900140515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844824"/>
            <a:ext cx="3296158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 </a:t>
            </a:r>
            <a:r>
              <a:rPr lang="cs-CZ" dirty="0" err="1" smtClean="0"/>
              <a:t>hippo</a:t>
            </a:r>
            <a:endParaRPr lang="cs-CZ" dirty="0"/>
          </a:p>
        </p:txBody>
      </p:sp>
      <p:pic>
        <p:nvPicPr>
          <p:cNvPr id="6" name="Zástupný symbol pro obsah 5" descr="C:\Users\ucitel\AppData\Local\Microsoft\Windows\Temporary Internet Files\Low\Content.IE5\404BPNJZ\MC900133449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2348880"/>
            <a:ext cx="5288122" cy="3506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 lion</a:t>
            </a:r>
            <a:endParaRPr lang="cs-CZ" dirty="0"/>
          </a:p>
        </p:txBody>
      </p:sp>
      <p:pic>
        <p:nvPicPr>
          <p:cNvPr id="6" name="Zástupný symbol pro obsah 5" descr="C:\Users\ucitel\AppData\Local\Microsoft\Windows\Temporary Internet Files\Low\Content.IE5\404BPNJZ\MC900441398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2132856"/>
            <a:ext cx="3991694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 </a:t>
            </a:r>
            <a:r>
              <a:rPr lang="cs-CZ" dirty="0" err="1" smtClean="0"/>
              <a:t>penguin</a:t>
            </a:r>
            <a:endParaRPr lang="cs-CZ" dirty="0"/>
          </a:p>
        </p:txBody>
      </p:sp>
      <p:pic>
        <p:nvPicPr>
          <p:cNvPr id="6" name="Zástupný symbol pro obsah 5" descr="C:\Users\ucitel\AppData\Local\Microsoft\Windows\Temporary Internet Files\Low\Content.IE5\BHI7NDLS\MC900084242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1772816"/>
            <a:ext cx="2586839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 </a:t>
            </a:r>
            <a:r>
              <a:rPr lang="cs-CZ" dirty="0" err="1" smtClean="0"/>
              <a:t>seal</a:t>
            </a:r>
            <a:endParaRPr lang="cs-CZ" dirty="0"/>
          </a:p>
        </p:txBody>
      </p:sp>
      <p:pic>
        <p:nvPicPr>
          <p:cNvPr id="6" name="Zástupný symbol pro obsah 5" descr="C:\Users\ucitel\AppData\Local\Microsoft\Windows\Temporary Internet Files\Low\Content.IE5\U1DB4QE0\MC900233267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556792"/>
            <a:ext cx="4608512" cy="4869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 </a:t>
            </a:r>
            <a:r>
              <a:rPr lang="cs-CZ" dirty="0" err="1" smtClean="0"/>
              <a:t>dolphin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628800"/>
            <a:ext cx="3744416" cy="4968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 </a:t>
            </a:r>
            <a:r>
              <a:rPr lang="cs-CZ" dirty="0" err="1" smtClean="0"/>
              <a:t>giraffe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1628800"/>
            <a:ext cx="1510296" cy="5040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 </a:t>
            </a:r>
            <a:r>
              <a:rPr lang="cs-CZ" dirty="0" err="1" smtClean="0"/>
              <a:t>whale</a:t>
            </a:r>
            <a:endParaRPr lang="cs-CZ" dirty="0"/>
          </a:p>
        </p:txBody>
      </p:sp>
      <p:pic>
        <p:nvPicPr>
          <p:cNvPr id="6" name="Zástupný symbol pro obsah 5" descr="C:\Users\ucitel\AppData\Local\Microsoft\Windows\Temporary Internet Files\Low\Content.IE5\SQZWCGV8\MC900136907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556792"/>
            <a:ext cx="5083901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 </a:t>
            </a:r>
            <a:r>
              <a:rPr lang="cs-CZ" dirty="0" err="1" smtClean="0"/>
              <a:t>monkey</a:t>
            </a:r>
            <a:endParaRPr lang="cs-CZ" dirty="0"/>
          </a:p>
        </p:txBody>
      </p:sp>
      <p:pic>
        <p:nvPicPr>
          <p:cNvPr id="6" name="Zástupný symbol pro obsah 5" descr="C:\Users\ucitel\AppData\Local\Microsoft\Windows\Temporary Internet Files\Low\Content.IE5\SQZWCGV8\MC900417430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060848"/>
            <a:ext cx="3742599" cy="3960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 </a:t>
            </a:r>
            <a:r>
              <a:rPr lang="cs-CZ" dirty="0" err="1" smtClean="0"/>
              <a:t>shark</a:t>
            </a:r>
            <a:endParaRPr lang="cs-CZ" dirty="0"/>
          </a:p>
        </p:txBody>
      </p:sp>
      <p:pic>
        <p:nvPicPr>
          <p:cNvPr id="6" name="Zástupný symbol pro obsah 5" descr="C:\Users\ucitel\AppData\Local\Microsoft\Windows\Temporary Internet Files\Low\Content.IE5\80LLULAJ\MC900140621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916832"/>
            <a:ext cx="5357427" cy="392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 </a:t>
            </a:r>
            <a:r>
              <a:rPr lang="cs-CZ" dirty="0" err="1" smtClean="0"/>
              <a:t>tiger</a:t>
            </a:r>
            <a:endParaRPr lang="cs-CZ" dirty="0"/>
          </a:p>
        </p:txBody>
      </p:sp>
      <p:pic>
        <p:nvPicPr>
          <p:cNvPr id="5" name="Zástupný symbol pro obsah 4" descr="C:\Users\ucitel\AppData\Local\Microsoft\Windows\Temporary Internet Files\Low\Content.IE5\80LLULAJ\MC900057964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700808"/>
            <a:ext cx="5112568" cy="4680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ostrich</a:t>
            </a:r>
            <a:endParaRPr lang="cs-CZ" dirty="0"/>
          </a:p>
        </p:txBody>
      </p:sp>
      <p:pic>
        <p:nvPicPr>
          <p:cNvPr id="6" name="Zástupný symbol pro obsah 5" descr="C:\Users\ucitel\AppData\Local\Microsoft\Windows\Temporary Internet Files\Low\Content.IE5\F2VMPHS1\MC900140587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700808"/>
            <a:ext cx="4320480" cy="4624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 </a:t>
            </a:r>
            <a:r>
              <a:rPr lang="cs-CZ" dirty="0" err="1" smtClean="0"/>
              <a:t>polar</a:t>
            </a:r>
            <a:r>
              <a:rPr lang="cs-CZ" dirty="0" smtClean="0"/>
              <a:t> </a:t>
            </a:r>
            <a:r>
              <a:rPr lang="cs-CZ" dirty="0" err="1" smtClean="0"/>
              <a:t>bear</a:t>
            </a:r>
            <a:endParaRPr lang="cs-CZ" dirty="0"/>
          </a:p>
        </p:txBody>
      </p:sp>
      <p:pic>
        <p:nvPicPr>
          <p:cNvPr id="6" name="Zástupný symbol pro obsah 5" descr="C:\Users\ucitel\AppData\Local\Microsoft\Windows\Temporary Internet Files\Low\Content.IE5\575WD1DG\MC900215303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772816"/>
            <a:ext cx="5040560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 </a:t>
            </a:r>
            <a:r>
              <a:rPr lang="cs-CZ" dirty="0" err="1" smtClean="0"/>
              <a:t>scorpion</a:t>
            </a:r>
            <a:endParaRPr lang="cs-CZ" dirty="0"/>
          </a:p>
        </p:txBody>
      </p:sp>
      <p:pic>
        <p:nvPicPr>
          <p:cNvPr id="6" name="Zástupný symbol pro obsah 5" descr="C:\Users\ucitel\AppData\Local\Microsoft\Windows\Temporary Internet Files\Low\Content.IE5\F2VMPHS1\MC900324450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988840"/>
            <a:ext cx="4608512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 </a:t>
            </a:r>
            <a:r>
              <a:rPr lang="cs-CZ" dirty="0" err="1" smtClean="0"/>
              <a:t>macaw</a:t>
            </a:r>
            <a:endParaRPr lang="cs-CZ" dirty="0"/>
          </a:p>
        </p:txBody>
      </p:sp>
      <p:pic>
        <p:nvPicPr>
          <p:cNvPr id="5" name="Zástupný symbol pro obsah 4" descr="C:\Users\ucitel\AppData\Local\Microsoft\Windows\Temporary Internet Files\Low\Content.IE5\2ULUJU9L\MC900192269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4077" y="1774825"/>
            <a:ext cx="4355845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orang</a:t>
            </a:r>
            <a:r>
              <a:rPr lang="cs-CZ" dirty="0" smtClean="0"/>
              <a:t>-</a:t>
            </a:r>
            <a:r>
              <a:rPr lang="cs-CZ" dirty="0" err="1" smtClean="0"/>
              <a:t>outan</a:t>
            </a:r>
            <a:endParaRPr lang="cs-CZ" dirty="0"/>
          </a:p>
        </p:txBody>
      </p:sp>
      <p:pic>
        <p:nvPicPr>
          <p:cNvPr id="4" name="Zástupný symbol pro obsah 3" descr="orangutani,primáti,příroda,savci,život v přírodě,zvířata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772816"/>
            <a:ext cx="5400599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 </a:t>
            </a:r>
            <a:r>
              <a:rPr lang="cs-CZ" dirty="0" err="1" smtClean="0"/>
              <a:t>yak</a:t>
            </a:r>
            <a:endParaRPr lang="cs-CZ" dirty="0"/>
          </a:p>
        </p:txBody>
      </p:sp>
      <p:pic>
        <p:nvPicPr>
          <p:cNvPr id="4" name="Zástupný symbol pro obsah 3" descr="býci,jak,příroda,savci,tvorové,život v přírodě,zvířata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916832"/>
            <a:ext cx="4896543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5" descr="C:\Users\ucitel\AppData\Local\Microsoft\Windows\Temporary Internet Files\Low\Content.IE5\F2VMPHS1\MC900140587[1].WMF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2808312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Zástupný symbol pro obsah 5" descr="C:\Users\ucitel\AppData\Local\Microsoft\Windows\Temporary Internet Files\Low\Content.IE5\575WD1DG\MC900215303[1].WMF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3016"/>
            <a:ext cx="3203848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Elipsa 5"/>
          <p:cNvSpPr/>
          <p:nvPr/>
        </p:nvSpPr>
        <p:spPr>
          <a:xfrm>
            <a:off x="4860032" y="188640"/>
            <a:ext cx="3744416" cy="86409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TIGER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004048" y="3717032"/>
            <a:ext cx="3816424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BEAR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8" name="Elipsa 7"/>
          <p:cNvSpPr/>
          <p:nvPr/>
        </p:nvSpPr>
        <p:spPr>
          <a:xfrm>
            <a:off x="4860032" y="1196752"/>
            <a:ext cx="3888432" cy="86409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AN OSTRICH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9" name="Elipsa 8"/>
          <p:cNvSpPr/>
          <p:nvPr/>
        </p:nvSpPr>
        <p:spPr>
          <a:xfrm>
            <a:off x="4860032" y="2204864"/>
            <a:ext cx="3744416" cy="936104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MACAW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004048" y="4581128"/>
            <a:ext cx="3816424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LION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5004048" y="5589240"/>
            <a:ext cx="3816424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POLAR BEAR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022E-7 L -0.55122 0.1258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" y="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25809E-6 L -0.55521 -0.03122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8" y="-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2664296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Zástupný symbol pro obsah 5" descr="C:\Users\ucitel\AppData\Local\Microsoft\Windows\Temporary Internet Files\Low\Content.IE5\80LLULAJ\MC900140621[1].WMF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3016"/>
            <a:ext cx="3347864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se zakulaceným příčným rohem 5"/>
          <p:cNvSpPr/>
          <p:nvPr/>
        </p:nvSpPr>
        <p:spPr>
          <a:xfrm>
            <a:off x="4860032" y="332656"/>
            <a:ext cx="3744416" cy="792088"/>
          </a:xfrm>
          <a:prstGeom prst="round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DOLPHIN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7" name="Obdélník se zakulaceným příčným rohem 6"/>
          <p:cNvSpPr/>
          <p:nvPr/>
        </p:nvSpPr>
        <p:spPr>
          <a:xfrm>
            <a:off x="4860032" y="1340768"/>
            <a:ext cx="3744416" cy="792088"/>
          </a:xfrm>
          <a:prstGeom prst="round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BEAR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8" name="Obdélník se zakulaceným příčným rohem 7"/>
          <p:cNvSpPr/>
          <p:nvPr/>
        </p:nvSpPr>
        <p:spPr>
          <a:xfrm>
            <a:off x="4860032" y="2276872"/>
            <a:ext cx="3744416" cy="792088"/>
          </a:xfrm>
          <a:prstGeom prst="round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YAK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9" name="Elipsa 8"/>
          <p:cNvSpPr/>
          <p:nvPr/>
        </p:nvSpPr>
        <p:spPr>
          <a:xfrm>
            <a:off x="5076056" y="3717032"/>
            <a:ext cx="3456384" cy="86409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WHALE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0" name="Elipsa 9"/>
          <p:cNvSpPr/>
          <p:nvPr/>
        </p:nvSpPr>
        <p:spPr>
          <a:xfrm>
            <a:off x="5076056" y="4725144"/>
            <a:ext cx="3456384" cy="86409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AN OSTRICH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5076056" y="5733256"/>
            <a:ext cx="3456384" cy="86409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SHARK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71138E-6 L -0.58264 0.2883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1" y="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10083E-6 L -0.56702 -0.03122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" y="-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5" descr="C:\Users\ucitel\AppData\Local\Microsoft\Windows\Temporary Internet Files\Low\Content.IE5\SQZWCGV8\MC900417430[1].WMF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2448272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Zástupný symbol pro obsah 5" descr="C:\Users\ucitel\AppData\Local\Microsoft\Windows\Temporary Internet Files\Low\Content.IE5\SQZWCGV8\MC900136907[1].WMF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212976"/>
            <a:ext cx="2808312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4788024" y="332656"/>
            <a:ext cx="3528392" cy="7920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AN APE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788024" y="1268760"/>
            <a:ext cx="3528392" cy="7920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DOLPHIN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788024" y="2204864"/>
            <a:ext cx="3528392" cy="7920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MONKEY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9" name="Elipsa 8"/>
          <p:cNvSpPr/>
          <p:nvPr/>
        </p:nvSpPr>
        <p:spPr>
          <a:xfrm>
            <a:off x="4860032" y="3717032"/>
            <a:ext cx="3528392" cy="86409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WHALE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0" name="Elipsa 9"/>
          <p:cNvSpPr/>
          <p:nvPr/>
        </p:nvSpPr>
        <p:spPr>
          <a:xfrm>
            <a:off x="4860032" y="4725144"/>
            <a:ext cx="3528392" cy="86409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SHARK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4860032" y="5733256"/>
            <a:ext cx="3528392" cy="86409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SEAL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8.51064E-7 L -0.47239 -0.04186 " pathEditMode="relative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38889E-6 1.70213E-6 L -0.51181 0.31475 " pathEditMode="relative" ptsTypes="AA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5" descr="C:\Users\ucitel\AppData\Local\Microsoft\Windows\Temporary Internet Files\Low\Content.IE5\404BPNJZ\MC900441398[1].WMF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3168352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Zástupný symbol pro obsah 5" descr="C:\Users\ucitel\AppData\Local\Microsoft\Windows\Temporary Internet Files\Low\Content.IE5\404BPNJZ\MC900133449[1].WMF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789040"/>
            <a:ext cx="3528392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hnutý roh 5"/>
          <p:cNvSpPr/>
          <p:nvPr/>
        </p:nvSpPr>
        <p:spPr>
          <a:xfrm>
            <a:off x="5148064" y="332656"/>
            <a:ext cx="2952328" cy="792088"/>
          </a:xfrm>
          <a:prstGeom prst="foldedCorner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TIGER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7" name="Ohnutý roh 6"/>
          <p:cNvSpPr/>
          <p:nvPr/>
        </p:nvSpPr>
        <p:spPr>
          <a:xfrm>
            <a:off x="5148064" y="1340768"/>
            <a:ext cx="2952328" cy="792088"/>
          </a:xfrm>
          <a:prstGeom prst="foldedCorner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MONKEY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8" name="Ohnutý roh 7"/>
          <p:cNvSpPr/>
          <p:nvPr/>
        </p:nvSpPr>
        <p:spPr>
          <a:xfrm>
            <a:off x="5148064" y="2420888"/>
            <a:ext cx="2952328" cy="792088"/>
          </a:xfrm>
          <a:prstGeom prst="foldedCorner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LION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9" name="Elipsa 8"/>
          <p:cNvSpPr/>
          <p:nvPr/>
        </p:nvSpPr>
        <p:spPr>
          <a:xfrm>
            <a:off x="5148064" y="3717032"/>
            <a:ext cx="3312368" cy="864096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AN ELEPHANT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0" name="Elipsa 9"/>
          <p:cNvSpPr/>
          <p:nvPr/>
        </p:nvSpPr>
        <p:spPr>
          <a:xfrm>
            <a:off x="5148064" y="4725144"/>
            <a:ext cx="3312368" cy="864096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HIPPO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5148064" y="5733256"/>
            <a:ext cx="3312368" cy="864096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GIRAFFE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-4.47734E-6 L -0.4724 -0.0629 " pathEditMode="relative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-5.3284E-6 L -0.51181 0.10499 " pathEditMode="relative" ptsTypes="AA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4" descr="C:\Users\ucitel\AppData\Local\Microsoft\Windows\Temporary Internet Files\Low\Content.IE5\80LLULAJ\MC900057964[1].WMF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3528392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Zástupný symbol pro obsah 5" descr="C:\Users\ucitel\AppData\Local\Microsoft\Windows\Temporary Internet Files\Low\Content.IE5\U1DB4QE0\MC900233267[1].WMF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573016"/>
            <a:ext cx="3240360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Elipsa 5"/>
          <p:cNvSpPr/>
          <p:nvPr/>
        </p:nvSpPr>
        <p:spPr>
          <a:xfrm>
            <a:off x="5364088" y="260648"/>
            <a:ext cx="3240360" cy="86409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HIPPO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7" name="Elipsa 6"/>
          <p:cNvSpPr/>
          <p:nvPr/>
        </p:nvSpPr>
        <p:spPr>
          <a:xfrm>
            <a:off x="5364088" y="1268760"/>
            <a:ext cx="3240360" cy="86409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TIGER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8" name="Elipsa 7"/>
          <p:cNvSpPr/>
          <p:nvPr/>
        </p:nvSpPr>
        <p:spPr>
          <a:xfrm>
            <a:off x="5364088" y="2348880"/>
            <a:ext cx="3312368" cy="86409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A LION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508104" y="3861048"/>
            <a:ext cx="3168352" cy="79208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YAK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508104" y="4797152"/>
            <a:ext cx="3168352" cy="79208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A MACAW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5508104" y="5805264"/>
            <a:ext cx="3168352" cy="79208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SEAL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70213E-6 L -0.49601 0.20976 " pathEditMode="relative" ptsTypes="AA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82054E-6 L -0.50399 -0.01041 " pathEditMode="relative" ptsTypes="AA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endParaRPr lang="cs-CZ" dirty="0" smtClean="0"/>
          </a:p>
          <a:p>
            <a:r>
              <a:rPr lang="cs-CZ" dirty="0" smtClean="0"/>
              <a:t>Medvěd: AUTOR NEUVEDEN. </a:t>
            </a:r>
            <a:r>
              <a:rPr lang="cs-CZ" i="1" dirty="0" smtClean="0"/>
              <a:t>www.office.</a:t>
            </a:r>
            <a:r>
              <a:rPr lang="cs-CZ" i="1" dirty="0" err="1" smtClean="0"/>
              <a:t>microsoft.com</a:t>
            </a:r>
            <a:r>
              <a:rPr lang="cs-CZ" i="1" dirty="0" smtClean="0"/>
              <a:t> [online]. [cit. 28.4.2013]. Dostupný na WWW: </a:t>
            </a:r>
            <a:r>
              <a:rPr lang="cs-CZ" i="1" u="sng" dirty="0" smtClean="0"/>
              <a:t>http://officeimg.vo.msecnd.net/en-us/images/MH900029953.jpg</a:t>
            </a:r>
          </a:p>
          <a:p>
            <a:r>
              <a:rPr lang="nl-NL" dirty="0" smtClean="0"/>
              <a:t>Slon: AUTOR NEUVEDEN. </a:t>
            </a:r>
            <a:r>
              <a:rPr lang="nl-NL" i="1" dirty="0" smtClean="0"/>
              <a:t>www.office.microsoft.com [online]. [cit. 28.4.2013]. Dostupný na WWW: </a:t>
            </a:r>
            <a:r>
              <a:rPr lang="nl-NL" i="1" u="sng" dirty="0" smtClean="0"/>
              <a:t>http://officeimg.vo.msecnd.net/en-us/images/MH900132649.jpg</a:t>
            </a:r>
          </a:p>
          <a:p>
            <a:r>
              <a:rPr lang="cs-CZ" dirty="0" smtClean="0"/>
              <a:t>Velbloud: AUTOR NEUVEDEN. </a:t>
            </a:r>
            <a:r>
              <a:rPr lang="cs-CZ" i="1" dirty="0" smtClean="0"/>
              <a:t>www.office.</a:t>
            </a:r>
            <a:r>
              <a:rPr lang="cs-CZ" i="1" dirty="0" err="1" smtClean="0"/>
              <a:t>microsoft.com</a:t>
            </a:r>
            <a:r>
              <a:rPr lang="cs-CZ" i="1" dirty="0" smtClean="0"/>
              <a:t> [online]. [cit. 28.4.2013]. Dostupný na WWW: </a:t>
            </a:r>
            <a:r>
              <a:rPr lang="cs-CZ" i="1" u="sng" dirty="0" smtClean="0"/>
              <a:t>http://officeimg.vo.msecnd.net/en-us/images/MH900084084.jpg</a:t>
            </a:r>
          </a:p>
          <a:p>
            <a:r>
              <a:rPr lang="cs-CZ" dirty="0" err="1" smtClean="0"/>
              <a:t>Lidoop</a:t>
            </a:r>
            <a:r>
              <a:rPr lang="cs-CZ" dirty="0" smtClean="0"/>
              <a:t>: AUTOR NEUVEDEN. </a:t>
            </a:r>
            <a:r>
              <a:rPr lang="cs-CZ" i="1" dirty="0" smtClean="0"/>
              <a:t>www.office.</a:t>
            </a:r>
            <a:r>
              <a:rPr lang="cs-CZ" i="1" dirty="0" err="1" smtClean="0"/>
              <a:t>microsoft.com</a:t>
            </a:r>
            <a:r>
              <a:rPr lang="cs-CZ" i="1" dirty="0" smtClean="0"/>
              <a:t> [online]. [cit. 28.4.2013]. Dostupný na WWW: </a:t>
            </a:r>
            <a:r>
              <a:rPr lang="cs-CZ" i="1" u="sng" dirty="0" smtClean="0"/>
              <a:t>http://officeimg.vo.msecnd.net/en-us/images/MH900140515.jpg</a:t>
            </a:r>
          </a:p>
          <a:p>
            <a:r>
              <a:rPr lang="cs-CZ" dirty="0" smtClean="0"/>
              <a:t>Hroch: AUTOR NEUVEDEN. </a:t>
            </a:r>
            <a:r>
              <a:rPr lang="cs-CZ" i="1" dirty="0" smtClean="0"/>
              <a:t>www.office.</a:t>
            </a:r>
            <a:r>
              <a:rPr lang="cs-CZ" i="1" dirty="0" err="1" smtClean="0"/>
              <a:t>microsoft.com</a:t>
            </a:r>
            <a:r>
              <a:rPr lang="cs-CZ" i="1" dirty="0" smtClean="0"/>
              <a:t> [online]. [cit. 28.4.2013]. Dostupný na WWW: http://officeimg.vo.msecnd.net/en-us/images/MH900133449.jpg </a:t>
            </a:r>
          </a:p>
          <a:p>
            <a:r>
              <a:rPr lang="cs-CZ" dirty="0" smtClean="0"/>
              <a:t>Lev: AUTOR NEUVEDEN. </a:t>
            </a:r>
            <a:r>
              <a:rPr lang="cs-CZ" i="1" dirty="0" smtClean="0"/>
              <a:t>www.office.</a:t>
            </a:r>
            <a:r>
              <a:rPr lang="cs-CZ" i="1" dirty="0" err="1" smtClean="0"/>
              <a:t>microsoft.com</a:t>
            </a:r>
            <a:r>
              <a:rPr lang="cs-CZ" i="1" dirty="0" smtClean="0"/>
              <a:t> [online]. [cit. 28.4.2013]. Dostupný na WWW: </a:t>
            </a:r>
            <a:r>
              <a:rPr lang="cs-CZ" i="1" u="sng" dirty="0" smtClean="0"/>
              <a:t>http://officeimg.vo.msecnd.net/en-us/images/MH900441398.jpg</a:t>
            </a:r>
          </a:p>
          <a:p>
            <a:r>
              <a:rPr lang="pt-BR" dirty="0" smtClean="0"/>
              <a:t>Tučňák: AUTOR NEUVEDEN. </a:t>
            </a:r>
            <a:r>
              <a:rPr lang="pt-BR" i="1" dirty="0" smtClean="0"/>
              <a:t>www.office.microsoft.com [online]. [cit. 28.4.2013]. Dostupný na WWW: http://officeimg.vo.msecnd.net/en-us/images/MH900084242.jpg </a:t>
            </a:r>
          </a:p>
          <a:p>
            <a:r>
              <a:rPr lang="cs-CZ" dirty="0" smtClean="0"/>
              <a:t>Lachtan: AUTOR NEUVEDEN. </a:t>
            </a:r>
            <a:r>
              <a:rPr lang="cs-CZ" i="1" dirty="0" smtClean="0"/>
              <a:t>www.office.</a:t>
            </a:r>
            <a:r>
              <a:rPr lang="cs-CZ" i="1" dirty="0" err="1" smtClean="0"/>
              <a:t>microsoft.com</a:t>
            </a:r>
            <a:r>
              <a:rPr lang="cs-CZ" i="1" dirty="0" smtClean="0"/>
              <a:t> [online]. [cit. 28.4.2013]. Dostupný na WWW: </a:t>
            </a:r>
            <a:r>
              <a:rPr lang="cs-CZ" i="1" u="sng" dirty="0" smtClean="0"/>
              <a:t>http://officeimg.vo.msecnd.net/en-us/images/MH900233267.jpg</a:t>
            </a:r>
          </a:p>
          <a:p>
            <a:r>
              <a:rPr lang="cs-CZ" dirty="0" smtClean="0"/>
              <a:t>Delfín: AUTOR NEUVEDEN. </a:t>
            </a:r>
            <a:r>
              <a:rPr lang="cs-CZ" i="1" dirty="0" smtClean="0"/>
              <a:t>www.office.</a:t>
            </a:r>
            <a:r>
              <a:rPr lang="cs-CZ" i="1" dirty="0" err="1" smtClean="0"/>
              <a:t>microsoft.com</a:t>
            </a:r>
            <a:r>
              <a:rPr lang="cs-CZ" i="1" dirty="0" smtClean="0"/>
              <a:t> [online]. [cit. 28.4.2013]. Dostupný na WWW: http://officeimg.vo.msecnd.net/en-us/images/MH900120817.jpg </a:t>
            </a:r>
          </a:p>
          <a:p>
            <a:r>
              <a:rPr lang="cs-CZ" dirty="0" smtClean="0"/>
              <a:t>Žirafa: AUTOR NEUVEDEN. </a:t>
            </a:r>
            <a:r>
              <a:rPr lang="cs-CZ" i="1" dirty="0" smtClean="0"/>
              <a:t>www.office.</a:t>
            </a:r>
            <a:r>
              <a:rPr lang="cs-CZ" i="1" dirty="0" err="1" smtClean="0"/>
              <a:t>microsoft.com</a:t>
            </a:r>
            <a:r>
              <a:rPr lang="cs-CZ" i="1" dirty="0" smtClean="0"/>
              <a:t> [online]. [cit. 28.4.2013]. Dostupný na WWW: </a:t>
            </a:r>
            <a:r>
              <a:rPr lang="cs-CZ" i="1" u="sng" dirty="0" smtClean="0"/>
              <a:t>http://officeimg.vo.msecnd.net/en-us/images/MH900138247.jpg</a:t>
            </a:r>
          </a:p>
          <a:p>
            <a:r>
              <a:rPr lang="pt-BR" dirty="0" smtClean="0"/>
              <a:t>Velryba: AUTOR NEUVEDEN. </a:t>
            </a:r>
            <a:r>
              <a:rPr lang="pt-BR" i="1" dirty="0" smtClean="0"/>
              <a:t>www.office.microsoft.com [online]. [cit. 28.4.2013]. Dostupný na WWW: </a:t>
            </a:r>
            <a:r>
              <a:rPr lang="pt-BR" i="1" u="sng" dirty="0" smtClean="0"/>
              <a:t>http://officeimg.vo.msecnd.net/en-us/images/MH900136907.jpg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dirty="0" smtClean="0"/>
              <a:t>Opice: AUTOR NEUVEDEN. </a:t>
            </a:r>
            <a:r>
              <a:rPr lang="cs-CZ" i="1" dirty="0" smtClean="0"/>
              <a:t>www.office.</a:t>
            </a:r>
            <a:r>
              <a:rPr lang="cs-CZ" i="1" dirty="0" err="1" smtClean="0"/>
              <a:t>microsoft.com</a:t>
            </a:r>
            <a:r>
              <a:rPr lang="cs-CZ" i="1" dirty="0" smtClean="0"/>
              <a:t> [online]. [cit. 28.4.2013]. Dostupný na WWW: </a:t>
            </a:r>
            <a:r>
              <a:rPr lang="cs-CZ" i="1" u="sng" dirty="0" smtClean="0"/>
              <a:t>http://officeimg.vo.msecnd.net/en-us/images/MH900417430.jpg</a:t>
            </a:r>
          </a:p>
          <a:p>
            <a:r>
              <a:rPr lang="cs-CZ" dirty="0" smtClean="0"/>
              <a:t>Žralok: AUTOR NEUVEDEN. </a:t>
            </a:r>
            <a:r>
              <a:rPr lang="cs-CZ" i="1" dirty="0" smtClean="0"/>
              <a:t>www.office.</a:t>
            </a:r>
            <a:r>
              <a:rPr lang="cs-CZ" i="1" dirty="0" err="1" smtClean="0"/>
              <a:t>microsoft.com</a:t>
            </a:r>
            <a:r>
              <a:rPr lang="cs-CZ" i="1" dirty="0" smtClean="0"/>
              <a:t> [online]. [cit. 28.4.2013]. Dostupný na WWW: </a:t>
            </a:r>
            <a:r>
              <a:rPr lang="cs-CZ" i="1" u="sng" dirty="0" smtClean="0"/>
              <a:t>http://officeimg.vo.msecnd.net/en-us/images/MH900140621.jpg</a:t>
            </a:r>
          </a:p>
          <a:p>
            <a:r>
              <a:rPr lang="cs-CZ" dirty="0" smtClean="0"/>
              <a:t>Tygr: AUTOR NEUVEDEN. </a:t>
            </a:r>
            <a:r>
              <a:rPr lang="cs-CZ" i="1" dirty="0" smtClean="0"/>
              <a:t>www.office.</a:t>
            </a:r>
            <a:r>
              <a:rPr lang="cs-CZ" i="1" dirty="0" err="1" smtClean="0"/>
              <a:t>microsoft.com</a:t>
            </a:r>
            <a:r>
              <a:rPr lang="cs-CZ" i="1" dirty="0" smtClean="0"/>
              <a:t> [online]. [cit. 28.4.2013]. Dostupný na WWW: http://officeimg.vo.msecnd.net/en-us/images/MH900000942.jpg </a:t>
            </a:r>
          </a:p>
          <a:p>
            <a:r>
              <a:rPr lang="cs-CZ" dirty="0" smtClean="0"/>
              <a:t>Pštros: AUTOR NEUVEDEN. </a:t>
            </a:r>
            <a:r>
              <a:rPr lang="cs-CZ" i="1" dirty="0" smtClean="0"/>
              <a:t>www.office.</a:t>
            </a:r>
            <a:r>
              <a:rPr lang="cs-CZ" i="1" dirty="0" err="1" smtClean="0"/>
              <a:t>microsoft.com</a:t>
            </a:r>
            <a:r>
              <a:rPr lang="cs-CZ" i="1" dirty="0" smtClean="0"/>
              <a:t> [online]. [cit. 28.4.2013]. Dostupný na WWW: http://officeimg.vo.msecnd.net/en-us/images/MH900140587.jpg </a:t>
            </a:r>
          </a:p>
          <a:p>
            <a:r>
              <a:rPr lang="cs-CZ" dirty="0" smtClean="0"/>
              <a:t>Lední medvěd: AUTOR NEUVEDEN. </a:t>
            </a:r>
            <a:r>
              <a:rPr lang="cs-CZ" i="1" dirty="0" smtClean="0"/>
              <a:t>www.office.</a:t>
            </a:r>
            <a:r>
              <a:rPr lang="cs-CZ" i="1" dirty="0" err="1" smtClean="0"/>
              <a:t>microsoft.com</a:t>
            </a:r>
            <a:r>
              <a:rPr lang="cs-CZ" i="1" dirty="0" smtClean="0"/>
              <a:t> [online]. [cit. 28.4.2013]. Dostupný na WWW: </a:t>
            </a:r>
            <a:r>
              <a:rPr lang="cs-CZ" i="1" u="sng" dirty="0" smtClean="0"/>
              <a:t>http://officeimg.vo.msecnd.net/en-us/images/MH900215303.jpg</a:t>
            </a:r>
          </a:p>
          <a:p>
            <a:r>
              <a:rPr lang="es-ES" dirty="0" smtClean="0"/>
              <a:t>Škorpión: AUTOR NEUVEDEN. </a:t>
            </a:r>
            <a:r>
              <a:rPr lang="es-ES" i="1" dirty="0" smtClean="0"/>
              <a:t>www.office.microsoft.com [online]. [cit. 28.4.2013]. Dostupný na WWW: </a:t>
            </a:r>
            <a:r>
              <a:rPr lang="es-ES" i="1" u="sng" dirty="0" smtClean="0"/>
              <a:t>http://officeimg.vo.msecnd.net/en-us/images/MH900324450.jpg</a:t>
            </a:r>
          </a:p>
          <a:p>
            <a:r>
              <a:rPr lang="cs-CZ" dirty="0" smtClean="0"/>
              <a:t>Papoušek: AUTOR NEUVEDEN. </a:t>
            </a:r>
            <a:r>
              <a:rPr lang="cs-CZ" i="1" dirty="0" smtClean="0"/>
              <a:t>www.office.</a:t>
            </a:r>
            <a:r>
              <a:rPr lang="cs-CZ" i="1" dirty="0" err="1" smtClean="0"/>
              <a:t>microsoft.com</a:t>
            </a:r>
            <a:r>
              <a:rPr lang="cs-CZ" i="1" dirty="0" smtClean="0"/>
              <a:t> [online]. [cit. 28.4.2013]. Dostupný na WWW: </a:t>
            </a:r>
            <a:r>
              <a:rPr lang="cs-CZ" i="1" u="sng" dirty="0" smtClean="0"/>
              <a:t>http://officeimg.vo.msecnd.net/en-us/images/MH900192269.jpg</a:t>
            </a:r>
          </a:p>
          <a:p>
            <a:r>
              <a:rPr lang="cs-CZ" dirty="0" smtClean="0"/>
              <a:t>Orangutan: AUTOR NEUVEDEN. </a:t>
            </a:r>
            <a:r>
              <a:rPr lang="cs-CZ" i="1" dirty="0" smtClean="0"/>
              <a:t>www.office.</a:t>
            </a:r>
            <a:r>
              <a:rPr lang="cs-CZ" i="1" dirty="0" err="1" smtClean="0"/>
              <a:t>microsoft.com</a:t>
            </a:r>
            <a:r>
              <a:rPr lang="cs-CZ" i="1" dirty="0" smtClean="0"/>
              <a:t> [online]. [cit. 28.4.2013]. Dostupný na WWW: </a:t>
            </a:r>
            <a:r>
              <a:rPr lang="cs-CZ" i="1" u="sng" dirty="0" smtClean="0"/>
              <a:t>http://officeimg.vo.msecnd.net/en-us/images/MH900337956.jpg</a:t>
            </a:r>
          </a:p>
          <a:p>
            <a:r>
              <a:rPr lang="cs-CZ" dirty="0" smtClean="0"/>
              <a:t>Jak: AUTOR NEUVEDEN. </a:t>
            </a:r>
            <a:r>
              <a:rPr lang="cs-CZ" i="1" dirty="0" smtClean="0"/>
              <a:t>www.office.</a:t>
            </a:r>
            <a:r>
              <a:rPr lang="cs-CZ" i="1" dirty="0" err="1" smtClean="0"/>
              <a:t>microsoft.com</a:t>
            </a:r>
            <a:r>
              <a:rPr lang="cs-CZ" i="1" dirty="0" smtClean="0"/>
              <a:t> [online]. [cit. 28.4.2013]. Dostupný na WWW: </a:t>
            </a:r>
            <a:r>
              <a:rPr lang="cs-CZ" i="1" u="sng" dirty="0" smtClean="0"/>
              <a:t>http://officeimg.vo.msecnd.net/en-us/images/MH900057330.jpg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110</TotalTime>
  <Words>661</Words>
  <Application>Microsoft Office PowerPoint</Application>
  <PresentationFormat>Předvádění na obrazovce (4:3)</PresentationFormat>
  <Paragraphs>94</Paragraphs>
  <Slides>30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1" baseType="lpstr">
      <vt:lpstr>Modul</vt:lpstr>
      <vt:lpstr>DIGITÁLNÍ UČEBNÍ MATERIÁL: VY_32_INOVACE_01_Aj6_01 </vt:lpstr>
      <vt:lpstr>Snímek 2</vt:lpstr>
      <vt:lpstr>  </vt:lpstr>
      <vt:lpstr>a bear</vt:lpstr>
      <vt:lpstr>a camel</vt:lpstr>
      <vt:lpstr>an elephant</vt:lpstr>
      <vt:lpstr>an ape</vt:lpstr>
      <vt:lpstr>a hippo</vt:lpstr>
      <vt:lpstr>a lion</vt:lpstr>
      <vt:lpstr>a penguin</vt:lpstr>
      <vt:lpstr>a seal</vt:lpstr>
      <vt:lpstr>a dolphin</vt:lpstr>
      <vt:lpstr>a giraffe</vt:lpstr>
      <vt:lpstr>a whale</vt:lpstr>
      <vt:lpstr>a monkey</vt:lpstr>
      <vt:lpstr>a shark</vt:lpstr>
      <vt:lpstr>a tiger</vt:lpstr>
      <vt:lpstr>an ostrich</vt:lpstr>
      <vt:lpstr>a polar bear</vt:lpstr>
      <vt:lpstr>a scorpion</vt:lpstr>
      <vt:lpstr>a macaw</vt:lpstr>
      <vt:lpstr>an orang-outan</vt:lpstr>
      <vt:lpstr>a yak</vt:lpstr>
      <vt:lpstr>Snímek 24</vt:lpstr>
      <vt:lpstr>Snímek 25</vt:lpstr>
      <vt:lpstr>Snímek 26</vt:lpstr>
      <vt:lpstr>Snímek 27</vt:lpstr>
      <vt:lpstr>Snímek 28</vt:lpstr>
      <vt:lpstr>Zdroje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 UČEBNÍ MATERIÁL: VY_32_INOVACE_01_S1Aj01</dc:title>
  <dc:creator>user</dc:creator>
  <cp:lastModifiedBy>ucitel</cp:lastModifiedBy>
  <cp:revision>15</cp:revision>
  <dcterms:created xsi:type="dcterms:W3CDTF">2012-08-08T15:22:33Z</dcterms:created>
  <dcterms:modified xsi:type="dcterms:W3CDTF">2013-05-14T10:53:00Z</dcterms:modified>
</cp:coreProperties>
</file>