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m" ContentType="video/x-ms-wm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56" r:id="rId4"/>
    <p:sldId id="258" r:id="rId5"/>
    <p:sldId id="257" r:id="rId6"/>
    <p:sldId id="259" r:id="rId7"/>
    <p:sldId id="260" r:id="rId8"/>
    <p:sldId id="261" r:id="rId9"/>
    <p:sldId id="267" r:id="rId10"/>
    <p:sldId id="263" r:id="rId11"/>
    <p:sldId id="274" r:id="rId12"/>
    <p:sldId id="268" r:id="rId13"/>
    <p:sldId id="262" r:id="rId14"/>
    <p:sldId id="264" r:id="rId15"/>
    <p:sldId id="265" r:id="rId16"/>
    <p:sldId id="269" r:id="rId17"/>
    <p:sldId id="270" r:id="rId18"/>
    <p:sldId id="272" r:id="rId19"/>
    <p:sldId id="273" r:id="rId20"/>
    <p:sldId id="271" r:id="rId21"/>
    <p:sldId id="26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38CAE-B89A-4A48-BBAA-D84EE71E961E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251B7D3-FD3A-4B25-8BB9-77B77683FF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38CAE-B89A-4A48-BBAA-D84EE71E961E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251B7D3-FD3A-4B25-8BB9-77B77683FF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38CAE-B89A-4A48-BBAA-D84EE71E961E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1B7D3-FD3A-4B25-8BB9-77B77683FF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38CAE-B89A-4A48-BBAA-D84EE71E961E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1B7D3-FD3A-4B25-8BB9-77B77683FF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38CAE-B89A-4A48-BBAA-D84EE71E961E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251B7D3-FD3A-4B25-8BB9-77B77683FF7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38CAE-B89A-4A48-BBAA-D84EE71E961E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1B7D3-FD3A-4B25-8BB9-77B77683FF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38CAE-B89A-4A48-BBAA-D84EE71E961E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1B7D3-FD3A-4B25-8BB9-77B77683FF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38CAE-B89A-4A48-BBAA-D84EE71E961E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1B7D3-FD3A-4B25-8BB9-77B77683FF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38CAE-B89A-4A48-BBAA-D84EE71E961E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1B7D3-FD3A-4B25-8BB9-77B77683FF7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38CAE-B89A-4A48-BBAA-D84EE71E961E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1B7D3-FD3A-4B25-8BB9-77B77683FF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38CAE-B89A-4A48-BBAA-D84EE71E961E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1B7D3-FD3A-4B25-8BB9-77B77683FF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E638CAE-B89A-4A48-BBAA-D84EE71E961E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251B7D3-FD3A-4B25-8BB9-77B77683FF7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"/><Relationship Id="rId1" Type="http://schemas.microsoft.com/office/2007/relationships/media" Target="../media/media1.wm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olob%C4%9Bh_vody#D.C4.9Blen.C3.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1268760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Šablona 32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3140968"/>
            <a:ext cx="8686800" cy="1298774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VY_32_INOVACE_01_19_Voda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45042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1295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Anotace: Prezentace může sloužit jako výkladové učivo</a:t>
            </a:r>
          </a:p>
          <a:p>
            <a:r>
              <a:rPr lang="cs-CZ" dirty="0"/>
              <a:t>Autor: 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dirty="0"/>
              <a:t>Předmět: Chemie</a:t>
            </a:r>
          </a:p>
          <a:p>
            <a:r>
              <a:rPr lang="cs-CZ" dirty="0"/>
              <a:t>Očekávaný výstup: zvládnutí učiva o </a:t>
            </a:r>
            <a:r>
              <a:rPr lang="cs-CZ" dirty="0" smtClean="0"/>
              <a:t>vodě, vyjmenovat skupenství vody, dělení vody, </a:t>
            </a:r>
            <a:r>
              <a:rPr lang="cs-CZ" smtClean="0"/>
              <a:t>popsat koloběh vody</a:t>
            </a:r>
            <a:endParaRPr lang="cs-CZ" dirty="0" smtClean="0"/>
          </a:p>
          <a:p>
            <a:r>
              <a:rPr lang="cs-CZ" dirty="0" smtClean="0"/>
              <a:t>Speciální </a:t>
            </a:r>
            <a:r>
              <a:rPr lang="cs-CZ" dirty="0"/>
              <a:t>vzdělávací potřeby: dataprojektor, interaktivní tabule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voda</a:t>
            </a:r>
          </a:p>
          <a:p>
            <a:r>
              <a:rPr lang="cs-CZ" dirty="0" smtClean="0"/>
              <a:t>Druh </a:t>
            </a:r>
            <a:r>
              <a:rPr lang="cs-CZ" dirty="0"/>
              <a:t>učebního materiálu: prezentace</a:t>
            </a:r>
          </a:p>
          <a:p>
            <a:r>
              <a:rPr lang="cs-CZ" dirty="0"/>
              <a:t>Cílová skupina: žák</a:t>
            </a:r>
          </a:p>
          <a:p>
            <a:r>
              <a:rPr lang="cs-CZ" dirty="0"/>
              <a:t>Stupeň a typ vzdělávání: základní vzdělávání – druhý stupeň</a:t>
            </a:r>
          </a:p>
          <a:p>
            <a:r>
              <a:rPr lang="cs-CZ" dirty="0"/>
              <a:t>Typická věková skupina: 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6709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DNN2WEBW\MP90016438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0568" y="17016"/>
            <a:ext cx="10251736" cy="684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260" y="1196752"/>
            <a:ext cx="8740080" cy="1747664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Voda</a:t>
            </a:r>
            <a:r>
              <a:rPr lang="cs-CZ" sz="9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9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3645024"/>
            <a:ext cx="8740080" cy="2435101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Životodárná tekutina</a:t>
            </a:r>
            <a:endParaRPr lang="cs-CZ" sz="5400" b="1" dirty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7880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09959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Slovní spojení, ve kterých se voda vyskytuje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916832"/>
            <a:ext cx="8686800" cy="4464496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b="1" dirty="0" smtClean="0"/>
              <a:t>„Rostl jako z vody, až najednou zůstal, jako když ho vodou poleje.“</a:t>
            </a:r>
          </a:p>
          <a:p>
            <a:pPr algn="ctr"/>
            <a:r>
              <a:rPr lang="cs-CZ" b="1" dirty="0" smtClean="0"/>
              <a:t>„Sotva se držel nad vodou.“</a:t>
            </a:r>
          </a:p>
          <a:p>
            <a:pPr algn="ctr"/>
            <a:r>
              <a:rPr lang="cs-CZ" b="1" dirty="0" smtClean="0"/>
              <a:t>„Voda mu tekla do bot.“</a:t>
            </a:r>
          </a:p>
          <a:p>
            <a:pPr algn="ctr"/>
            <a:r>
              <a:rPr lang="cs-CZ" b="1" dirty="0" smtClean="0"/>
              <a:t>„Z posledních sil se snažil honit vodu, ale vypadal spíš, jako by velkou vodu čekal. „</a:t>
            </a:r>
          </a:p>
          <a:p>
            <a:pPr algn="ctr"/>
            <a:r>
              <a:rPr lang="cs-CZ" b="1" dirty="0" smtClean="0"/>
              <a:t>„Mohla ho klidně utopit na lžíci vody.“</a:t>
            </a:r>
          </a:p>
          <a:p>
            <a:pPr algn="ctr"/>
            <a:r>
              <a:rPr lang="cs-CZ" b="1" dirty="0" smtClean="0"/>
              <a:t>„Tichá voda břehy mele.“</a:t>
            </a:r>
          </a:p>
          <a:p>
            <a:pPr algn="ctr"/>
            <a:r>
              <a:rPr lang="cs-CZ" b="1" dirty="0" smtClean="0"/>
              <a:t>„Nakonec ji pustil k vodě.“</a:t>
            </a:r>
          </a:p>
          <a:p>
            <a:pPr algn="ctr"/>
            <a:r>
              <a:rPr lang="cs-CZ" b="1" dirty="0" smtClean="0"/>
              <a:t>„Tak dlouho chodila se džbánem pro vodu, až se ucho utrhlo.“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69170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Admin\AppData\Local\Microsoft\Windows\Temporary Internet Files\Content.IE5\0736J39Y\MP9004230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2547"/>
            <a:ext cx="4189752" cy="63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BH2YY3PZ\MP90042766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654" y="277798"/>
            <a:ext cx="4061808" cy="62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3796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Arial" pitchFamily="34" charset="0"/>
                <a:cs typeface="Arial" pitchFamily="34" charset="0"/>
              </a:rPr>
              <a:t>Molekula vody 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93671"/>
            <a:ext cx="5250000" cy="37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07904" y="5173668"/>
            <a:ext cx="84510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1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2">
                  <a:lumMod val="1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61569" y="5733256"/>
            <a:ext cx="6303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2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92342" y="5173669"/>
            <a:ext cx="87075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1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</a:t>
            </a:r>
            <a:endParaRPr lang="cs-CZ" sz="80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1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3048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48680"/>
            <a:ext cx="5912340" cy="58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9563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476672"/>
            <a:ext cx="87019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Bez vody není života. Voda je drahocenná </a:t>
            </a:r>
          </a:p>
          <a:p>
            <a:pPr algn="ctr"/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a pro člověka ničím nenahraditelná surovina.</a:t>
            </a:r>
            <a:endParaRPr lang="cs-CZ" sz="32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Admin\AppData\Local\Microsoft\Windows\Temporary Internet Files\Content.IE5\DNN2WEBW\MP9002898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4216" y="2046332"/>
            <a:ext cx="6592555" cy="44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5954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263" y="980728"/>
            <a:ext cx="57054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62490" y="188640"/>
            <a:ext cx="60190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71 % povrchu Země tvoří voda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309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z="4400" b="1" dirty="0">
                <a:latin typeface="Arial" pitchFamily="34" charset="0"/>
                <a:cs typeface="Arial" pitchFamily="34" charset="0"/>
              </a:rPr>
              <a:t>Koloběh vody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 (hydrologický cyklus) je stálý oběh povrchové a podzemní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vody na Zemi, 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doprovázený změnami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skupenství.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9577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gua.wm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3568" y="548680"/>
            <a:ext cx="7871319" cy="5904000"/>
          </a:xfrm>
        </p:spPr>
      </p:pic>
    </p:spTree>
    <p:extLst>
      <p:ext uri="{BB962C8B-B14F-4D97-AF65-F5344CB8AC3E}">
        <p14:creationId xmlns:p14="http://schemas.microsoft.com/office/powerpoint/2010/main" val="320734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:\Users\Admin\AppData\Local\Microsoft\Windows\Temporary Internet Files\Content.IE5\QIBMB860\MP9004372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6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049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260648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Koloběh vody v přírodě</a:t>
            </a:r>
            <a:endParaRPr lang="cs-CZ" sz="48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1556792"/>
            <a:ext cx="7200900" cy="501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9669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Rozdělení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4162"/>
            <a:ext cx="8437077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Voda se vyskytuje ve 3 skupenstvích.</a:t>
            </a:r>
          </a:p>
          <a:p>
            <a:pPr marL="0" indent="0" algn="ctr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Pevné (led, sníh)</a:t>
            </a:r>
          </a:p>
          <a:p>
            <a:pPr marL="0" indent="0" algn="ctr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Kapalné (voda)</a:t>
            </a:r>
          </a:p>
          <a:p>
            <a:pPr marL="0" indent="0" algn="ctr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Plynné (vodní pára)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2" name="Picture 4" descr="C:\Users\Admin\AppData\Local\Microsoft\Windows\Temporary Internet Files\Content.IE5\QIBMB860\MC9003713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84984"/>
            <a:ext cx="1812341" cy="1458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Admin\AppData\Local\Microsoft\Windows\Temporary Internet Files\Content.IE5\0736J39Y\MP9004070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276872"/>
            <a:ext cx="16650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Admin\AppData\Local\Microsoft\Windows\Temporary Internet Files\Content.IE5\QIBMB860\MC9001964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869160"/>
            <a:ext cx="1818742" cy="1596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908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Dělení vody podle tvrdosti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32856"/>
            <a:ext cx="8686800" cy="4525963"/>
          </a:xfrm>
        </p:spPr>
        <p:txBody>
          <a:bodyPr/>
          <a:lstStyle/>
          <a:p>
            <a:pPr algn="ctr"/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Měkká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– obsahuje málo minerálních látek</a:t>
            </a:r>
          </a:p>
          <a:p>
            <a:pPr algn="ctr"/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Tvrdá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– z podzemních pramenů, obsahuje více minerálních látek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4939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C:\Users\Admin\AppData\Local\Microsoft\Windows\Temporary Internet Files\Content.IE5\DNN2WEBW\MP9004316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479"/>
            <a:ext cx="4716000" cy="47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Admin\AppData\Local\Microsoft\Windows\Temporary Internet Files\Content.IE5\0736J39Y\MP90043085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2580" y="2862000"/>
            <a:ext cx="5447159" cy="39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Admin\AppData\Local\Microsoft\Windows\Temporary Internet Files\Content.IE5\QIBMB860\MP9004012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26798"/>
            <a:ext cx="1727577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 descr="C:\Users\Admin\AppData\Local\Microsoft\Windows\Temporary Internet Files\Content.IE5\0736J39Y\MP9001790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13176"/>
            <a:ext cx="2436098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288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b="1" dirty="0" smtClean="0">
                <a:latin typeface="Arial" pitchFamily="34" charset="0"/>
                <a:cs typeface="Arial" pitchFamily="34" charset="0"/>
              </a:rPr>
              <a:t>DĚLENÍ VODY PODLE SLANOSTI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8686800" cy="4525963"/>
          </a:xfrm>
        </p:spPr>
        <p:txBody>
          <a:bodyPr>
            <a:normAutofit fontScale="92500"/>
          </a:bodyPr>
          <a:lstStyle/>
          <a:p>
            <a:r>
              <a:rPr lang="cs-CZ" b="1" i="1" u="sng" dirty="0" smtClean="0">
                <a:latin typeface="Arial" pitchFamily="34" charset="0"/>
                <a:cs typeface="Arial" pitchFamily="34" charset="0"/>
              </a:rPr>
              <a:t>Slaná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(voda z moře, oceánu, slaného jezera) – obsahuje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chem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 Látky, které způsobují její slanost (mořská sůl, dusík, kyslík, CO2) </a:t>
            </a:r>
          </a:p>
          <a:p>
            <a:r>
              <a:rPr lang="cs-CZ" sz="3500" b="1" i="1" u="sng" dirty="0" smtClean="0">
                <a:latin typeface="Arial" pitchFamily="34" charset="0"/>
                <a:cs typeface="Arial" pitchFamily="34" charset="0"/>
              </a:rPr>
              <a:t>Sladká</a:t>
            </a:r>
            <a:r>
              <a:rPr lang="cs-CZ" sz="3500" b="1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3500" b="1" dirty="0">
                <a:latin typeface="Arial" pitchFamily="34" charset="0"/>
                <a:cs typeface="Arial" pitchFamily="34" charset="0"/>
              </a:rPr>
              <a:t>Sladká voda je </a:t>
            </a:r>
            <a:r>
              <a:rPr lang="cs-CZ" sz="3500" b="1" dirty="0" smtClean="0">
                <a:latin typeface="Arial" pitchFamily="34" charset="0"/>
                <a:cs typeface="Arial" pitchFamily="34" charset="0"/>
              </a:rPr>
              <a:t>voda přirozeně </a:t>
            </a:r>
            <a:r>
              <a:rPr lang="cs-CZ" sz="3500" b="1" dirty="0">
                <a:latin typeface="Arial" pitchFamily="34" charset="0"/>
                <a:cs typeface="Arial" pitchFamily="34" charset="0"/>
              </a:rPr>
              <a:t>se vyskytující na povrchu </a:t>
            </a:r>
            <a:r>
              <a:rPr lang="cs-CZ" sz="3500" b="1" dirty="0" smtClean="0">
                <a:latin typeface="Arial" pitchFamily="34" charset="0"/>
                <a:cs typeface="Arial" pitchFamily="34" charset="0"/>
              </a:rPr>
              <a:t>Země) </a:t>
            </a:r>
            <a:r>
              <a:rPr lang="cs-CZ" sz="3500" b="1" dirty="0">
                <a:latin typeface="Arial" pitchFamily="34" charset="0"/>
                <a:cs typeface="Arial" pitchFamily="34" charset="0"/>
              </a:rPr>
              <a:t>obvykle </a:t>
            </a:r>
            <a:r>
              <a:rPr lang="cs-CZ" sz="3500" b="1" dirty="0" smtClean="0">
                <a:latin typeface="Arial" pitchFamily="34" charset="0"/>
                <a:cs typeface="Arial" pitchFamily="34" charset="0"/>
              </a:rPr>
              <a:t>v potocích, řekách, rybnících, jezerech, rašeliništích </a:t>
            </a:r>
            <a:r>
              <a:rPr lang="cs-CZ" sz="3500" b="1" dirty="0">
                <a:latin typeface="Arial" pitchFamily="34" charset="0"/>
                <a:cs typeface="Arial" pitchFamily="34" charset="0"/>
              </a:rPr>
              <a:t>a v podzemí</a:t>
            </a:r>
            <a:endParaRPr lang="cs-CZ" sz="35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i="1" u="sng" dirty="0" smtClean="0">
                <a:latin typeface="Arial" pitchFamily="34" charset="0"/>
                <a:cs typeface="Arial" pitchFamily="34" charset="0"/>
              </a:rPr>
              <a:t>Brakická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(koncentrace solí mezi sladkou a slanou vodou) – Kaspické, Baltské moře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9364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 descr="C:\Users\Admin\AppData\Local\Microsoft\Windows\Temporary Internet Files\Content.IE5\DNN2WEBW\MP9004276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4698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Admin\AppData\Local\Microsoft\Windows\Temporary Internet Files\Content.IE5\0736J39Y\MP9004000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860" y="30784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Admin\AppData\Local\Microsoft\Windows\Temporary Internet Files\Content.IE5\QIBMB860\MP9004000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3305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045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761" y="15311"/>
            <a:ext cx="9180000" cy="36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8040" y="3294000"/>
            <a:ext cx="3564000" cy="35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436096" y="4797152"/>
            <a:ext cx="28631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1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Ledovce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bg2">
                  <a:lumMod val="1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6093296"/>
            <a:ext cx="218938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Antarktida</a:t>
            </a:r>
            <a:endParaRPr lang="cs-CZ" sz="36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44400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Admin\AppData\Local\Microsoft\Windows\Temporary Internet Files\Content.IE5\QIBMB860\MP9004447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000"/>
            <a:ext cx="9144000" cy="68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9992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 Microsoft PowerPoint</a:t>
            </a:r>
          </a:p>
          <a:p>
            <a:r>
              <a:rPr lang="cs-CZ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  <a:hlinkClick r:id="rId2"/>
              </a:rPr>
              <a:t>cs.wikipedia.org/wiki/Kolob%C4%9Bh_vody#D.C4.9Blen.C3.AD</a:t>
            </a:r>
            <a:endParaRPr lang="cs-CZ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9950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110</TotalTime>
  <Words>351</Words>
  <Application>Microsoft Office PowerPoint</Application>
  <PresentationFormat>Předvádění na obrazovce (4:3)</PresentationFormat>
  <Paragraphs>54</Paragraphs>
  <Slides>21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Cesta</vt:lpstr>
      <vt:lpstr>Šablona 32</vt:lpstr>
      <vt:lpstr>Voda</vt:lpstr>
      <vt:lpstr>Voda </vt:lpstr>
      <vt:lpstr>Slovní spojení, ve kterých se voda vyskytuje</vt:lpstr>
      <vt:lpstr>Prezentace aplikace PowerPoint</vt:lpstr>
      <vt:lpstr>Molekula vody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Koloběh vody v přírodě</vt:lpstr>
      <vt:lpstr>Rozdělení vody</vt:lpstr>
      <vt:lpstr>Dělení vody podle tvrdosti</vt:lpstr>
      <vt:lpstr>Prezentace aplikace PowerPoint</vt:lpstr>
      <vt:lpstr>DĚLENÍ VODY PODLE SLANOSTI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50</cp:revision>
  <dcterms:created xsi:type="dcterms:W3CDTF">2011-09-23T16:42:44Z</dcterms:created>
  <dcterms:modified xsi:type="dcterms:W3CDTF">2011-11-07T17:52:41Z</dcterms:modified>
</cp:coreProperties>
</file>