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9"/>
  </p:notesMasterIdLst>
  <p:sldIdLst>
    <p:sldId id="258" r:id="rId3"/>
    <p:sldId id="260" r:id="rId4"/>
    <p:sldId id="262" r:id="rId5"/>
    <p:sldId id="374" r:id="rId6"/>
    <p:sldId id="379" r:id="rId7"/>
    <p:sldId id="385" r:id="rId8"/>
    <p:sldId id="386" r:id="rId9"/>
    <p:sldId id="376" r:id="rId10"/>
    <p:sldId id="378" r:id="rId11"/>
    <p:sldId id="387" r:id="rId12"/>
    <p:sldId id="389" r:id="rId13"/>
    <p:sldId id="391" r:id="rId14"/>
    <p:sldId id="392" r:id="rId15"/>
    <p:sldId id="393" r:id="rId16"/>
    <p:sldId id="395" r:id="rId17"/>
    <p:sldId id="396" r:id="rId18"/>
    <p:sldId id="397" r:id="rId19"/>
    <p:sldId id="398" r:id="rId20"/>
    <p:sldId id="399" r:id="rId21"/>
    <p:sldId id="402" r:id="rId22"/>
    <p:sldId id="400" r:id="rId23"/>
    <p:sldId id="404" r:id="rId24"/>
    <p:sldId id="422" r:id="rId25"/>
    <p:sldId id="406" r:id="rId26"/>
    <p:sldId id="407" r:id="rId27"/>
    <p:sldId id="411" r:id="rId28"/>
    <p:sldId id="409" r:id="rId29"/>
    <p:sldId id="414" r:id="rId30"/>
    <p:sldId id="412" r:id="rId31"/>
    <p:sldId id="415" r:id="rId32"/>
    <p:sldId id="416" r:id="rId33"/>
    <p:sldId id="417" r:id="rId34"/>
    <p:sldId id="418" r:id="rId35"/>
    <p:sldId id="419" r:id="rId36"/>
    <p:sldId id="420" r:id="rId37"/>
    <p:sldId id="421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FF9933"/>
    <a:srgbClr val="FFFF99"/>
    <a:srgbClr val="FFFF66"/>
    <a:srgbClr val="FF3300"/>
    <a:srgbClr val="FF6600"/>
    <a:srgbClr val="00CCFF"/>
    <a:srgbClr val="00FFFF"/>
    <a:srgbClr val="FCD5B5"/>
    <a:srgbClr val="CC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vývoj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postavení ve světě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sektory hospodářství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zemědělství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doprava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služby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cestovní ruch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významné podniky 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průmysl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9" custLinFactNeighborX="-4039" custLinFactNeighborY="-1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9" custLinFactNeighborX="-3887" custLinFactNeighborY="-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9" custLinFactNeighborX="2157" custLinFactNeighborY="-22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9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9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EE2C0483-DB5D-48CA-85B9-4056D3486628}" type="presOf" srcId="{C68AB37A-53D0-4D22-A99A-2423E0AA25C6}" destId="{D130A27F-5689-4129-A5C8-1E2E8D1BAED4}" srcOrd="0" destOrd="0" presId="urn:microsoft.com/office/officeart/2005/8/layout/default#1"/>
    <dgm:cxn modelId="{7CDEC687-7D5A-4E15-94A6-EACDE8BBFDD4}" type="presOf" srcId="{7D689C6D-215A-4061-950F-D2B50FE031ED}" destId="{3C5A676D-11A3-40AD-B0C0-98AA55E96A4D}" srcOrd="0" destOrd="0" presId="urn:microsoft.com/office/officeart/2005/8/layout/default#1"/>
    <dgm:cxn modelId="{48031084-490C-454D-B860-5A6557E804FA}" type="presOf" srcId="{0E767B01-13C3-462A-A480-36847BE14600}" destId="{802AFF8F-A710-40F3-A00D-100F373737B8}" srcOrd="0" destOrd="0" presId="urn:microsoft.com/office/officeart/2005/8/layout/default#1"/>
    <dgm:cxn modelId="{FE3FE9A2-707A-43CF-B0D2-DF65F92C4EFC}" type="presOf" srcId="{0B3179CF-1808-4AF2-9A23-49E161367459}" destId="{7685899C-38FE-4CB4-8B7F-2C3F43DD35D1}" srcOrd="0" destOrd="0" presId="urn:microsoft.com/office/officeart/2005/8/layout/default#1"/>
    <dgm:cxn modelId="{0F8A6A63-8AC3-4D2D-A244-B149C0B03278}" type="presOf" srcId="{1EE2DD4F-7CF7-48E0-8C07-1B8F9C6DE597}" destId="{69BA46AD-DF0A-4BBD-9AEE-440738E97DD1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34A839C9-DFF1-4C71-B0EB-88B90701092A}" type="presOf" srcId="{7064D6C3-D3C5-48BB-ABE8-9B6F4E5F0A72}" destId="{BC96A9CA-1CEB-4AF6-A87C-FBD3AB402411}" srcOrd="0" destOrd="0" presId="urn:microsoft.com/office/officeart/2005/8/layout/default#1"/>
    <dgm:cxn modelId="{9F1E31EA-CD85-45E6-807B-F31B931FE6A3}" type="presOf" srcId="{53967C97-45EB-4DD3-90B7-0B27D694F559}" destId="{12A3D154-DC56-44D7-ADBF-D1C4D58ED58A}" srcOrd="0" destOrd="0" presId="urn:microsoft.com/office/officeart/2005/8/layout/default#1"/>
    <dgm:cxn modelId="{8CE5DB0D-F1CC-4B44-9DBF-AD2B5CC43FA0}" type="presOf" srcId="{8CABA663-F140-4381-A837-528457B523EF}" destId="{D9A0A614-79EC-42F7-A674-B82117D4894F}" srcOrd="0" destOrd="0" presId="urn:microsoft.com/office/officeart/2005/8/layout/default#1"/>
    <dgm:cxn modelId="{F67D95C0-2F17-4637-85B1-52706341971F}" type="presOf" srcId="{1BDE75C6-E49C-4C0D-9B54-AB332D07C5E8}" destId="{327274FD-849A-4253-A88C-49EA9C8EC748}" srcOrd="0" destOrd="0" presId="urn:microsoft.com/office/officeart/2005/8/layout/default#1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601EE1B6-313B-44BD-99D0-869BB80687EF}" type="presOf" srcId="{6D29609A-A390-414B-A1D1-B8FB6AD99EA0}" destId="{A33118F3-006D-4DE0-85D7-BEF5B6ED5873}" srcOrd="0" destOrd="0" presId="urn:microsoft.com/office/officeart/2005/8/layout/default#1"/>
    <dgm:cxn modelId="{0A4A7CEA-7C53-4C9A-9890-683E97233EA6}" type="presParOf" srcId="{3C5A676D-11A3-40AD-B0C0-98AA55E96A4D}" destId="{A33118F3-006D-4DE0-85D7-BEF5B6ED5873}" srcOrd="0" destOrd="0" presId="urn:microsoft.com/office/officeart/2005/8/layout/default#1"/>
    <dgm:cxn modelId="{6BD773AF-410D-40BF-B03C-64DEA71F5AE7}" type="presParOf" srcId="{3C5A676D-11A3-40AD-B0C0-98AA55E96A4D}" destId="{ED37F170-9829-48EA-8EBA-6F9CF988D086}" srcOrd="1" destOrd="0" presId="urn:microsoft.com/office/officeart/2005/8/layout/default#1"/>
    <dgm:cxn modelId="{9CD926C9-591C-4EC5-ACB6-71C0FB14BB78}" type="presParOf" srcId="{3C5A676D-11A3-40AD-B0C0-98AA55E96A4D}" destId="{7685899C-38FE-4CB4-8B7F-2C3F43DD35D1}" srcOrd="2" destOrd="0" presId="urn:microsoft.com/office/officeart/2005/8/layout/default#1"/>
    <dgm:cxn modelId="{776C882B-48C8-4F57-AEFE-14BAE7E351D5}" type="presParOf" srcId="{3C5A676D-11A3-40AD-B0C0-98AA55E96A4D}" destId="{853257FC-53A7-41E2-A65B-84FCEABD6802}" srcOrd="3" destOrd="0" presId="urn:microsoft.com/office/officeart/2005/8/layout/default#1"/>
    <dgm:cxn modelId="{E567D516-4512-439F-A32B-6DDEB3A36F39}" type="presParOf" srcId="{3C5A676D-11A3-40AD-B0C0-98AA55E96A4D}" destId="{D130A27F-5689-4129-A5C8-1E2E8D1BAED4}" srcOrd="4" destOrd="0" presId="urn:microsoft.com/office/officeart/2005/8/layout/default#1"/>
    <dgm:cxn modelId="{CC66CF75-3C76-44E0-B6D4-4C7A620C931E}" type="presParOf" srcId="{3C5A676D-11A3-40AD-B0C0-98AA55E96A4D}" destId="{7AC5A7A6-39BB-4862-9179-92A64503AD24}" srcOrd="5" destOrd="0" presId="urn:microsoft.com/office/officeart/2005/8/layout/default#1"/>
    <dgm:cxn modelId="{5F5BF4E6-1E53-4FDE-84FB-3AF849BFF312}" type="presParOf" srcId="{3C5A676D-11A3-40AD-B0C0-98AA55E96A4D}" destId="{D9A0A614-79EC-42F7-A674-B82117D4894F}" srcOrd="6" destOrd="0" presId="urn:microsoft.com/office/officeart/2005/8/layout/default#1"/>
    <dgm:cxn modelId="{96C41F7B-28CE-4ED9-8F23-1EE8A537D05D}" type="presParOf" srcId="{3C5A676D-11A3-40AD-B0C0-98AA55E96A4D}" destId="{A2AD23F2-1FB6-4CB6-A59B-48DBACFA1E36}" srcOrd="7" destOrd="0" presId="urn:microsoft.com/office/officeart/2005/8/layout/default#1"/>
    <dgm:cxn modelId="{66E03DB2-86C1-46B5-A292-C25C38D3DBD0}" type="presParOf" srcId="{3C5A676D-11A3-40AD-B0C0-98AA55E96A4D}" destId="{327274FD-849A-4253-A88C-49EA9C8EC748}" srcOrd="8" destOrd="0" presId="urn:microsoft.com/office/officeart/2005/8/layout/default#1"/>
    <dgm:cxn modelId="{F6E516F6-8306-46B0-A231-EE7428E2A15B}" type="presParOf" srcId="{3C5A676D-11A3-40AD-B0C0-98AA55E96A4D}" destId="{BF9480DF-7708-4F28-AB36-28724565F072}" srcOrd="9" destOrd="0" presId="urn:microsoft.com/office/officeart/2005/8/layout/default#1"/>
    <dgm:cxn modelId="{36C02F34-D3E5-4DF1-A8A9-E88C1EEEED4E}" type="presParOf" srcId="{3C5A676D-11A3-40AD-B0C0-98AA55E96A4D}" destId="{69BA46AD-DF0A-4BBD-9AEE-440738E97DD1}" srcOrd="10" destOrd="0" presId="urn:microsoft.com/office/officeart/2005/8/layout/default#1"/>
    <dgm:cxn modelId="{D534EF67-64FC-454A-9751-AE0600093614}" type="presParOf" srcId="{3C5A676D-11A3-40AD-B0C0-98AA55E96A4D}" destId="{38C5E5AD-97B1-468F-8689-E19F00FEE7F1}" srcOrd="11" destOrd="0" presId="urn:microsoft.com/office/officeart/2005/8/layout/default#1"/>
    <dgm:cxn modelId="{CF347DC9-7FF8-4B79-9E7B-FF9A36E99E9E}" type="presParOf" srcId="{3C5A676D-11A3-40AD-B0C0-98AA55E96A4D}" destId="{12A3D154-DC56-44D7-ADBF-D1C4D58ED58A}" srcOrd="12" destOrd="0" presId="urn:microsoft.com/office/officeart/2005/8/layout/default#1"/>
    <dgm:cxn modelId="{9EB2AD4D-D25D-4512-BF5A-423E66F5751C}" type="presParOf" srcId="{3C5A676D-11A3-40AD-B0C0-98AA55E96A4D}" destId="{E9B9CFCC-83C0-4F3A-B471-7A937CB85CDA}" srcOrd="13" destOrd="0" presId="urn:microsoft.com/office/officeart/2005/8/layout/default#1"/>
    <dgm:cxn modelId="{644F7B33-0A2F-4F48-9CFA-7A90095DA357}" type="presParOf" srcId="{3C5A676D-11A3-40AD-B0C0-98AA55E96A4D}" destId="{BC96A9CA-1CEB-4AF6-A87C-FBD3AB402411}" srcOrd="14" destOrd="0" presId="urn:microsoft.com/office/officeart/2005/8/layout/default#1"/>
    <dgm:cxn modelId="{EA0834D6-1D64-4619-BFC2-4FE5A7D1B229}" type="presParOf" srcId="{3C5A676D-11A3-40AD-B0C0-98AA55E96A4D}" destId="{C7FAE7CC-78BC-43D4-AB69-7D7DF2438182}" srcOrd="15" destOrd="0" presId="urn:microsoft.com/office/officeart/2005/8/layout/default#1"/>
    <dgm:cxn modelId="{D74F62FF-583F-4737-BE58-5411DCF4D5F7}" type="presParOf" srcId="{3C5A676D-11A3-40AD-B0C0-98AA55E96A4D}" destId="{802AFF8F-A710-40F3-A00D-100F373737B8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360034" y="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vývoj</a:t>
          </a:r>
          <a:endParaRPr lang="cs-CZ" sz="3000" kern="1200" dirty="0"/>
        </a:p>
      </dsp:txBody>
      <dsp:txXfrm>
        <a:off x="360034" y="0"/>
        <a:ext cx="2260692" cy="1356415"/>
      </dsp:txXfrm>
    </dsp:sp>
    <dsp:sp modelId="{7685899C-38FE-4CB4-8B7F-2C3F43DD35D1}">
      <dsp:nvSpPr>
        <dsp:cNvPr id="0" name=""/>
        <dsp:cNvSpPr/>
      </dsp:nvSpPr>
      <dsp:spPr>
        <a:xfrm>
          <a:off x="2938105" y="228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postavení ve světě</a:t>
          </a:r>
          <a:endParaRPr lang="cs-CZ" sz="3000" kern="1200" dirty="0"/>
        </a:p>
      </dsp:txBody>
      <dsp:txXfrm>
        <a:off x="2938105" y="2288"/>
        <a:ext cx="2260692" cy="1356415"/>
      </dsp:txXfrm>
    </dsp:sp>
    <dsp:sp modelId="{D130A27F-5689-4129-A5C8-1E2E8D1BAED4}">
      <dsp:nvSpPr>
        <dsp:cNvPr id="0" name=""/>
        <dsp:cNvSpPr/>
      </dsp:nvSpPr>
      <dsp:spPr>
        <a:xfrm>
          <a:off x="5424867" y="228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sektory hospodářství</a:t>
          </a:r>
          <a:endParaRPr lang="cs-CZ" sz="3000" kern="1200" dirty="0"/>
        </a:p>
      </dsp:txBody>
      <dsp:txXfrm>
        <a:off x="5424867" y="2288"/>
        <a:ext cx="2260692" cy="1356415"/>
      </dsp:txXfrm>
    </dsp:sp>
    <dsp:sp modelId="{D9A0A614-79EC-42F7-A674-B82117D4894F}">
      <dsp:nvSpPr>
        <dsp:cNvPr id="0" name=""/>
        <dsp:cNvSpPr/>
      </dsp:nvSpPr>
      <dsp:spPr>
        <a:xfrm>
          <a:off x="363470" y="1583634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průmysl</a:t>
          </a:r>
          <a:endParaRPr lang="cs-CZ" sz="3000" kern="1200" dirty="0"/>
        </a:p>
      </dsp:txBody>
      <dsp:txXfrm>
        <a:off x="363470" y="1583634"/>
        <a:ext cx="2260692" cy="1356415"/>
      </dsp:txXfrm>
    </dsp:sp>
    <dsp:sp modelId="{327274FD-849A-4253-A88C-49EA9C8EC748}">
      <dsp:nvSpPr>
        <dsp:cNvPr id="0" name=""/>
        <dsp:cNvSpPr/>
      </dsp:nvSpPr>
      <dsp:spPr>
        <a:xfrm>
          <a:off x="2986868" y="1554634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zemědělství</a:t>
          </a:r>
          <a:endParaRPr lang="cs-CZ" sz="3000" kern="1200" dirty="0"/>
        </a:p>
      </dsp:txBody>
      <dsp:txXfrm>
        <a:off x="2986868" y="1554634"/>
        <a:ext cx="2260692" cy="1356415"/>
      </dsp:txXfrm>
    </dsp:sp>
    <dsp:sp modelId="{69BA46AD-DF0A-4BBD-9AEE-440738E97DD1}">
      <dsp:nvSpPr>
        <dsp:cNvPr id="0" name=""/>
        <dsp:cNvSpPr/>
      </dsp:nvSpPr>
      <dsp:spPr>
        <a:xfrm>
          <a:off x="5424867" y="1584773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doprava</a:t>
          </a:r>
          <a:endParaRPr lang="cs-CZ" sz="3000" kern="1200" dirty="0"/>
        </a:p>
      </dsp:txBody>
      <dsp:txXfrm>
        <a:off x="5424867" y="1584773"/>
        <a:ext cx="2260692" cy="1356415"/>
      </dsp:txXfrm>
    </dsp:sp>
    <dsp:sp modelId="{12A3D154-DC56-44D7-ADBF-D1C4D58ED58A}">
      <dsp:nvSpPr>
        <dsp:cNvPr id="0" name=""/>
        <dsp:cNvSpPr/>
      </dsp:nvSpPr>
      <dsp:spPr>
        <a:xfrm>
          <a:off x="423424" y="316209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služby</a:t>
          </a:r>
          <a:endParaRPr lang="cs-CZ" sz="3000" kern="1200" dirty="0"/>
        </a:p>
      </dsp:txBody>
      <dsp:txXfrm>
        <a:off x="423424" y="3162090"/>
        <a:ext cx="2260692" cy="1356415"/>
      </dsp:txXfrm>
    </dsp:sp>
    <dsp:sp modelId="{BC96A9CA-1CEB-4AF6-A87C-FBD3AB402411}">
      <dsp:nvSpPr>
        <dsp:cNvPr id="0" name=""/>
        <dsp:cNvSpPr/>
      </dsp:nvSpPr>
      <dsp:spPr>
        <a:xfrm>
          <a:off x="2891535" y="3162090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cestovní ruch</a:t>
          </a:r>
          <a:endParaRPr lang="cs-CZ" sz="3000" kern="1200" dirty="0"/>
        </a:p>
      </dsp:txBody>
      <dsp:txXfrm>
        <a:off x="2891535" y="3162090"/>
        <a:ext cx="2260692" cy="1356415"/>
      </dsp:txXfrm>
    </dsp:sp>
    <dsp:sp modelId="{802AFF8F-A710-40F3-A00D-100F373737B8}">
      <dsp:nvSpPr>
        <dsp:cNvPr id="0" name=""/>
        <dsp:cNvSpPr/>
      </dsp:nvSpPr>
      <dsp:spPr>
        <a:xfrm>
          <a:off x="5424867" y="3167258"/>
          <a:ext cx="2260692" cy="1356415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významné podniky </a:t>
          </a:r>
          <a:endParaRPr lang="cs-CZ" sz="3000" kern="1200" dirty="0"/>
        </a:p>
      </dsp:txBody>
      <dsp:txXfrm>
        <a:off x="5424867" y="3167258"/>
        <a:ext cx="2260692" cy="1356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A28AB-0812-438C-B700-63462BC975C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3D6A3D-7189-4E3D-81DB-CB03D470A8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7.jpeg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22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9.jpeg"/><Relationship Id="rId9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22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9.jpeg"/><Relationship Id="rId9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eg"/><Relationship Id="rId3" Type="http://schemas.openxmlformats.org/officeDocument/2006/relationships/image" Target="../media/image25.jpeg"/><Relationship Id="rId7" Type="http://schemas.openxmlformats.org/officeDocument/2006/relationships/image" Target="../media/image60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59.jpeg"/><Relationship Id="rId10" Type="http://schemas.openxmlformats.org/officeDocument/2006/relationships/image" Target="../media/image20.jpeg"/><Relationship Id="rId4" Type="http://schemas.openxmlformats.org/officeDocument/2006/relationships/image" Target="../media/image58.jpeg"/><Relationship Id="rId9" Type="http://schemas.openxmlformats.org/officeDocument/2006/relationships/image" Target="../media/image62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64.jpeg"/><Relationship Id="rId7" Type="http://schemas.openxmlformats.org/officeDocument/2006/relationships/image" Target="../media/image30.jpeg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jpeg"/><Relationship Id="rId5" Type="http://schemas.openxmlformats.org/officeDocument/2006/relationships/image" Target="../media/image66.jpeg"/><Relationship Id="rId4" Type="http://schemas.openxmlformats.org/officeDocument/2006/relationships/image" Target="../media/image65.jpeg"/><Relationship Id="rId9" Type="http://schemas.openxmlformats.org/officeDocument/2006/relationships/image" Target="../media/image68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73.jpe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2.jpeg"/><Relationship Id="rId5" Type="http://schemas.openxmlformats.org/officeDocument/2006/relationships/image" Target="../media/image71.png"/><Relationship Id="rId10" Type="http://schemas.openxmlformats.org/officeDocument/2006/relationships/image" Target="../media/image75.jpeg"/><Relationship Id="rId4" Type="http://schemas.openxmlformats.org/officeDocument/2006/relationships/image" Target="../media/image70.jpeg"/><Relationship Id="rId9" Type="http://schemas.openxmlformats.org/officeDocument/2006/relationships/image" Target="../media/image74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76.jpeg"/><Relationship Id="rId7" Type="http://schemas.openxmlformats.org/officeDocument/2006/relationships/image" Target="../media/image79.jpe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jpeg"/><Relationship Id="rId11" Type="http://schemas.openxmlformats.org/officeDocument/2006/relationships/image" Target="../media/image83.jpeg"/><Relationship Id="rId5" Type="http://schemas.openxmlformats.org/officeDocument/2006/relationships/image" Target="../media/image77.jpeg"/><Relationship Id="rId10" Type="http://schemas.openxmlformats.org/officeDocument/2006/relationships/image" Target="../media/image82.jpeg"/><Relationship Id="rId4" Type="http://schemas.openxmlformats.org/officeDocument/2006/relationships/hyperlink" Target="//upload.wikimedia.org/wikipedia/commons/3/3d/Cargoshipelbecz01.jpg" TargetMode="External"/><Relationship Id="rId9" Type="http://schemas.openxmlformats.org/officeDocument/2006/relationships/image" Target="../media/image8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683568" y="2564904"/>
          <a:ext cx="770485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485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VY_52_INOVACE_23_ZEMĚPIS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Hospodářství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907704" y="260648"/>
            <a:ext cx="5328592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HOSPODÁŘSTVÍ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8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2" cstate="print"/>
          <a:srcRect l="28351" t="16150" b="15213"/>
          <a:stretch>
            <a:fillRect/>
          </a:stretch>
        </p:blipFill>
        <p:spPr bwMode="auto">
          <a:xfrm rot="383582">
            <a:off x="6453009" y="1612155"/>
            <a:ext cx="2376264" cy="1584176"/>
          </a:xfrm>
          <a:prstGeom prst="rect">
            <a:avLst/>
          </a:prstGeom>
          <a:noFill/>
        </p:spPr>
      </p:pic>
      <p:pic>
        <p:nvPicPr>
          <p:cNvPr id="10" name="Picture 4" descr="C:\Users\Čapková\Desktop\logo Šk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348880"/>
            <a:ext cx="2308744" cy="2295736"/>
          </a:xfrm>
          <a:prstGeom prst="rect">
            <a:avLst/>
          </a:prstGeom>
          <a:noFill/>
        </p:spPr>
      </p:pic>
      <p:pic>
        <p:nvPicPr>
          <p:cNvPr id="15" name="Picture 2" descr="C:\Users\Čapková\Desktop\el. Te.jpg"/>
          <p:cNvPicPr>
            <a:picLocks noChangeAspect="1" noChangeArrowheads="1"/>
          </p:cNvPicPr>
          <p:nvPr/>
        </p:nvPicPr>
        <p:blipFill>
          <a:blip r:embed="rId4" cstate="print">
            <a:lum bright="-10000" contrast="20000"/>
          </a:blip>
          <a:srcRect l="21650" t="5901" r="1806" b="44960"/>
          <a:stretch>
            <a:fillRect/>
          </a:stretch>
        </p:blipFill>
        <p:spPr bwMode="auto">
          <a:xfrm rot="21185711">
            <a:off x="265788" y="1621898"/>
            <a:ext cx="2376264" cy="1578649"/>
          </a:xfrm>
          <a:prstGeom prst="rect">
            <a:avLst/>
          </a:prstGeom>
          <a:noFill/>
        </p:spPr>
      </p:pic>
      <p:pic>
        <p:nvPicPr>
          <p:cNvPr id="11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3356992"/>
            <a:ext cx="2372835" cy="1607405"/>
          </a:xfrm>
          <a:prstGeom prst="rect">
            <a:avLst/>
          </a:prstGeom>
          <a:noFill/>
        </p:spPr>
      </p:pic>
      <p:pic>
        <p:nvPicPr>
          <p:cNvPr id="16" name="Picture 5" descr="C:\Users\Čapková\Desktop\žel. doprava"/>
          <p:cNvPicPr>
            <a:picLocks noChangeAspect="1" noChangeArrowheads="1"/>
          </p:cNvPicPr>
          <p:nvPr/>
        </p:nvPicPr>
        <p:blipFill>
          <a:blip r:embed="rId6" cstate="print"/>
          <a:srcRect l="39626" t="14459" b="26235"/>
          <a:stretch>
            <a:fillRect/>
          </a:stretch>
        </p:blipFill>
        <p:spPr bwMode="auto">
          <a:xfrm>
            <a:off x="5868144" y="3356992"/>
            <a:ext cx="2376264" cy="1584176"/>
          </a:xfrm>
          <a:prstGeom prst="rect">
            <a:avLst/>
          </a:prstGeom>
          <a:noFill/>
        </p:spPr>
      </p:pic>
      <p:pic>
        <p:nvPicPr>
          <p:cNvPr id="3075" name="Picture 3" descr="C:\Users\Čapková\Desktop\Vš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5085184"/>
            <a:ext cx="2376264" cy="1584176"/>
          </a:xfrm>
          <a:prstGeom prst="rect">
            <a:avLst/>
          </a:prstGeom>
          <a:noFill/>
        </p:spPr>
      </p:pic>
      <p:pic>
        <p:nvPicPr>
          <p:cNvPr id="3074" name="Picture 2" descr="C:\Users\Čapková\Desktop\Star.n..jpg"/>
          <p:cNvPicPr>
            <a:picLocks noChangeAspect="1" noChangeArrowheads="1"/>
          </p:cNvPicPr>
          <p:nvPr/>
        </p:nvPicPr>
        <p:blipFill>
          <a:blip r:embed="rId8" cstate="print"/>
          <a:srcRect l="27273" t="12273" b="10000"/>
          <a:stretch>
            <a:fillRect/>
          </a:stretch>
        </p:blipFill>
        <p:spPr bwMode="auto">
          <a:xfrm>
            <a:off x="1907704" y="5085184"/>
            <a:ext cx="2376264" cy="15841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772816"/>
          <a:ext cx="813690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555776" y="404664"/>
            <a:ext cx="3888432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HOSPODÁŘSTVÍ ČR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755576" y="836712"/>
            <a:ext cx="7560840" cy="576064"/>
          </a:xfrm>
          <a:prstGeom prst="rect">
            <a:avLst/>
          </a:prstGeom>
          <a:solidFill>
            <a:schemeClr val="accent1">
              <a:lumMod val="20000"/>
              <a:lumOff val="80000"/>
              <a:alpha val="6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latin typeface="+mj-lt"/>
                <a:ea typeface="+mj-ea"/>
                <a:cs typeface="+mj-cs"/>
              </a:rPr>
              <a:t>K období přiřaď charakteristiku hospodářství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5536" y="1844824"/>
          <a:ext cx="8280920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103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198884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léta 20. století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2683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r. 1948 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005064"/>
            <a:ext cx="3495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vstupu do EU v r. 2004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284984"/>
            <a:ext cx="415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r. 1989 a vzniku ČR v r. 1993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589240"/>
            <a:ext cx="4327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vyspělý průmyslově zemědělský </a:t>
            </a:r>
          </a:p>
          <a:p>
            <a:r>
              <a:rPr lang="cs-CZ" sz="2400" b="1" dirty="0" smtClean="0">
                <a:solidFill>
                  <a:srgbClr val="008000"/>
                </a:solidFill>
              </a:rPr>
              <a:t>stát v rámci evropské integrace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797152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přechod k tržnímu hospodářství, rozvoj obchodu a služeb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72514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socialistické hospodářství s převahou těžkého průmyslu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5877272"/>
            <a:ext cx="3366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vysoce vyspělý stát světa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0"/>
            <a:ext cx="3103863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50196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VÝVOJ HOSPODÁŘSTVÍ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5536" y="1844824"/>
          <a:ext cx="8280920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103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198884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léta 20. století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636912"/>
            <a:ext cx="2683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r. 1948 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005064"/>
            <a:ext cx="3495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vstupu do EU v r. 2004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284984"/>
            <a:ext cx="415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r. 1989 a vzniku ČR v r. 1993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589240"/>
            <a:ext cx="4327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vyspělý průmyslově zemědělský </a:t>
            </a:r>
          </a:p>
          <a:p>
            <a:r>
              <a:rPr lang="cs-CZ" sz="2400" b="1" dirty="0" smtClean="0">
                <a:solidFill>
                  <a:srgbClr val="008000"/>
                </a:solidFill>
              </a:rPr>
              <a:t>stát v rámci evropské integrace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797152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přechod k tržnímu hospodářství, rozvoj obchodu a služeb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4725144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socialistické hospodářství s převahou těžkého průmyslu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5877272"/>
            <a:ext cx="3366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vysoce vyspělý stát světa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0"/>
            <a:ext cx="3103863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50196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VÝVOJ HOSPODÁŘSTVÍ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764704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249289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socialistické hospodářství s převahou těžkého průmyslu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3789040"/>
            <a:ext cx="43277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vyspělý průmyslově zemědělský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stát v rámci evropské integrace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1772816"/>
            <a:ext cx="33664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vysoce vyspělý stát světa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s moderním průmyslem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499992" y="3140968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přechod k tržnímu hospodářství, rozvoj obchodu a služeb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53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53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18" grpId="0"/>
      <p:bldP spid="18" grpId="2"/>
      <p:bldP spid="19" grpId="0"/>
      <p:bldP spid="19" grpId="1"/>
      <p:bldP spid="20" grpId="0"/>
      <p:bldP spid="20" grpId="1"/>
      <p:bldP spid="22" grpId="0"/>
      <p:bldP spid="2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0"/>
            <a:ext cx="3456384" cy="461665"/>
          </a:xfrm>
          <a:prstGeom prst="rect">
            <a:avLst/>
          </a:prstGeom>
          <a:solidFill>
            <a:schemeClr val="accent3">
              <a:lumMod val="40000"/>
              <a:lumOff val="6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ODVĚTVÍ HOSPODÁŘSTVÍ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5004048" y="1340768"/>
            <a:ext cx="3168352" cy="2088232"/>
          </a:xfrm>
          <a:prstGeom prst="rect">
            <a:avLst/>
          </a:prstGeom>
          <a:noFill/>
        </p:spPr>
      </p:pic>
      <p:pic>
        <p:nvPicPr>
          <p:cNvPr id="5" name="Picture 2" descr="C:\Users\Čapková\Desktop\el. Te.jpg"/>
          <p:cNvPicPr>
            <a:picLocks noChangeAspect="1" noChangeArrowheads="1"/>
          </p:cNvPicPr>
          <p:nvPr/>
        </p:nvPicPr>
        <p:blipFill>
          <a:blip r:embed="rId3" cstate="print">
            <a:lum bright="-10000" contrast="20000"/>
          </a:blip>
          <a:srcRect l="21650" t="5901" r="1806" b="44960"/>
          <a:stretch>
            <a:fillRect/>
          </a:stretch>
        </p:blipFill>
        <p:spPr bwMode="auto">
          <a:xfrm>
            <a:off x="971600" y="1340768"/>
            <a:ext cx="3143315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620688"/>
            <a:ext cx="69127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urči základní odvětví hospodářství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7" name="Picture 5" descr="C:\Users\Čapková\Desktop\žel. doprava"/>
          <p:cNvPicPr>
            <a:picLocks noChangeAspect="1" noChangeArrowheads="1"/>
          </p:cNvPicPr>
          <p:nvPr/>
        </p:nvPicPr>
        <p:blipFill>
          <a:blip r:embed="rId4" cstate="print">
            <a:lum bright="10000"/>
          </a:blip>
          <a:srcRect l="39626" t="14459" b="26235"/>
          <a:stretch>
            <a:fillRect/>
          </a:stretch>
        </p:blipFill>
        <p:spPr bwMode="auto">
          <a:xfrm>
            <a:off x="899592" y="4149080"/>
            <a:ext cx="3168352" cy="2088232"/>
          </a:xfrm>
          <a:prstGeom prst="rect">
            <a:avLst/>
          </a:prstGeom>
          <a:noFill/>
        </p:spPr>
      </p:pic>
      <p:pic>
        <p:nvPicPr>
          <p:cNvPr id="8" name="Picture 8" descr="C:\Users\Čapková\AppData\Local\Microsoft\Windows\Temporary Internet Files\Content.IE5\LDAKE1SD\MP900448633[1].jpg"/>
          <p:cNvPicPr>
            <a:picLocks noChangeAspect="1" noChangeArrowheads="1"/>
          </p:cNvPicPr>
          <p:nvPr/>
        </p:nvPicPr>
        <p:blipFill>
          <a:blip r:embed="rId5" cstate="print">
            <a:lum/>
          </a:blip>
          <a:srcRect/>
          <a:stretch>
            <a:fillRect/>
          </a:stretch>
        </p:blipFill>
        <p:spPr bwMode="auto">
          <a:xfrm>
            <a:off x="5004048" y="4149080"/>
            <a:ext cx="3168352" cy="208823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971600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9592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048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43808" y="0"/>
            <a:ext cx="3456384" cy="461665"/>
          </a:xfrm>
          <a:prstGeom prst="rect">
            <a:avLst/>
          </a:prstGeom>
          <a:solidFill>
            <a:schemeClr val="accent3">
              <a:lumMod val="40000"/>
              <a:lumOff val="6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ODVĚTVÍ HOSPODÁŘSTVÍ</a:t>
            </a:r>
            <a:endParaRPr lang="cs-CZ" sz="2400" b="1" dirty="0"/>
          </a:p>
        </p:txBody>
      </p:sp>
      <p:pic>
        <p:nvPicPr>
          <p:cNvPr id="4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5004048" y="1340768"/>
            <a:ext cx="3168352" cy="2088232"/>
          </a:xfrm>
          <a:prstGeom prst="rect">
            <a:avLst/>
          </a:prstGeom>
          <a:noFill/>
        </p:spPr>
      </p:pic>
      <p:pic>
        <p:nvPicPr>
          <p:cNvPr id="5" name="Picture 2" descr="C:\Users\Čapková\Desktop\el. Te.jpg"/>
          <p:cNvPicPr>
            <a:picLocks noChangeAspect="1" noChangeArrowheads="1"/>
          </p:cNvPicPr>
          <p:nvPr/>
        </p:nvPicPr>
        <p:blipFill>
          <a:blip r:embed="rId3" cstate="print">
            <a:lum bright="-10000" contrast="20000"/>
          </a:blip>
          <a:srcRect l="21650" t="5901" r="1806" b="44960"/>
          <a:stretch>
            <a:fillRect/>
          </a:stretch>
        </p:blipFill>
        <p:spPr bwMode="auto">
          <a:xfrm>
            <a:off x="971600" y="1340768"/>
            <a:ext cx="3143315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1920" y="620688"/>
            <a:ext cx="1440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7" name="Picture 5" descr="C:\Users\Čapková\Desktop\žel. doprava"/>
          <p:cNvPicPr>
            <a:picLocks noChangeAspect="1" noChangeArrowheads="1"/>
          </p:cNvPicPr>
          <p:nvPr/>
        </p:nvPicPr>
        <p:blipFill>
          <a:blip r:embed="rId4" cstate="print">
            <a:lum bright="10000"/>
          </a:blip>
          <a:srcRect l="39626" t="14459" b="26235"/>
          <a:stretch>
            <a:fillRect/>
          </a:stretch>
        </p:blipFill>
        <p:spPr bwMode="auto">
          <a:xfrm>
            <a:off x="899592" y="4149080"/>
            <a:ext cx="3168352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8" descr="C:\Users\Čapková\AppData\Local\Microsoft\Windows\Temporary Internet Files\Content.IE5\LDAKE1SD\MP900448633[1].jpg"/>
          <p:cNvPicPr>
            <a:picLocks noChangeAspect="1" noChangeArrowheads="1"/>
          </p:cNvPicPr>
          <p:nvPr/>
        </p:nvPicPr>
        <p:blipFill>
          <a:blip r:embed="rId5" cstate="print">
            <a:lum/>
          </a:blip>
          <a:srcRect/>
          <a:stretch>
            <a:fillRect/>
          </a:stretch>
        </p:blipFill>
        <p:spPr bwMode="auto">
          <a:xfrm>
            <a:off x="5004048" y="4149080"/>
            <a:ext cx="3168352" cy="208823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971600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004048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99592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04048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3356992"/>
            <a:ext cx="13551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průmysl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3356992"/>
            <a:ext cx="1778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zemědělství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6165304"/>
            <a:ext cx="1223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doprava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6165304"/>
            <a:ext cx="9796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služby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1340768"/>
            <a:ext cx="2755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jaderná elektrárna Temelín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40152" y="1340768"/>
            <a:ext cx="1292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sklizeň obilí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4149080"/>
            <a:ext cx="2806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nákladní železniční doprava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40152" y="4149080"/>
            <a:ext cx="1413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zdravotnictví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  <p:bldP spid="18" grpId="0"/>
      <p:bldP spid="17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1844824"/>
          <a:ext cx="7632848" cy="27270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16424"/>
                <a:gridCol w="3816424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198884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177281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služby, cestovní ruch,</a:t>
            </a:r>
          </a:p>
          <a:p>
            <a:r>
              <a:rPr lang="cs-CZ" sz="2400" b="1" dirty="0" smtClean="0"/>
              <a:t>osobní doprava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8904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průmysl, stavebnictví, nákladní doprava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140968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zemědělství, lesní a vodní hospodářství, těžba surovin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0"/>
            <a:ext cx="3326360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HOSPODÁŘSKÉ SEKTORY</a:t>
            </a:r>
            <a:endParaRPr lang="cs-CZ" sz="2400" b="1" dirty="0"/>
          </a:p>
        </p:txBody>
      </p:sp>
      <p:sp>
        <p:nvSpPr>
          <p:cNvPr id="13" name="Nadpis 9"/>
          <p:cNvSpPr txBox="1">
            <a:spLocks/>
          </p:cNvSpPr>
          <p:nvPr/>
        </p:nvSpPr>
        <p:spPr>
          <a:xfrm>
            <a:off x="2051720" y="764704"/>
            <a:ext cx="5256584" cy="648072"/>
          </a:xfrm>
          <a:prstGeom prst="rect">
            <a:avLst/>
          </a:prstGeom>
          <a:solidFill>
            <a:schemeClr val="accent6">
              <a:lumMod val="40000"/>
              <a:lumOff val="60000"/>
              <a:alpha val="50196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5576" y="263691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5576" y="328498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400506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249289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vysoké školství, </a:t>
            </a:r>
          </a:p>
          <a:p>
            <a:r>
              <a:rPr lang="cs-CZ" sz="2400" b="1" dirty="0" smtClean="0"/>
              <a:t>věda a výzkum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55576" y="1844824"/>
          <a:ext cx="7632848" cy="27270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16424"/>
                <a:gridCol w="3816424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755576" y="1988840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177281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služby, cestovní ruch,</a:t>
            </a:r>
          </a:p>
          <a:p>
            <a:r>
              <a:rPr lang="cs-CZ" sz="2400" b="1" dirty="0" smtClean="0"/>
              <a:t>osobní doprava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789040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průmysl, stavebnictví, nákladní doprava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140968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zemědělství, lesní a vodní hospodářství, těžba surovin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263691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55576" y="328498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III.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5576" y="4005064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IV. hospodářský sektor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249289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vysoké školství, </a:t>
            </a:r>
          </a:p>
          <a:p>
            <a:r>
              <a:rPr lang="cs-CZ" sz="2400" b="1" dirty="0" smtClean="0"/>
              <a:t>věda a výzkum</a:t>
            </a:r>
            <a:endParaRPr lang="cs-CZ" sz="2400" b="1" dirty="0"/>
          </a:p>
        </p:txBody>
      </p:sp>
      <p:cxnSp>
        <p:nvCxnSpPr>
          <p:cNvPr id="24" name="Přímá spojovací šipka 23"/>
          <p:cNvCxnSpPr>
            <a:endCxn id="20" idx="1"/>
          </p:cNvCxnSpPr>
          <p:nvPr/>
        </p:nvCxnSpPr>
        <p:spPr>
          <a:xfrm>
            <a:off x="3707904" y="2204864"/>
            <a:ext cx="864096" cy="135160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endCxn id="18" idx="1"/>
          </p:cNvCxnSpPr>
          <p:nvPr/>
        </p:nvCxnSpPr>
        <p:spPr>
          <a:xfrm>
            <a:off x="3707904" y="2852936"/>
            <a:ext cx="864096" cy="135160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endCxn id="15" idx="1"/>
          </p:cNvCxnSpPr>
          <p:nvPr/>
        </p:nvCxnSpPr>
        <p:spPr>
          <a:xfrm flipV="1">
            <a:off x="3707904" y="2188315"/>
            <a:ext cx="864096" cy="13847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endCxn id="23" idx="1"/>
          </p:cNvCxnSpPr>
          <p:nvPr/>
        </p:nvCxnSpPr>
        <p:spPr>
          <a:xfrm flipV="1">
            <a:off x="3707904" y="2908395"/>
            <a:ext cx="864096" cy="13847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Nadpis 9"/>
          <p:cNvSpPr txBox="1">
            <a:spLocks/>
          </p:cNvSpPr>
          <p:nvPr/>
        </p:nvSpPr>
        <p:spPr>
          <a:xfrm>
            <a:off x="1907704" y="764704"/>
            <a:ext cx="5256584" cy="648072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915816" y="0"/>
            <a:ext cx="3326360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HOSPODÁŘSKÉ SEKTORY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3" descr="C:\Users\Čapková\Desktop\chmel.jpg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 t="11753" b="17727"/>
          <a:stretch>
            <a:fillRect/>
          </a:stretch>
        </p:blipFill>
        <p:spPr bwMode="auto">
          <a:xfrm>
            <a:off x="971600" y="1340768"/>
            <a:ext cx="3168352" cy="208823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131840" y="0"/>
            <a:ext cx="2912720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I. hospodářský sektor</a:t>
            </a:r>
            <a:endParaRPr lang="cs-CZ" sz="2400" b="1" dirty="0"/>
          </a:p>
        </p:txBody>
      </p:sp>
      <p:pic>
        <p:nvPicPr>
          <p:cNvPr id="4" name="Picture 5" descr="C:\Users\Čapková\AppData\Local\Microsoft\Windows\Temporary Internet Files\Content.IE5\M3HQYBIO\MP9002277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340768"/>
            <a:ext cx="3168352" cy="2088232"/>
          </a:xfrm>
          <a:prstGeom prst="rect">
            <a:avLst/>
          </a:prstGeom>
          <a:noFill/>
        </p:spPr>
      </p:pic>
      <p:pic>
        <p:nvPicPr>
          <p:cNvPr id="5" name="Picture 4" descr="C:\Users\Čapková\Desktop\Šum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149080"/>
            <a:ext cx="316835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5" descr="C:\Users\Čapková\Desktop\Orlík.jpg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/>
          <a:stretch>
            <a:fillRect/>
          </a:stretch>
        </p:blipFill>
        <p:spPr bwMode="auto">
          <a:xfrm>
            <a:off x="5004048" y="4149080"/>
            <a:ext cx="316835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2483768" y="620688"/>
            <a:ext cx="41481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Popiš složky prvovýroby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71600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04048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99592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Čapková\Desktop\chmel.jpg"/>
          <p:cNvPicPr>
            <a:picLocks noChangeAspect="1" noChangeArrowheads="1"/>
          </p:cNvPicPr>
          <p:nvPr/>
        </p:nvPicPr>
        <p:blipFill>
          <a:blip r:embed="rId2" cstate="print">
            <a:lum contrast="20000"/>
          </a:blip>
          <a:srcRect t="11753" b="17727"/>
          <a:stretch>
            <a:fillRect/>
          </a:stretch>
        </p:blipFill>
        <p:spPr bwMode="auto">
          <a:xfrm>
            <a:off x="971600" y="1340768"/>
            <a:ext cx="3168352" cy="208823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131840" y="0"/>
            <a:ext cx="2912720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I. hospodářský sektor</a:t>
            </a:r>
            <a:endParaRPr lang="cs-CZ" sz="2400" b="1" dirty="0"/>
          </a:p>
        </p:txBody>
      </p:sp>
      <p:pic>
        <p:nvPicPr>
          <p:cNvPr id="4" name="Picture 5" descr="C:\Users\Čapková\AppData\Local\Microsoft\Windows\Temporary Internet Files\Content.IE5\M3HQYBIO\MP9002277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340768"/>
            <a:ext cx="3168352" cy="2088232"/>
          </a:xfrm>
          <a:prstGeom prst="rect">
            <a:avLst/>
          </a:prstGeom>
          <a:noFill/>
        </p:spPr>
      </p:pic>
      <p:pic>
        <p:nvPicPr>
          <p:cNvPr id="5" name="Picture 4" descr="C:\Users\Čapková\Desktop\Šuma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149080"/>
            <a:ext cx="316835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5" descr="C:\Users\Čapková\Desktop\Orlík.jpg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/>
          <a:stretch>
            <a:fillRect/>
          </a:stretch>
        </p:blipFill>
        <p:spPr bwMode="auto">
          <a:xfrm>
            <a:off x="5004048" y="4149080"/>
            <a:ext cx="3168352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7" name="Obdélník 16"/>
          <p:cNvSpPr/>
          <p:nvPr/>
        </p:nvSpPr>
        <p:spPr>
          <a:xfrm>
            <a:off x="971600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04048" y="3429000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99592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004048" y="6237312"/>
            <a:ext cx="316835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620688"/>
            <a:ext cx="1440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3356992"/>
            <a:ext cx="2266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rostlinná výroba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356992"/>
            <a:ext cx="22849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živočišná výroba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6165304"/>
            <a:ext cx="2503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lesní hospodářství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6165304"/>
            <a:ext cx="2622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vodní hospodářství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1340768"/>
            <a:ext cx="1677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Žatecko - chmel</a:t>
            </a:r>
            <a:endParaRPr lang="cs-CZ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80112" y="1340768"/>
            <a:ext cx="2077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Beskydy – chov ovcí</a:t>
            </a:r>
            <a:endParaRPr lang="cs-CZ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4149080"/>
            <a:ext cx="2264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Šumava – těžba dřeva</a:t>
            </a:r>
            <a:endParaRPr lang="cs-CZ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4149080"/>
            <a:ext cx="2105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Vltava –  nádrž Orlík</a:t>
            </a:r>
            <a:endParaRPr lang="cs-CZ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21" grpId="0"/>
      <p:bldP spid="22" grpId="0"/>
      <p:bldP spid="23" grpId="0"/>
      <p:bldP spid="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Users\Čapková\Desktop\most.jpg"/>
          <p:cNvPicPr>
            <a:picLocks noChangeAspect="1" noChangeArrowheads="1"/>
          </p:cNvPicPr>
          <p:nvPr/>
        </p:nvPicPr>
        <p:blipFill>
          <a:blip r:embed="rId2" cstate="print">
            <a:lum bright="-10000" contrast="30000"/>
          </a:blip>
          <a:srcRect/>
          <a:stretch>
            <a:fillRect/>
          </a:stretch>
        </p:blipFill>
        <p:spPr bwMode="auto">
          <a:xfrm>
            <a:off x="1475656" y="4365104"/>
            <a:ext cx="2808312" cy="1750823"/>
          </a:xfrm>
          <a:prstGeom prst="rect">
            <a:avLst/>
          </a:prstGeom>
          <a:noFill/>
        </p:spPr>
      </p:pic>
      <p:pic>
        <p:nvPicPr>
          <p:cNvPr id="15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3" cstate="print"/>
          <a:srcRect l="28351" t="16150" b="15213"/>
          <a:stretch>
            <a:fillRect/>
          </a:stretch>
        </p:blipFill>
        <p:spPr bwMode="auto">
          <a:xfrm>
            <a:off x="6156176" y="2060848"/>
            <a:ext cx="2808312" cy="1728192"/>
          </a:xfrm>
          <a:prstGeom prst="rect">
            <a:avLst/>
          </a:prstGeom>
          <a:noFill/>
        </p:spPr>
      </p:pic>
      <p:pic>
        <p:nvPicPr>
          <p:cNvPr id="12" name="Picture 2" descr="C:\Users\Čapková\Desktop\třinecké železár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060848"/>
            <a:ext cx="2808312" cy="1728192"/>
          </a:xfrm>
          <a:prstGeom prst="rect">
            <a:avLst/>
          </a:prstGeom>
          <a:noFill/>
        </p:spPr>
      </p:pic>
      <p:pic>
        <p:nvPicPr>
          <p:cNvPr id="16" name="Picture 5" descr="C:\Users\Čapková\Desktop\žel. doprava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 l="39626" t="14459" b="26235"/>
          <a:stretch>
            <a:fillRect/>
          </a:stretch>
        </p:blipFill>
        <p:spPr bwMode="auto">
          <a:xfrm>
            <a:off x="4860032" y="4365104"/>
            <a:ext cx="2808312" cy="17281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3" name="Picture 4" descr="C:\Users\Čapková\Desktop\Sokolovsko"/>
          <p:cNvPicPr>
            <a:picLocks noChangeAspect="1" noChangeArrowheads="1"/>
          </p:cNvPicPr>
          <p:nvPr/>
        </p:nvPicPr>
        <p:blipFill>
          <a:blip r:embed="rId6" cstate="print">
            <a:lum contrast="20000"/>
          </a:blip>
          <a:srcRect l="28067" t="30872" r="14971" b="6872"/>
          <a:stretch>
            <a:fillRect/>
          </a:stretch>
        </p:blipFill>
        <p:spPr bwMode="auto">
          <a:xfrm>
            <a:off x="3203848" y="1412776"/>
            <a:ext cx="2808312" cy="172819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907704" y="0"/>
            <a:ext cx="532859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II. hospodářský sektor + těžební průmysl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3140968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1520" y="3789040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6176" y="3789040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75656" y="6093296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60032" y="6093296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339752" y="620688"/>
            <a:ext cx="4488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Popiš složky druhovýroby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C:\Users\Čapková\Desktop\most.jpg"/>
          <p:cNvPicPr>
            <a:picLocks noChangeAspect="1" noChangeArrowheads="1"/>
          </p:cNvPicPr>
          <p:nvPr/>
        </p:nvPicPr>
        <p:blipFill>
          <a:blip r:embed="rId2" cstate="print">
            <a:lum bright="-10000" contrast="30000"/>
          </a:blip>
          <a:srcRect/>
          <a:stretch>
            <a:fillRect/>
          </a:stretch>
        </p:blipFill>
        <p:spPr bwMode="auto">
          <a:xfrm>
            <a:off x="1475656" y="4365104"/>
            <a:ext cx="2808312" cy="1750823"/>
          </a:xfrm>
          <a:prstGeom prst="rect">
            <a:avLst/>
          </a:prstGeom>
          <a:noFill/>
        </p:spPr>
      </p:pic>
      <p:pic>
        <p:nvPicPr>
          <p:cNvPr id="15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3" cstate="print"/>
          <a:srcRect l="28351" t="16150" b="15213"/>
          <a:stretch>
            <a:fillRect/>
          </a:stretch>
        </p:blipFill>
        <p:spPr bwMode="auto">
          <a:xfrm>
            <a:off x="6156176" y="2060848"/>
            <a:ext cx="2808312" cy="1728192"/>
          </a:xfrm>
          <a:prstGeom prst="rect">
            <a:avLst/>
          </a:prstGeom>
          <a:noFill/>
        </p:spPr>
      </p:pic>
      <p:pic>
        <p:nvPicPr>
          <p:cNvPr id="12" name="Picture 2" descr="C:\Users\Čapková\Desktop\třinecké železárn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060848"/>
            <a:ext cx="2808312" cy="1728192"/>
          </a:xfrm>
          <a:prstGeom prst="rect">
            <a:avLst/>
          </a:prstGeom>
          <a:noFill/>
        </p:spPr>
      </p:pic>
      <p:pic>
        <p:nvPicPr>
          <p:cNvPr id="16" name="Picture 5" descr="C:\Users\Čapková\Desktop\žel. doprava"/>
          <p:cNvPicPr>
            <a:picLocks noChangeAspect="1" noChangeArrowheads="1"/>
          </p:cNvPicPr>
          <p:nvPr/>
        </p:nvPicPr>
        <p:blipFill>
          <a:blip r:embed="rId5" cstate="print">
            <a:lum bright="10000" contrast="10000"/>
          </a:blip>
          <a:srcRect l="39626" t="14459" b="26235"/>
          <a:stretch>
            <a:fillRect/>
          </a:stretch>
        </p:blipFill>
        <p:spPr bwMode="auto">
          <a:xfrm>
            <a:off x="4860032" y="4365104"/>
            <a:ext cx="2808312" cy="17281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3" name="Picture 4" descr="C:\Users\Čapková\Desktop\Sokolovsko"/>
          <p:cNvPicPr>
            <a:picLocks noChangeAspect="1" noChangeArrowheads="1"/>
          </p:cNvPicPr>
          <p:nvPr/>
        </p:nvPicPr>
        <p:blipFill>
          <a:blip r:embed="rId6" cstate="print">
            <a:lum contrast="20000"/>
          </a:blip>
          <a:srcRect l="28067" t="30872" r="14971" b="6872"/>
          <a:stretch>
            <a:fillRect/>
          </a:stretch>
        </p:blipFill>
        <p:spPr bwMode="auto">
          <a:xfrm>
            <a:off x="3203848" y="1412776"/>
            <a:ext cx="2808312" cy="1728192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907704" y="0"/>
            <a:ext cx="5328592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II. hospodářský sektor + těžební průmysl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3140968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1520" y="3789040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56176" y="3789040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475656" y="6093296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60032" y="6093296"/>
            <a:ext cx="280831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620688"/>
            <a:ext cx="1440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3140968"/>
            <a:ext cx="1876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těžební průmysl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5536" y="3789040"/>
            <a:ext cx="2574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zpracovatelský - těžký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12160" y="3789040"/>
            <a:ext cx="31318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zpracovatelský - spotřební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123728" y="6093296"/>
            <a:ext cx="14604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stavebnictví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92080" y="6093296"/>
            <a:ext cx="2024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nákladní doprava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3568" y="2060848"/>
            <a:ext cx="1916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Třinecké železárny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47864" y="1412776"/>
            <a:ext cx="2484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Sokolovsko – hnědé uhlí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44208" y="2060848"/>
            <a:ext cx="2174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Karlovy Vary - </a:t>
            </a:r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Moser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91680" y="4365104"/>
            <a:ext cx="2435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Radotín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stavba mostu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92080" y="4365104"/>
            <a:ext cx="2024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železniční koridor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30" grpId="0"/>
      <p:bldP spid="31" grpId="0"/>
      <p:bldP spid="33" grpId="0"/>
      <p:bldP spid="34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09634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III. hospodářský sektor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Popiš příklady složek </a:t>
            </a:r>
            <a:r>
              <a:rPr lang="cs-CZ" sz="3200" dirty="0" err="1" smtClean="0">
                <a:solidFill>
                  <a:srgbClr val="00B0F0"/>
                </a:solidFill>
              </a:rPr>
              <a:t>terciální</a:t>
            </a:r>
            <a:r>
              <a:rPr lang="cs-CZ" sz="3200" dirty="0" smtClean="0">
                <a:solidFill>
                  <a:srgbClr val="00B0F0"/>
                </a:solidFill>
              </a:rPr>
              <a:t> (nevýrobní) sféry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412776"/>
            <a:ext cx="111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služby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12776"/>
            <a:ext cx="2163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cestovní ruch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149080"/>
            <a:ext cx="247959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osobní doprava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149080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spoje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1412776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15616" y="4149080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80112" y="1412776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2120" y="4149080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4" descr="C:\Users\Čapková\AppData\Local\Microsoft\Windows\Temporary Internet Files\Content.IE5\MZ4HHNCJ\MP900427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060848"/>
            <a:ext cx="2088232" cy="1512168"/>
          </a:xfrm>
          <a:prstGeom prst="rect">
            <a:avLst/>
          </a:prstGeom>
          <a:noFill/>
        </p:spPr>
      </p:pic>
      <p:pic>
        <p:nvPicPr>
          <p:cNvPr id="8195" name="Picture 3" descr="C:\Users\Čapková\AppData\Local\Microsoft\Windows\Temporary Internet Files\Content.IE5\JAP29NSA\MP9004015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060848"/>
            <a:ext cx="2088232" cy="1512168"/>
          </a:xfrm>
          <a:prstGeom prst="rect">
            <a:avLst/>
          </a:prstGeom>
          <a:noFill/>
        </p:spPr>
      </p:pic>
      <p:pic>
        <p:nvPicPr>
          <p:cNvPr id="17" name="Picture 2" descr="C:\Users\Čapková\Desktop\Star.n..jpg"/>
          <p:cNvPicPr>
            <a:picLocks noChangeAspect="1" noChangeArrowheads="1"/>
          </p:cNvPicPr>
          <p:nvPr/>
        </p:nvPicPr>
        <p:blipFill>
          <a:blip r:embed="rId4" cstate="print"/>
          <a:srcRect l="27273" t="12273" b="10000"/>
          <a:stretch>
            <a:fillRect/>
          </a:stretch>
        </p:blipFill>
        <p:spPr bwMode="auto">
          <a:xfrm>
            <a:off x="4716016" y="2060848"/>
            <a:ext cx="2088232" cy="1512168"/>
          </a:xfrm>
          <a:prstGeom prst="rect">
            <a:avLst/>
          </a:prstGeom>
          <a:noFill/>
        </p:spPr>
      </p:pic>
      <p:pic>
        <p:nvPicPr>
          <p:cNvPr id="19" name="Picture 2" descr="C:\Users\Čapková\Desktop\Sněžka.jpg"/>
          <p:cNvPicPr>
            <a:picLocks noChangeAspect="1" noChangeArrowheads="1"/>
          </p:cNvPicPr>
          <p:nvPr/>
        </p:nvPicPr>
        <p:blipFill>
          <a:blip r:embed="rId5" cstate="print"/>
          <a:srcRect l="9877" t="21894" r="19890" b="6008"/>
          <a:stretch>
            <a:fillRect/>
          </a:stretch>
        </p:blipFill>
        <p:spPr bwMode="auto">
          <a:xfrm>
            <a:off x="6876256" y="2060848"/>
            <a:ext cx="2088232" cy="1512168"/>
          </a:xfrm>
          <a:prstGeom prst="rect">
            <a:avLst/>
          </a:prstGeom>
          <a:noFill/>
        </p:spPr>
      </p:pic>
      <p:pic>
        <p:nvPicPr>
          <p:cNvPr id="8196" name="Picture 4" descr="C:\Users\Čapková\Desktop\Taxi.jpg"/>
          <p:cNvPicPr>
            <a:picLocks noChangeAspect="1" noChangeArrowheads="1"/>
          </p:cNvPicPr>
          <p:nvPr/>
        </p:nvPicPr>
        <p:blipFill>
          <a:blip r:embed="rId6" cstate="print"/>
          <a:srcRect t="4724" b="10236"/>
          <a:stretch>
            <a:fillRect/>
          </a:stretch>
        </p:blipFill>
        <p:spPr bwMode="auto">
          <a:xfrm>
            <a:off x="179512" y="4797152"/>
            <a:ext cx="2088232" cy="1461762"/>
          </a:xfrm>
          <a:prstGeom prst="rect">
            <a:avLst/>
          </a:prstGeom>
          <a:noFill/>
        </p:spPr>
      </p:pic>
      <p:pic>
        <p:nvPicPr>
          <p:cNvPr id="21" name="Picture 3" descr="C:\Users\Čapková\Desktop\metr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4797152"/>
            <a:ext cx="2088232" cy="1460025"/>
          </a:xfrm>
          <a:prstGeom prst="rect">
            <a:avLst/>
          </a:prstGeom>
          <a:noFill/>
        </p:spPr>
      </p:pic>
      <p:pic>
        <p:nvPicPr>
          <p:cNvPr id="8198" name="Picture 6" descr="C:\Users\Čapková\AppData\Local\Microsoft\Windows\Temporary Internet Files\Content.IE5\ZB6VQ9TS\MP900448637[1].jpg"/>
          <p:cNvPicPr>
            <a:picLocks noChangeAspect="1" noChangeArrowheads="1"/>
          </p:cNvPicPr>
          <p:nvPr/>
        </p:nvPicPr>
        <p:blipFill>
          <a:blip r:embed="rId8" cstate="print">
            <a:lum bright="-10000"/>
          </a:blip>
          <a:srcRect/>
          <a:stretch>
            <a:fillRect/>
          </a:stretch>
        </p:blipFill>
        <p:spPr bwMode="auto">
          <a:xfrm>
            <a:off x="6876256" y="4797152"/>
            <a:ext cx="2088232" cy="1440160"/>
          </a:xfrm>
          <a:prstGeom prst="rect">
            <a:avLst/>
          </a:prstGeom>
          <a:noFill/>
        </p:spPr>
      </p:pic>
      <p:pic>
        <p:nvPicPr>
          <p:cNvPr id="25" name="Picture 2" descr="C:\Users\Čapková\Desktop\vysílač Žižkov"/>
          <p:cNvPicPr>
            <a:picLocks noChangeAspect="1" noChangeArrowheads="1"/>
          </p:cNvPicPr>
          <p:nvPr/>
        </p:nvPicPr>
        <p:blipFill>
          <a:blip r:embed="rId9" cstate="print">
            <a:lum bright="-10000" contrast="10000"/>
          </a:blip>
          <a:srcRect l="5416" t="8351" b="18448"/>
          <a:stretch>
            <a:fillRect/>
          </a:stretch>
        </p:blipFill>
        <p:spPr bwMode="auto">
          <a:xfrm>
            <a:off x="4716016" y="4797152"/>
            <a:ext cx="2088232" cy="144016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179512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39752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16016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76256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9512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39752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716016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76256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09634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III. hospodářský sektor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1412776"/>
            <a:ext cx="111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služby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412776"/>
            <a:ext cx="21637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cestovní ruch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4149080"/>
            <a:ext cx="2479590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osobní doprava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4149080"/>
            <a:ext cx="984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spoje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115616" y="1412776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15616" y="4149080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580112" y="1412776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2120" y="4149080"/>
            <a:ext cx="2448272" cy="504056"/>
          </a:xfrm>
          <a:prstGeom prst="rect">
            <a:avLst/>
          </a:prstGeom>
          <a:noFill/>
          <a:ln w="1905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4" descr="C:\Users\Čapková\AppData\Local\Microsoft\Windows\Temporary Internet Files\Content.IE5\MZ4HHNCJ\MP900427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060848"/>
            <a:ext cx="2088232" cy="1512168"/>
          </a:xfrm>
          <a:prstGeom prst="rect">
            <a:avLst/>
          </a:prstGeom>
          <a:noFill/>
        </p:spPr>
      </p:pic>
      <p:pic>
        <p:nvPicPr>
          <p:cNvPr id="8195" name="Picture 3" descr="C:\Users\Čapková\AppData\Local\Microsoft\Windows\Temporary Internet Files\Content.IE5\JAP29NSA\MP9004015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2060848"/>
            <a:ext cx="2088232" cy="1512168"/>
          </a:xfrm>
          <a:prstGeom prst="rect">
            <a:avLst/>
          </a:prstGeom>
          <a:noFill/>
        </p:spPr>
      </p:pic>
      <p:pic>
        <p:nvPicPr>
          <p:cNvPr id="17" name="Picture 2" descr="C:\Users\Čapková\Desktop\Star.n..jpg"/>
          <p:cNvPicPr>
            <a:picLocks noChangeAspect="1" noChangeArrowheads="1"/>
          </p:cNvPicPr>
          <p:nvPr/>
        </p:nvPicPr>
        <p:blipFill>
          <a:blip r:embed="rId4" cstate="print"/>
          <a:srcRect l="27273" t="12273" b="10000"/>
          <a:stretch>
            <a:fillRect/>
          </a:stretch>
        </p:blipFill>
        <p:spPr bwMode="auto">
          <a:xfrm>
            <a:off x="4716016" y="2060848"/>
            <a:ext cx="2088232" cy="1512168"/>
          </a:xfrm>
          <a:prstGeom prst="rect">
            <a:avLst/>
          </a:prstGeom>
          <a:noFill/>
        </p:spPr>
      </p:pic>
      <p:pic>
        <p:nvPicPr>
          <p:cNvPr id="19" name="Picture 2" descr="C:\Users\Čapková\Desktop\Sněžka.jpg"/>
          <p:cNvPicPr>
            <a:picLocks noChangeAspect="1" noChangeArrowheads="1"/>
          </p:cNvPicPr>
          <p:nvPr/>
        </p:nvPicPr>
        <p:blipFill>
          <a:blip r:embed="rId5" cstate="print"/>
          <a:srcRect l="9877" t="21894" r="19890" b="6008"/>
          <a:stretch>
            <a:fillRect/>
          </a:stretch>
        </p:blipFill>
        <p:spPr bwMode="auto">
          <a:xfrm>
            <a:off x="6876256" y="2060848"/>
            <a:ext cx="2088232" cy="1512168"/>
          </a:xfrm>
          <a:prstGeom prst="rect">
            <a:avLst/>
          </a:prstGeom>
          <a:noFill/>
        </p:spPr>
      </p:pic>
      <p:pic>
        <p:nvPicPr>
          <p:cNvPr id="8196" name="Picture 4" descr="C:\Users\Čapková\Desktop\Taxi.jpg"/>
          <p:cNvPicPr>
            <a:picLocks noChangeAspect="1" noChangeArrowheads="1"/>
          </p:cNvPicPr>
          <p:nvPr/>
        </p:nvPicPr>
        <p:blipFill>
          <a:blip r:embed="rId6" cstate="print"/>
          <a:srcRect t="4724" b="10236"/>
          <a:stretch>
            <a:fillRect/>
          </a:stretch>
        </p:blipFill>
        <p:spPr bwMode="auto">
          <a:xfrm>
            <a:off x="179512" y="4797152"/>
            <a:ext cx="2088232" cy="1461762"/>
          </a:xfrm>
          <a:prstGeom prst="rect">
            <a:avLst/>
          </a:prstGeom>
          <a:noFill/>
        </p:spPr>
      </p:pic>
      <p:pic>
        <p:nvPicPr>
          <p:cNvPr id="21" name="Picture 3" descr="C:\Users\Čapková\Desktop\metr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4797152"/>
            <a:ext cx="2088232" cy="1460025"/>
          </a:xfrm>
          <a:prstGeom prst="rect">
            <a:avLst/>
          </a:prstGeom>
          <a:noFill/>
        </p:spPr>
      </p:pic>
      <p:pic>
        <p:nvPicPr>
          <p:cNvPr id="8198" name="Picture 6" descr="C:\Users\Čapková\AppData\Local\Microsoft\Windows\Temporary Internet Files\Content.IE5\ZB6VQ9TS\MP900448637[1].jpg"/>
          <p:cNvPicPr>
            <a:picLocks noChangeAspect="1" noChangeArrowheads="1"/>
          </p:cNvPicPr>
          <p:nvPr/>
        </p:nvPicPr>
        <p:blipFill>
          <a:blip r:embed="rId8" cstate="print">
            <a:lum bright="-10000"/>
          </a:blip>
          <a:srcRect/>
          <a:stretch>
            <a:fillRect/>
          </a:stretch>
        </p:blipFill>
        <p:spPr bwMode="auto">
          <a:xfrm>
            <a:off x="6876256" y="4797152"/>
            <a:ext cx="2088232" cy="1440160"/>
          </a:xfrm>
          <a:prstGeom prst="rect">
            <a:avLst/>
          </a:prstGeom>
          <a:noFill/>
        </p:spPr>
      </p:pic>
      <p:pic>
        <p:nvPicPr>
          <p:cNvPr id="25" name="Picture 2" descr="C:\Users\Čapková\Desktop\vysílač Žižkov"/>
          <p:cNvPicPr>
            <a:picLocks noChangeAspect="1" noChangeArrowheads="1"/>
          </p:cNvPicPr>
          <p:nvPr/>
        </p:nvPicPr>
        <p:blipFill>
          <a:blip r:embed="rId9" cstate="print">
            <a:lum bright="-10000" contrast="10000"/>
          </a:blip>
          <a:srcRect l="5416" t="8351" b="18448"/>
          <a:stretch>
            <a:fillRect/>
          </a:stretch>
        </p:blipFill>
        <p:spPr bwMode="auto">
          <a:xfrm>
            <a:off x="4716016" y="4797152"/>
            <a:ext cx="2088232" cy="1440160"/>
          </a:xfrm>
          <a:prstGeom prst="rect">
            <a:avLst/>
          </a:prstGeom>
          <a:noFill/>
        </p:spPr>
      </p:pic>
      <p:sp>
        <p:nvSpPr>
          <p:cNvPr id="26" name="Obdélník 25"/>
          <p:cNvSpPr/>
          <p:nvPr/>
        </p:nvSpPr>
        <p:spPr>
          <a:xfrm>
            <a:off x="179512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39752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16016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876256" y="3573016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9512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39752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716016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876256" y="6237312"/>
            <a:ext cx="2088232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3851920" y="620688"/>
            <a:ext cx="1440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83568" y="3573016"/>
            <a:ext cx="976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školství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27784" y="3573016"/>
            <a:ext cx="14965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pohostinství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16016" y="3573016"/>
            <a:ext cx="2069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kulturní  památky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04248" y="3573016"/>
            <a:ext cx="2339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přírodní zajímavosti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11560" y="6237312"/>
            <a:ext cx="12457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taxislužba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987824" y="6237312"/>
            <a:ext cx="8354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metro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220072" y="6237312"/>
            <a:ext cx="10777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vysílače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380312" y="6237312"/>
            <a:ext cx="10430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internet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67544" y="2060848"/>
            <a:ext cx="1512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škola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771800" y="2060848"/>
            <a:ext cx="1185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restaurace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788024" y="206084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Staroměstské nám</a:t>
            </a:r>
            <a:r>
              <a:rPr lang="cs-CZ" b="1" dirty="0" smtClean="0">
                <a:solidFill>
                  <a:srgbClr val="00B0F0"/>
                </a:solidFill>
              </a:rPr>
              <a:t>.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948264" y="2060848"/>
            <a:ext cx="190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 - Sněžka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1560" y="4797152"/>
            <a:ext cx="1267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taxi v Praze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55776" y="4797152"/>
            <a:ext cx="16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 – trasa A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716016" y="4797152"/>
            <a:ext cx="2158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 – 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telev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vysílač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380312" y="4797152"/>
            <a:ext cx="11051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notebook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0"/>
            <a:ext cx="3096344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89804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VI. hospodářský sektor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45032" y="476672"/>
            <a:ext cx="9289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VI. sektor (kvartér) nyní tvoří vysoké školství, věda a výzkum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5" descr="C:\Users\Čapková\Desktop\V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196752"/>
            <a:ext cx="3384376" cy="2160240"/>
          </a:xfrm>
          <a:prstGeom prst="rect">
            <a:avLst/>
          </a:prstGeom>
          <a:noFill/>
        </p:spPr>
      </p:pic>
      <p:pic>
        <p:nvPicPr>
          <p:cNvPr id="5" name="Picture 3" descr="C:\Users\Čapková\Desktop\Technická u Li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851920" y="3717032"/>
            <a:ext cx="1512168" cy="2016224"/>
          </a:xfrm>
          <a:prstGeom prst="rect">
            <a:avLst/>
          </a:prstGeom>
          <a:noFill/>
        </p:spPr>
      </p:pic>
      <p:pic>
        <p:nvPicPr>
          <p:cNvPr id="2050" name="Picture 2" descr="C:\Users\Čapková\Desktop\K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196752"/>
            <a:ext cx="3360373" cy="21602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1187624" y="3356992"/>
            <a:ext cx="2659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Univerzita Karlova v Praze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3717032"/>
            <a:ext cx="18394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nejstarší univerzita </a:t>
            </a:r>
          </a:p>
          <a:p>
            <a:r>
              <a:rPr lang="cs-CZ" sz="1600" b="1" dirty="0" smtClean="0"/>
              <a:t> ve střední Evropě,</a:t>
            </a:r>
          </a:p>
          <a:p>
            <a:r>
              <a:rPr lang="cs-CZ" sz="1600" b="1" dirty="0" smtClean="0"/>
              <a:t> založena v r. 1348</a:t>
            </a:r>
            <a:endParaRPr lang="cs-CZ" sz="1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3356992"/>
            <a:ext cx="3625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Fakulta biomedicínského inženýrství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3717032"/>
            <a:ext cx="19914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fakulta sídlí v Kladně,</a:t>
            </a:r>
          </a:p>
          <a:p>
            <a:r>
              <a:rPr lang="cs-CZ" sz="1600" b="1" dirty="0" smtClean="0"/>
              <a:t>   patří ČVUT v Praze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5733256"/>
            <a:ext cx="2948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Technická univerzita v Liberci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6093296"/>
            <a:ext cx="5061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součástí univerzity je moderní </a:t>
            </a:r>
          </a:p>
          <a:p>
            <a:pPr algn="ctr"/>
            <a:r>
              <a:rPr lang="cs-CZ" sz="1600" b="1" dirty="0" smtClean="0"/>
              <a:t>Ústav pro </a:t>
            </a:r>
            <a:r>
              <a:rPr lang="cs-CZ" sz="1600" b="1" dirty="0" err="1" smtClean="0"/>
              <a:t>nanomateriály</a:t>
            </a:r>
            <a:r>
              <a:rPr lang="cs-CZ" sz="1600" b="1" dirty="0" smtClean="0"/>
              <a:t>, pokročilé technologie a inovace</a:t>
            </a:r>
            <a:endParaRPr lang="cs-CZ" sz="16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6618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</a:t>
            </a:r>
            <a:r>
              <a:rPr lang="cs-CZ" sz="2800" dirty="0" smtClean="0"/>
              <a:t>průmyslové odvětví v ČR je: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20688"/>
            <a:ext cx="3712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správný pojem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91683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1844824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564904"/>
            <a:ext cx="4514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místu přiřaď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 elektrárny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140968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 </a:t>
            </a:r>
            <a:r>
              <a:rPr lang="cs-CZ" sz="2400" b="1" dirty="0" smtClean="0"/>
              <a:t>Dlouhé Stráně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Dukovany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Dětmarovice</a:t>
            </a:r>
            <a:r>
              <a:rPr lang="cs-CZ" sz="2400" dirty="0" smtClean="0"/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3140968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501008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861048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5157192"/>
            <a:ext cx="303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Kunín</a:t>
            </a:r>
            <a:endParaRPr lang="cs-CZ" sz="2400" b="1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Kralupy nad Vltavou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Štětí</a:t>
            </a:r>
            <a:endParaRPr lang="cs-CZ" sz="2400" b="1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Nový Bor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5157192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5517232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5877272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99592" y="4581128"/>
            <a:ext cx="5346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místu přiřaď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odvětví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6237312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……………</a:t>
            </a:r>
            <a:endParaRPr lang="cs-CZ" sz="2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6618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</a:t>
            </a:r>
            <a:r>
              <a:rPr lang="cs-CZ" sz="2800" dirty="0" smtClean="0"/>
              <a:t>průmyslové odvětví v ČR je: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91683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2564904"/>
            <a:ext cx="4514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místu přiřaď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 elektrárny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140968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  </a:t>
            </a:r>
            <a:r>
              <a:rPr lang="cs-CZ" sz="2400" b="1" dirty="0" smtClean="0"/>
              <a:t>Dlouhé Stráně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Dukovany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Dětmarovice</a:t>
            </a:r>
            <a:r>
              <a:rPr lang="cs-CZ" sz="2400" dirty="0" smtClean="0"/>
              <a:t>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581128"/>
            <a:ext cx="5346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 místu přiřaď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průmyslové odvětví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5157192"/>
            <a:ext cx="30368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Kunín</a:t>
            </a:r>
            <a:endParaRPr lang="cs-CZ" sz="2400" b="1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Kralupy nad Vltavou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</a:t>
            </a:r>
            <a:r>
              <a:rPr lang="cs-CZ" sz="2400" b="1" dirty="0" err="1" smtClean="0"/>
              <a:t>Štětí</a:t>
            </a:r>
            <a:endParaRPr lang="cs-CZ" sz="2400" b="1" dirty="0" smtClean="0"/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  Nový Bor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1763688" y="1916832"/>
            <a:ext cx="48741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strojírenství – automobilový průmysl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3140968"/>
            <a:ext cx="898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vodní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07904" y="3501008"/>
            <a:ext cx="116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jaderná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3861048"/>
            <a:ext cx="1157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tepelná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5157192"/>
            <a:ext cx="3028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potravinářský průmysl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5517232"/>
            <a:ext cx="2475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chemický průmysl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99992" y="5877272"/>
            <a:ext cx="2680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papírenský průmysl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6237312"/>
            <a:ext cx="2300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sklářský průmysl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Čapková\Desktop\Mattoni.jpg"/>
          <p:cNvPicPr>
            <a:picLocks noChangeAspect="1" noChangeArrowheads="1"/>
          </p:cNvPicPr>
          <p:nvPr/>
        </p:nvPicPr>
        <p:blipFill>
          <a:blip r:embed="rId2" cstate="print"/>
          <a:srcRect l="6321" t="15531" r="7056" b="8421"/>
          <a:stretch>
            <a:fillRect/>
          </a:stretch>
        </p:blipFill>
        <p:spPr bwMode="auto">
          <a:xfrm>
            <a:off x="4644008" y="1484784"/>
            <a:ext cx="2376264" cy="18002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620688"/>
            <a:ext cx="56166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obr. přiřaď obor a místo výroby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4" descr="C:\Users\Čapková\Desktop\logo Šk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1800200" cy="1800200"/>
          </a:xfrm>
          <a:prstGeom prst="rect">
            <a:avLst/>
          </a:prstGeom>
          <a:noFill/>
        </p:spPr>
      </p:pic>
      <p:pic>
        <p:nvPicPr>
          <p:cNvPr id="6" name="Picture 5" descr="C:\Users\Čapková\Desktop\Piv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484784"/>
            <a:ext cx="1800200" cy="1800200"/>
          </a:xfrm>
          <a:prstGeom prst="rect">
            <a:avLst/>
          </a:prstGeom>
          <a:noFill/>
        </p:spPr>
      </p:pic>
      <p:pic>
        <p:nvPicPr>
          <p:cNvPr id="2050" name="Picture 2" descr="C:\Users\Čapková\Desktop\Spolan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149080"/>
            <a:ext cx="1800200" cy="1800200"/>
          </a:xfrm>
          <a:prstGeom prst="rect">
            <a:avLst/>
          </a:prstGeom>
          <a:noFill/>
        </p:spPr>
      </p:pic>
      <p:pic>
        <p:nvPicPr>
          <p:cNvPr id="9" name="Picture 2" descr="C:\Users\Čapková\Desktop\Zetor_7441.jpg"/>
          <p:cNvPicPr>
            <a:picLocks noChangeAspect="1" noChangeArrowheads="1"/>
          </p:cNvPicPr>
          <p:nvPr/>
        </p:nvPicPr>
        <p:blipFill>
          <a:blip r:embed="rId6" cstate="print"/>
          <a:srcRect l="40918" t="40391" r="49190" b="52208"/>
          <a:stretch>
            <a:fillRect/>
          </a:stretch>
        </p:blipFill>
        <p:spPr bwMode="auto">
          <a:xfrm>
            <a:off x="4644008" y="4149080"/>
            <a:ext cx="2376264" cy="1800200"/>
          </a:xfrm>
          <a:prstGeom prst="rect">
            <a:avLst/>
          </a:prstGeom>
          <a:noFill/>
        </p:spPr>
      </p:pic>
      <p:pic>
        <p:nvPicPr>
          <p:cNvPr id="10" name="Picture 2" descr="C:\Users\Čapková\Desktop\Koh-i-noor.jpg"/>
          <p:cNvPicPr>
            <a:picLocks noChangeAspect="1" noChangeArrowheads="1"/>
          </p:cNvPicPr>
          <p:nvPr/>
        </p:nvPicPr>
        <p:blipFill>
          <a:blip r:embed="rId7" cstate="print"/>
          <a:srcRect l="65077" t="78201" r="27343" b="7840"/>
          <a:stretch>
            <a:fillRect/>
          </a:stretch>
        </p:blipFill>
        <p:spPr bwMode="auto">
          <a:xfrm rot="16200000">
            <a:off x="2411761" y="1196752"/>
            <a:ext cx="1800199" cy="2376264"/>
          </a:xfrm>
          <a:prstGeom prst="rect">
            <a:avLst/>
          </a:prstGeom>
          <a:noFill/>
        </p:spPr>
      </p:pic>
      <p:pic>
        <p:nvPicPr>
          <p:cNvPr id="4" name="Picture 4" descr="C:\Users\Čapková\Desktop\Zentiva.jpg"/>
          <p:cNvPicPr>
            <a:picLocks noChangeAspect="1" noChangeArrowheads="1"/>
          </p:cNvPicPr>
          <p:nvPr/>
        </p:nvPicPr>
        <p:blipFill>
          <a:blip r:embed="rId8" cstate="print"/>
          <a:srcRect l="5555" t="29945" r="5556" b="23077"/>
          <a:stretch>
            <a:fillRect/>
          </a:stretch>
        </p:blipFill>
        <p:spPr bwMode="auto">
          <a:xfrm>
            <a:off x="2123728" y="4149080"/>
            <a:ext cx="2376264" cy="1800200"/>
          </a:xfrm>
          <a:prstGeom prst="rect">
            <a:avLst/>
          </a:prstGeom>
          <a:noFill/>
        </p:spPr>
      </p:pic>
      <p:pic>
        <p:nvPicPr>
          <p:cNvPr id="8" name="Picture 2" descr="C:\Users\Čapková\Desktop\hamé"/>
          <p:cNvPicPr>
            <a:picLocks noChangeAspect="1" noChangeArrowheads="1"/>
          </p:cNvPicPr>
          <p:nvPr/>
        </p:nvPicPr>
        <p:blipFill>
          <a:blip r:embed="rId9" cstate="print"/>
          <a:srcRect l="17677" t="53834" r="67473" b="23566"/>
          <a:stretch>
            <a:fillRect/>
          </a:stretch>
        </p:blipFill>
        <p:spPr bwMode="auto">
          <a:xfrm>
            <a:off x="7164288" y="1484784"/>
            <a:ext cx="1800200" cy="180020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79512" y="3284984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9512" y="5949280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64288" y="5949280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164288" y="3284984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23728" y="3284984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44008" y="3284984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5949280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5949280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Čapková\Desktop\Mattoni.jpg"/>
          <p:cNvPicPr>
            <a:picLocks noChangeAspect="1" noChangeArrowheads="1"/>
          </p:cNvPicPr>
          <p:nvPr/>
        </p:nvPicPr>
        <p:blipFill>
          <a:blip r:embed="rId2" cstate="print"/>
          <a:srcRect l="6321" t="15531" r="7056" b="8421"/>
          <a:stretch>
            <a:fillRect/>
          </a:stretch>
        </p:blipFill>
        <p:spPr bwMode="auto">
          <a:xfrm>
            <a:off x="4644008" y="1484784"/>
            <a:ext cx="2376264" cy="18002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PRŮMYSL</a:t>
            </a:r>
            <a:endParaRPr lang="cs-CZ" sz="2400" b="1" dirty="0"/>
          </a:p>
        </p:txBody>
      </p:sp>
      <p:pic>
        <p:nvPicPr>
          <p:cNvPr id="5" name="Picture 4" descr="C:\Users\Čapková\Desktop\logo Šk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1800200" cy="1800200"/>
          </a:xfrm>
          <a:prstGeom prst="rect">
            <a:avLst/>
          </a:prstGeom>
          <a:noFill/>
        </p:spPr>
      </p:pic>
      <p:pic>
        <p:nvPicPr>
          <p:cNvPr id="6" name="Picture 5" descr="C:\Users\Čapková\Desktop\Piv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484784"/>
            <a:ext cx="1800200" cy="1800200"/>
          </a:xfrm>
          <a:prstGeom prst="rect">
            <a:avLst/>
          </a:prstGeom>
          <a:noFill/>
        </p:spPr>
      </p:pic>
      <p:pic>
        <p:nvPicPr>
          <p:cNvPr id="2050" name="Picture 2" descr="C:\Users\Čapková\Desktop\Spolan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149080"/>
            <a:ext cx="1800200" cy="1800200"/>
          </a:xfrm>
          <a:prstGeom prst="rect">
            <a:avLst/>
          </a:prstGeom>
          <a:noFill/>
        </p:spPr>
      </p:pic>
      <p:pic>
        <p:nvPicPr>
          <p:cNvPr id="9" name="Picture 2" descr="C:\Users\Čapková\Desktop\Zetor_7441.jpg"/>
          <p:cNvPicPr>
            <a:picLocks noChangeAspect="1" noChangeArrowheads="1"/>
          </p:cNvPicPr>
          <p:nvPr/>
        </p:nvPicPr>
        <p:blipFill>
          <a:blip r:embed="rId6" cstate="print"/>
          <a:srcRect l="40918" t="40391" r="49190" b="52208"/>
          <a:stretch>
            <a:fillRect/>
          </a:stretch>
        </p:blipFill>
        <p:spPr bwMode="auto">
          <a:xfrm>
            <a:off x="4644008" y="4149080"/>
            <a:ext cx="2376264" cy="1800200"/>
          </a:xfrm>
          <a:prstGeom prst="rect">
            <a:avLst/>
          </a:prstGeom>
          <a:noFill/>
        </p:spPr>
      </p:pic>
      <p:pic>
        <p:nvPicPr>
          <p:cNvPr id="10" name="Picture 2" descr="C:\Users\Čapková\Desktop\Koh-i-noor.jpg"/>
          <p:cNvPicPr>
            <a:picLocks noChangeAspect="1" noChangeArrowheads="1"/>
          </p:cNvPicPr>
          <p:nvPr/>
        </p:nvPicPr>
        <p:blipFill>
          <a:blip r:embed="rId7" cstate="print"/>
          <a:srcRect l="65077" t="78201" r="27343" b="7840"/>
          <a:stretch>
            <a:fillRect/>
          </a:stretch>
        </p:blipFill>
        <p:spPr bwMode="auto">
          <a:xfrm rot="16200000">
            <a:off x="2411761" y="1196752"/>
            <a:ext cx="1800199" cy="2376264"/>
          </a:xfrm>
          <a:prstGeom prst="rect">
            <a:avLst/>
          </a:prstGeom>
          <a:noFill/>
        </p:spPr>
      </p:pic>
      <p:pic>
        <p:nvPicPr>
          <p:cNvPr id="4" name="Picture 4" descr="C:\Users\Čapková\Desktop\Zentiva.jpg"/>
          <p:cNvPicPr>
            <a:picLocks noChangeAspect="1" noChangeArrowheads="1"/>
          </p:cNvPicPr>
          <p:nvPr/>
        </p:nvPicPr>
        <p:blipFill>
          <a:blip r:embed="rId8" cstate="print"/>
          <a:srcRect l="5555" t="29945" r="5556" b="23077"/>
          <a:stretch>
            <a:fillRect/>
          </a:stretch>
        </p:blipFill>
        <p:spPr bwMode="auto">
          <a:xfrm>
            <a:off x="2123728" y="4149080"/>
            <a:ext cx="2376264" cy="1800200"/>
          </a:xfrm>
          <a:prstGeom prst="rect">
            <a:avLst/>
          </a:prstGeom>
          <a:noFill/>
        </p:spPr>
      </p:pic>
      <p:pic>
        <p:nvPicPr>
          <p:cNvPr id="8" name="Picture 2" descr="C:\Users\Čapková\Desktop\hamé"/>
          <p:cNvPicPr>
            <a:picLocks noChangeAspect="1" noChangeArrowheads="1"/>
          </p:cNvPicPr>
          <p:nvPr/>
        </p:nvPicPr>
        <p:blipFill>
          <a:blip r:embed="rId9" cstate="print"/>
          <a:srcRect l="17677" t="53834" r="67473" b="23566"/>
          <a:stretch>
            <a:fillRect/>
          </a:stretch>
        </p:blipFill>
        <p:spPr bwMode="auto">
          <a:xfrm>
            <a:off x="7164288" y="1484784"/>
            <a:ext cx="1800200" cy="180020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79512" y="3284984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9512" y="5949280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164288" y="5949280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164288" y="3284984"/>
            <a:ext cx="180020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23728" y="3284984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44008" y="3284984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23728" y="5949280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44008" y="5949280"/>
            <a:ext cx="2376264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51920" y="62068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3284984"/>
            <a:ext cx="14006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pivo - Plzeň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3284984"/>
            <a:ext cx="22277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tužky, pastelky - ČB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3284984"/>
            <a:ext cx="2395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minerální voda - KV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3284984"/>
            <a:ext cx="1979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paštiky - Babice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0" y="5949280"/>
            <a:ext cx="20817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automobily - MB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83768" y="5949280"/>
            <a:ext cx="16564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léčiva - Praha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32040" y="5949280"/>
            <a:ext cx="17505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traktory - Brno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20272" y="5949280"/>
            <a:ext cx="23275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chem.Neratovice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944216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2089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Vlivem jednotné zemědělské politiky v rámci EU </a:t>
            </a:r>
          </a:p>
          <a:p>
            <a:r>
              <a:rPr lang="cs-CZ" sz="2800" dirty="0" smtClean="0"/>
              <a:t>se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 výroba </a:t>
            </a:r>
            <a:r>
              <a:rPr lang="cs-CZ" sz="2800" dirty="0" smtClean="0"/>
              <a:t>v ČR: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88840"/>
            <a:ext cx="15897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b="1" dirty="0" smtClean="0"/>
              <a:t> snížila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b="1" dirty="0" smtClean="0"/>
              <a:t> zvýšila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69417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Nejlepší podmínky </a:t>
            </a:r>
            <a:r>
              <a:rPr lang="cs-CZ" sz="2800" dirty="0" smtClean="0"/>
              <a:t>pro zemědělství má Polabí </a:t>
            </a:r>
          </a:p>
          <a:p>
            <a:r>
              <a:rPr lang="cs-CZ" sz="2800" dirty="0" smtClean="0"/>
              <a:t>a moravské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429000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4"/>
            <a:ext cx="801706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Největší osevní plochu orné půdy stále zaujímají </a:t>
            </a:r>
          </a:p>
          <a:p>
            <a:r>
              <a:rPr lang="cs-CZ" sz="2800" b="1" dirty="0" smtClean="0"/>
              <a:t>obilniny</a:t>
            </a:r>
            <a:r>
              <a:rPr lang="cs-CZ" sz="2800" dirty="0" smtClean="0"/>
              <a:t> (nejvíce pšenice), ale výrazně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pěstování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olejniny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941168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517232"/>
            <a:ext cx="5582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Vinná réva </a:t>
            </a:r>
            <a:r>
              <a:rPr lang="cs-CZ" sz="2800" dirty="0" smtClean="0"/>
              <a:t>se nejvíce pěstuje na jižní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5589240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76672"/>
            <a:ext cx="53816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Urči nebo doplň správný pojem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944216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2089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Vlivem jednotné zemědělské politiky v rámci EU </a:t>
            </a:r>
          </a:p>
          <a:p>
            <a:r>
              <a:rPr lang="cs-CZ" sz="2800" dirty="0" smtClean="0"/>
              <a:t>se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 výroba </a:t>
            </a:r>
            <a:r>
              <a:rPr lang="cs-CZ" sz="2800" dirty="0" smtClean="0"/>
              <a:t>v ČR: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988840"/>
            <a:ext cx="15897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b="1" dirty="0" smtClean="0">
                <a:solidFill>
                  <a:srgbClr val="FF0000"/>
                </a:solidFill>
              </a:rPr>
              <a:t> snížila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b="1" dirty="0" smtClean="0"/>
              <a:t> zvýšila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4944"/>
            <a:ext cx="69417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Nejlepší podmínky </a:t>
            </a:r>
            <a:r>
              <a:rPr lang="cs-CZ" sz="2800" dirty="0" smtClean="0"/>
              <a:t>pro zemědělství má Polabí </a:t>
            </a:r>
          </a:p>
          <a:p>
            <a:r>
              <a:rPr lang="cs-CZ" sz="2800" dirty="0" smtClean="0"/>
              <a:t>a moravské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429000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005064"/>
            <a:ext cx="801706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Největší osevní plochu orné půdy stále zaujímají </a:t>
            </a:r>
          </a:p>
          <a:p>
            <a:r>
              <a:rPr lang="cs-CZ" sz="2800" b="1" dirty="0" smtClean="0"/>
              <a:t>obilniny</a:t>
            </a:r>
            <a:r>
              <a:rPr lang="cs-CZ" sz="2800" dirty="0" smtClean="0"/>
              <a:t> (nejvíce pšenice), ale výrazně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pěstování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olejniny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941168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517232"/>
            <a:ext cx="5582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Vinná réva </a:t>
            </a:r>
            <a:r>
              <a:rPr lang="cs-CZ" sz="2800" dirty="0" smtClean="0"/>
              <a:t>se nejvíce pěstuje na jižní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5589240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…………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3356992"/>
            <a:ext cx="2324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úvaly (nížiny)</a:t>
            </a:r>
            <a:r>
              <a:rPr lang="cs-CZ" sz="2800" dirty="0" smtClean="0"/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486916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řepky olejky</a:t>
            </a:r>
            <a:r>
              <a:rPr lang="cs-CZ" sz="2800" dirty="0" smtClean="0"/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5517232"/>
            <a:ext cx="1423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Moravě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6" name="Picture 2" descr="C:\Users\Čapková\Desktop\řep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869160"/>
            <a:ext cx="1152128" cy="720080"/>
          </a:xfrm>
          <a:prstGeom prst="rect">
            <a:avLst/>
          </a:prstGeom>
          <a:noFill/>
        </p:spPr>
      </p:pic>
      <p:pic>
        <p:nvPicPr>
          <p:cNvPr id="2050" name="Picture 2" descr="C:\Users\Čapková\AppData\Local\Microsoft\Windows\Temporary Internet Files\Content.IE5\O1OZDZ1E\MP9004266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949280"/>
            <a:ext cx="1152128" cy="720080"/>
          </a:xfrm>
          <a:prstGeom prst="rect">
            <a:avLst/>
          </a:prstGeom>
          <a:noFill/>
        </p:spPr>
      </p:pic>
      <p:pic>
        <p:nvPicPr>
          <p:cNvPr id="2051" name="Picture 3" descr="C:\Users\Čapková\Desktop\Pasohláv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356992"/>
            <a:ext cx="1152128" cy="72008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084168" y="3501008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Dolnomoravský úval</a:t>
            </a:r>
            <a:endParaRPr lang="cs-CZ" sz="2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3" grpId="0"/>
      <p:bldP spid="14" grpId="0"/>
      <p:bldP spid="15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944216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76672"/>
            <a:ext cx="3712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Doplň správný pojem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91880" y="2132856"/>
            <a:ext cx="197130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b="1" dirty="0" smtClean="0"/>
              <a:t>kukuřičná</a:t>
            </a: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……………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……………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horská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196752"/>
            <a:ext cx="698477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základní zemědělské výrobní oblasti </a:t>
            </a:r>
            <a:r>
              <a:rPr lang="cs-CZ" sz="2800" dirty="0" smtClean="0"/>
              <a:t>v ČR:</a:t>
            </a:r>
          </a:p>
          <a:p>
            <a:pPr algn="ctr"/>
            <a:r>
              <a:rPr lang="cs-CZ" sz="2400" dirty="0" smtClean="0"/>
              <a:t>(podle přírodních podmínek)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293096"/>
            <a:ext cx="8844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 rezortu zemědělství řadíme i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lesní a vodní hospodářství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941168"/>
            <a:ext cx="80879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</a:t>
            </a:r>
            <a:r>
              <a:rPr lang="cs-CZ" sz="2800" dirty="0" smtClean="0"/>
              <a:t> zaujímají přibližně </a:t>
            </a:r>
            <a:r>
              <a:rPr lang="cs-CZ" sz="2800" dirty="0" smtClean="0"/>
              <a:t>       </a:t>
            </a:r>
            <a:r>
              <a:rPr lang="cs-CZ" sz="2800" dirty="0" smtClean="0"/>
              <a:t>plochy </a:t>
            </a:r>
            <a:r>
              <a:rPr lang="cs-CZ" sz="2800" dirty="0" smtClean="0"/>
              <a:t>ČR.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 tradiční oblastí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sladkovodního rybolovu </a:t>
            </a:r>
            <a:r>
              <a:rPr lang="cs-CZ" sz="2800" dirty="0" smtClean="0"/>
              <a:t>jsou …..  …..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067944" y="4941168"/>
            <a:ext cx="6158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…..</a:t>
            </a:r>
            <a:endParaRPr lang="cs-CZ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0"/>
            <a:ext cx="1944216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ZEMĚDĚLSTVÍ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2132856"/>
            <a:ext cx="197130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b="1" dirty="0" smtClean="0"/>
              <a:t>kukuřičná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horská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196752"/>
            <a:ext cx="698477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základní zemědělské výrobní oblasti </a:t>
            </a:r>
            <a:r>
              <a:rPr lang="cs-CZ" sz="2800" dirty="0" smtClean="0"/>
              <a:t>v ČR:</a:t>
            </a:r>
          </a:p>
          <a:p>
            <a:pPr algn="ctr"/>
            <a:r>
              <a:rPr lang="cs-CZ" sz="2400" dirty="0" smtClean="0"/>
              <a:t>(podle přírodních podmínek)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293096"/>
            <a:ext cx="88447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 rezortu zemědělství řadíme i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lesní a vodní hospodářství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4941168"/>
            <a:ext cx="70986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</a:t>
            </a:r>
            <a:r>
              <a:rPr lang="cs-CZ" sz="2800" dirty="0" smtClean="0"/>
              <a:t> zaujímají </a:t>
            </a:r>
            <a:r>
              <a:rPr lang="cs-CZ" sz="2800" dirty="0" smtClean="0"/>
              <a:t>přibližně        plochy </a:t>
            </a:r>
            <a:r>
              <a:rPr lang="cs-CZ" sz="2800" dirty="0" smtClean="0"/>
              <a:t>ČR.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  tradiční oblastí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sladkovodního rybolovu </a:t>
            </a:r>
            <a:r>
              <a:rPr lang="cs-CZ" sz="2800" dirty="0" smtClean="0"/>
              <a:t>jsou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2564904"/>
            <a:ext cx="14735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řepařská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2996952"/>
            <a:ext cx="2263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bramborářská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4941168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1/3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5373216"/>
            <a:ext cx="1907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jižní Čechy</a:t>
            </a:r>
            <a:r>
              <a:rPr lang="cs-CZ" sz="2800" dirty="0" smtClean="0"/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7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25144"/>
            <a:ext cx="1224136" cy="792088"/>
          </a:xfrm>
          <a:prstGeom prst="rect">
            <a:avLst/>
          </a:prstGeom>
          <a:noFill/>
        </p:spPr>
      </p:pic>
      <p:pic>
        <p:nvPicPr>
          <p:cNvPr id="18" name="Picture 2" descr="C:\Users\Čapková\Desktop\výl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5877272"/>
            <a:ext cx="1224136" cy="79208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DOPRAVA</a:t>
            </a:r>
            <a:endParaRPr lang="cs-CZ" sz="2400" b="1" dirty="0"/>
          </a:p>
        </p:txBody>
      </p:sp>
      <p:pic>
        <p:nvPicPr>
          <p:cNvPr id="2050" name="Picture 2" descr="C:\Users\Čapková\Desktop\letišt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3168352" cy="1872208"/>
          </a:xfrm>
          <a:prstGeom prst="rect">
            <a:avLst/>
          </a:prstGeom>
          <a:noFill/>
        </p:spPr>
      </p:pic>
      <p:pic>
        <p:nvPicPr>
          <p:cNvPr id="2051" name="Picture 3" descr="C:\Users\Čapková\Desktop\1. korid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00808"/>
            <a:ext cx="3168352" cy="18722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2" name="Picture 4" descr="C:\Users\Čapková\Desktop\Střekovské zdym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4149080"/>
            <a:ext cx="3168352" cy="1872208"/>
          </a:xfrm>
          <a:prstGeom prst="rect">
            <a:avLst/>
          </a:prstGeom>
          <a:noFill/>
        </p:spPr>
      </p:pic>
      <p:pic>
        <p:nvPicPr>
          <p:cNvPr id="2053" name="Picture 5" descr="C:\Users\Čapková\Desktop\D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3168352" cy="187220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907704" y="476672"/>
            <a:ext cx="5173660" cy="523220"/>
          </a:xfrm>
          <a:prstGeom prst="rect">
            <a:avLst/>
          </a:prstGeom>
          <a:solidFill>
            <a:srgbClr val="FF9933">
              <a:alpha val="5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Příklady základních druhů dopravy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1700808"/>
            <a:ext cx="110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železniční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1700808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4149080"/>
            <a:ext cx="13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- říční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letecká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980728"/>
            <a:ext cx="4387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k obr. správný údaj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3573016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z Prahy k Ústí n. L. a něm. hr. vede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dálnice </a:t>
            </a:r>
            <a:r>
              <a:rPr lang="cs-CZ" b="1" dirty="0" smtClean="0"/>
              <a:t>…..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573016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důležitým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železničním uzlem </a:t>
            </a:r>
            <a:r>
              <a:rPr lang="cs-CZ" b="1" dirty="0" smtClean="0"/>
              <a:t>je ……..  …….......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6021288"/>
            <a:ext cx="4704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letiště </a:t>
            </a:r>
            <a:r>
              <a:rPr lang="cs-CZ" b="1" dirty="0" smtClean="0"/>
              <a:t>v Praze- Ruzyni se jmenuje</a:t>
            </a:r>
          </a:p>
          <a:p>
            <a:r>
              <a:rPr lang="cs-CZ" b="1" dirty="0" smtClean="0"/>
              <a:t>           </a:t>
            </a:r>
            <a:r>
              <a:rPr lang="cs-CZ" b="1" dirty="0" smtClean="0"/>
              <a:t>…………………………………………………</a:t>
            </a:r>
            <a:endParaRPr lang="cs-CZ" b="1" dirty="0"/>
          </a:p>
        </p:txBody>
      </p:sp>
      <p:sp>
        <p:nvSpPr>
          <p:cNvPr id="23" name="Vývojový diagram: spojka 22"/>
          <p:cNvSpPr/>
          <p:nvPr/>
        </p:nvSpPr>
        <p:spPr>
          <a:xfrm>
            <a:off x="7236296" y="24928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220072" y="6021288"/>
            <a:ext cx="32569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zdymadlo </a:t>
            </a:r>
            <a:r>
              <a:rPr lang="cs-CZ" b="1" dirty="0" err="1" smtClean="0"/>
              <a:t>Střekov</a:t>
            </a:r>
            <a:r>
              <a:rPr lang="cs-CZ" b="1" dirty="0" smtClean="0"/>
              <a:t> je na řece </a:t>
            </a:r>
            <a:r>
              <a:rPr lang="cs-CZ" b="1" dirty="0" smtClean="0"/>
              <a:t>……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       </a:t>
            </a:r>
            <a:r>
              <a:rPr lang="cs-CZ" b="1" dirty="0" smtClean="0"/>
              <a:t>ve </a:t>
            </a:r>
            <a:r>
              <a:rPr lang="cs-CZ" b="1" dirty="0" smtClean="0"/>
              <a:t>městě </a:t>
            </a:r>
            <a:r>
              <a:rPr lang="cs-CZ" b="1" dirty="0" smtClean="0"/>
              <a:t>…………………….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DOPRAVA</a:t>
            </a:r>
            <a:endParaRPr lang="cs-CZ" sz="2400" b="1" dirty="0"/>
          </a:p>
        </p:txBody>
      </p:sp>
      <p:pic>
        <p:nvPicPr>
          <p:cNvPr id="2050" name="Picture 2" descr="C:\Users\Čapková\Desktop\letiště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149080"/>
            <a:ext cx="3168352" cy="1872208"/>
          </a:xfrm>
          <a:prstGeom prst="rect">
            <a:avLst/>
          </a:prstGeom>
          <a:noFill/>
        </p:spPr>
      </p:pic>
      <p:pic>
        <p:nvPicPr>
          <p:cNvPr id="2051" name="Picture 3" descr="C:\Users\Čapková\Desktop\1. koridor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00808"/>
            <a:ext cx="3168352" cy="18722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2" name="Picture 4" descr="C:\Users\Čapková\Desktop\Střekovské zdymadl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4149080"/>
            <a:ext cx="3168352" cy="1872208"/>
          </a:xfrm>
          <a:prstGeom prst="rect">
            <a:avLst/>
          </a:prstGeom>
          <a:noFill/>
        </p:spPr>
      </p:pic>
      <p:pic>
        <p:nvPicPr>
          <p:cNvPr id="2053" name="Picture 5" descr="C:\Users\Čapková\Desktop\D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700808"/>
            <a:ext cx="3168352" cy="187220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907704" y="476672"/>
            <a:ext cx="5173660" cy="523220"/>
          </a:xfrm>
          <a:prstGeom prst="rect">
            <a:avLst/>
          </a:prstGeom>
          <a:solidFill>
            <a:srgbClr val="FF9933">
              <a:alpha val="5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Příklady základních druhů dopravy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1700808"/>
            <a:ext cx="110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železniční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1700808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silniční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4149080"/>
            <a:ext cx="13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- říční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letecká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0" y="3573016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b="1" dirty="0" smtClean="0"/>
              <a:t>z </a:t>
            </a:r>
            <a:r>
              <a:rPr lang="cs-CZ" b="1" dirty="0" smtClean="0"/>
              <a:t>Prahy k Ústí n. L. a něm. hr. vede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dálnice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573016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důležitým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železničním uzlem </a:t>
            </a:r>
            <a:r>
              <a:rPr lang="cs-CZ" b="1" dirty="0" smtClean="0"/>
              <a:t>je 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6021288"/>
            <a:ext cx="4704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letiště </a:t>
            </a:r>
            <a:r>
              <a:rPr lang="cs-CZ" b="1" dirty="0" smtClean="0"/>
              <a:t>v Praze- Ruzyni se jmenuje</a:t>
            </a:r>
          </a:p>
          <a:p>
            <a:r>
              <a:rPr lang="cs-CZ" dirty="0" smtClean="0"/>
              <a:t>               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6021288"/>
            <a:ext cx="29107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zdymadlo </a:t>
            </a:r>
            <a:r>
              <a:rPr lang="cs-CZ" b="1" dirty="0" err="1" smtClean="0"/>
              <a:t>Střekov</a:t>
            </a:r>
            <a:r>
              <a:rPr lang="cs-CZ" b="1" dirty="0" smtClean="0"/>
              <a:t> je na řece 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       </a:t>
            </a:r>
            <a:r>
              <a:rPr lang="cs-CZ" b="1" dirty="0" smtClean="0"/>
              <a:t>ve </a:t>
            </a:r>
            <a:r>
              <a:rPr lang="cs-CZ" b="1" dirty="0" smtClean="0"/>
              <a:t>městě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Vývojový diagram: spojka 22"/>
          <p:cNvSpPr/>
          <p:nvPr/>
        </p:nvSpPr>
        <p:spPr>
          <a:xfrm>
            <a:off x="7236296" y="2492896"/>
            <a:ext cx="144016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851920" y="105273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rot="10800000" flipV="1">
            <a:off x="4067944" y="3573016"/>
            <a:ext cx="44755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D8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524328" y="3573016"/>
            <a:ext cx="18722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Česká Třebová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5576" y="6309320"/>
            <a:ext cx="28846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Letiště Václava Havla Praha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956376" y="6021288"/>
            <a:ext cx="5757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Labi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6516216" y="6309320"/>
            <a:ext cx="17368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Ústí nad Labem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8" grpId="0"/>
      <p:bldP spid="29" grpId="0"/>
      <p:bldP spid="3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Čapková\Desktop\750px-Kolona_na_D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96752"/>
            <a:ext cx="2700299" cy="2088232"/>
          </a:xfrm>
          <a:prstGeom prst="rect">
            <a:avLst/>
          </a:prstGeom>
          <a:noFill/>
        </p:spPr>
      </p:pic>
      <p:pic>
        <p:nvPicPr>
          <p:cNvPr id="2" name="Picture 2" descr="C:\Users\Čapková\Desktop\helikopté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789040"/>
            <a:ext cx="2736304" cy="2088232"/>
          </a:xfrm>
          <a:prstGeom prst="rect">
            <a:avLst/>
          </a:prstGeom>
          <a:noFill/>
        </p:spPr>
      </p:pic>
      <p:pic>
        <p:nvPicPr>
          <p:cNvPr id="3" name="Picture 2" descr="C:\Users\Čapková\Desktop\leo expr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196752"/>
            <a:ext cx="2736304" cy="2088232"/>
          </a:xfrm>
          <a:prstGeom prst="rect">
            <a:avLst/>
          </a:prstGeom>
          <a:noFill/>
        </p:spPr>
      </p:pic>
      <p:pic>
        <p:nvPicPr>
          <p:cNvPr id="3074" name="Picture 2" descr="C:\Users\Čapková\Desktop\Lodní doprava  brněnská přehrad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800000" flipV="1">
            <a:off x="5292080" y="3789040"/>
            <a:ext cx="2736304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237312"/>
            <a:ext cx="9054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 Vzhledem k poloze je ČR tranzitní zemí a dopravní křižovatkou Evropy.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0"/>
            <a:ext cx="1440160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DOPRAVA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476672"/>
            <a:ext cx="5432513" cy="523220"/>
          </a:xfrm>
          <a:prstGeom prst="rect">
            <a:avLst/>
          </a:prstGeom>
          <a:solidFill>
            <a:srgbClr val="FF9933">
              <a:alpha val="50196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Další obr. základních druhů dopravy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284984"/>
            <a:ext cx="3849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 nejstarší dálnici D1 jsou časté zácpy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3284984"/>
            <a:ext cx="3310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moderní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souprava LEO EXPRESS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877272"/>
            <a:ext cx="2773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letecká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záchranná doprava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5877272"/>
            <a:ext cx="3648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lodní doprava na Brněnské přehradě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232248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CESTOVNÍ RUCH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48680"/>
            <a:ext cx="7036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Cestovní ruch je důležitým zdrojem příjmů ČR.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9807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Popiš známá navštěvovaná místa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" name="Picture 2" descr="C:\Users\Čapková\Desktop\Praha.jpg"/>
          <p:cNvPicPr>
            <a:picLocks noChangeAspect="1" noChangeArrowheads="1"/>
          </p:cNvPicPr>
          <p:nvPr/>
        </p:nvPicPr>
        <p:blipFill>
          <a:blip r:embed="rId2" cstate="print"/>
          <a:srcRect r="33356" b="15385"/>
          <a:stretch>
            <a:fillRect/>
          </a:stretch>
        </p:blipFill>
        <p:spPr bwMode="auto">
          <a:xfrm>
            <a:off x="467544" y="1700808"/>
            <a:ext cx="2891399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5652120" y="1700808"/>
            <a:ext cx="2880320" cy="2088232"/>
          </a:xfrm>
          <a:prstGeom prst="rect">
            <a:avLst/>
          </a:prstGeom>
          <a:noFill/>
        </p:spPr>
      </p:pic>
      <p:pic>
        <p:nvPicPr>
          <p:cNvPr id="7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93096"/>
            <a:ext cx="2880320" cy="2088232"/>
          </a:xfrm>
          <a:prstGeom prst="rect">
            <a:avLst/>
          </a:prstGeom>
          <a:noFill/>
        </p:spPr>
      </p:pic>
      <p:pic>
        <p:nvPicPr>
          <p:cNvPr id="2052" name="Picture 4" descr="Soubor:Jest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221088"/>
            <a:ext cx="2880320" cy="208823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67544" y="378904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63888" y="5301208"/>
            <a:ext cx="187220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630932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52120" y="378904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52120" y="630932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2204864"/>
            <a:ext cx="1941685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Punkevní jeskyně</a:t>
            </a:r>
            <a:endParaRPr lang="cs-CZ" sz="1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7" name="Picture 2" descr="C:\Users\Čapková\Desktop\jeskyně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2564904"/>
            <a:ext cx="1848206" cy="273630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232248" cy="461665"/>
          </a:xfrm>
          <a:prstGeom prst="rect">
            <a:avLst/>
          </a:prstGeom>
          <a:solidFill>
            <a:srgbClr val="FFFF99">
              <a:alpha val="69804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CESTOVNÍ RUCH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48680"/>
            <a:ext cx="7036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Cestovní ruch je důležitým zdrojem příjmů ČR.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pic>
        <p:nvPicPr>
          <p:cNvPr id="5" name="Picture 2" descr="C:\Users\Čapková\Desktop\Praha.jpg"/>
          <p:cNvPicPr>
            <a:picLocks noChangeAspect="1" noChangeArrowheads="1"/>
          </p:cNvPicPr>
          <p:nvPr/>
        </p:nvPicPr>
        <p:blipFill>
          <a:blip r:embed="rId2" cstate="print"/>
          <a:srcRect r="33356" b="15385"/>
          <a:stretch>
            <a:fillRect/>
          </a:stretch>
        </p:blipFill>
        <p:spPr bwMode="auto">
          <a:xfrm>
            <a:off x="467544" y="1700808"/>
            <a:ext cx="2891399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5652120" y="1700808"/>
            <a:ext cx="2880320" cy="2088232"/>
          </a:xfrm>
          <a:prstGeom prst="rect">
            <a:avLst/>
          </a:prstGeom>
          <a:noFill/>
        </p:spPr>
      </p:pic>
      <p:pic>
        <p:nvPicPr>
          <p:cNvPr id="7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93096"/>
            <a:ext cx="2880320" cy="2088232"/>
          </a:xfrm>
          <a:prstGeom prst="rect">
            <a:avLst/>
          </a:prstGeom>
          <a:noFill/>
        </p:spPr>
      </p:pic>
      <p:pic>
        <p:nvPicPr>
          <p:cNvPr id="2052" name="Picture 4" descr="Soubor:Jest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221088"/>
            <a:ext cx="2880320" cy="208823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67544" y="378904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630932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652120" y="378904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52120" y="6309320"/>
            <a:ext cx="2880320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1052736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3717032"/>
            <a:ext cx="105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Praha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371703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hrad Karlštejn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55576" y="6237312"/>
            <a:ext cx="22431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Pravčická</a:t>
            </a:r>
            <a:r>
              <a:rPr lang="cs-CZ" sz="2400" b="1" dirty="0" smtClean="0">
                <a:solidFill>
                  <a:srgbClr val="FF0000"/>
                </a:solidFill>
              </a:rPr>
              <a:t> brána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6237312"/>
            <a:ext cx="986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Ještěd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91880" y="2204864"/>
            <a:ext cx="1941685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Punkevní jeskyně</a:t>
            </a:r>
            <a:endParaRPr lang="cs-CZ" sz="1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" name="Picture 2" descr="C:\Users\Čapková\Desktop\jeskyně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2564904"/>
            <a:ext cx="1848206" cy="2736304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563888" y="5301208"/>
            <a:ext cx="1872208" cy="36004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2292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Moravský kras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0" grpId="0"/>
      <p:bldP spid="2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</a:t>
            </a:r>
            <a:r>
              <a:rPr lang="cs-CZ" sz="2400" dirty="0" smtClean="0">
                <a:solidFill>
                  <a:schemeClr val="tx1"/>
                </a:solidFill>
              </a:rPr>
              <a:t>              z </a:t>
            </a:r>
            <a:r>
              <a:rPr lang="cs-CZ" sz="2400" dirty="0" smtClean="0">
                <a:solidFill>
                  <a:schemeClr val="tx1"/>
                </a:solidFill>
              </a:rPr>
              <a:t>přehledu </a:t>
            </a:r>
            <a:r>
              <a:rPr lang="cs-CZ" sz="2400" dirty="0" smtClean="0">
                <a:solidFill>
                  <a:schemeClr val="tx1"/>
                </a:solidFill>
              </a:rPr>
              <a:t>učiva </a:t>
            </a:r>
            <a:r>
              <a:rPr lang="cs-CZ" sz="2400" dirty="0" smtClean="0">
                <a:solidFill>
                  <a:schemeClr val="tx1"/>
                </a:solidFill>
              </a:rPr>
              <a:t>o hospodářství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mohou hledat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BORECKÝ, Daniel; CHALUPA, Petr; NOVÁK, Svatopluk. </a:t>
            </a:r>
            <a:r>
              <a:rPr lang="cs-CZ" sz="2400" i="1" dirty="0" smtClean="0"/>
              <a:t>ZEMĚPIS pro 8. ročník, 2. díl</a:t>
            </a:r>
            <a:r>
              <a:rPr lang="cs-CZ" sz="2400" dirty="0" smtClean="0"/>
              <a:t>. Brno: NOVÁ ŠKOLA, s. r. o., 2009, ISBN 80-7289-102-2.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95536" y="188640"/>
            <a:ext cx="8496944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924944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7" name="Picture 4" descr="C:\Users\Čapková\Desktop\logo Ško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724160" cy="72008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115616" y="4149080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WIKIRADZIO.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http://commons.wikimedia.org/wiki/File:Pskodalogo.jpg?uselang=cs </a:t>
            </a:r>
            <a:endParaRPr lang="cs-CZ" dirty="0"/>
          </a:p>
        </p:txBody>
      </p:sp>
      <p:pic>
        <p:nvPicPr>
          <p:cNvPr id="9" name="Picture 3" descr="C:\Users\Čapková\Desktop\Moser Karlovy Var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5013176"/>
            <a:ext cx="864096" cy="64784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115616" y="4869160"/>
            <a:ext cx="8028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HONZA GROH (JAGRO).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http://commons.wikimedia.org/wiki/File:Karlovy_Vary,_Moser,_21.jpg?uselang=cs </a:t>
            </a:r>
            <a:endParaRPr lang="cs-CZ" dirty="0"/>
          </a:p>
        </p:txBody>
      </p:sp>
      <p:pic>
        <p:nvPicPr>
          <p:cNvPr id="11" name="Picture 5" descr="C:\Users\Čapková\Desktop\žel. dopra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5949281"/>
            <a:ext cx="864096" cy="62763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15616" y="5877272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PACKA.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http://commons.wikimedia.org/wiki/File:Pardubice,_Opo%C4%8D%C3%ADnek,_railway.jpg?uselang=cs </a:t>
            </a:r>
            <a:endParaRPr lang="cs-CZ" dirty="0"/>
          </a:p>
        </p:txBody>
      </p:sp>
      <p:pic>
        <p:nvPicPr>
          <p:cNvPr id="13" name="Picture 2" descr="C:\Users\Čapková\Desktop\el. Te.jpg"/>
          <p:cNvPicPr>
            <a:picLocks noChangeAspect="1" noChangeArrowheads="1"/>
          </p:cNvPicPr>
          <p:nvPr/>
        </p:nvPicPr>
        <p:blipFill>
          <a:blip r:embed="rId6" cstate="print"/>
          <a:srcRect l="21650" t="5901" r="1806" b="44960"/>
          <a:stretch>
            <a:fillRect/>
          </a:stretch>
        </p:blipFill>
        <p:spPr bwMode="auto">
          <a:xfrm>
            <a:off x="179512" y="3356992"/>
            <a:ext cx="864096" cy="691277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15616" y="335699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JAPO.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http://cs.wikipedia.org/wiki/Soubor:JETE3.JPG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Star.n.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64096" cy="64807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15616" y="188640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RALF ROLETSCHEK.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http://commons.wikimedia.org/wiki/File:2007-08-cesko-338.jpg?uselang=cs </a:t>
            </a:r>
            <a:endParaRPr lang="cs-CZ" dirty="0"/>
          </a:p>
        </p:txBody>
      </p:sp>
      <p:pic>
        <p:nvPicPr>
          <p:cNvPr id="4" name="Picture 5" descr="C:\Users\Čapková\Desktop\V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124744"/>
            <a:ext cx="864096" cy="56528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15616" y="112474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VIC CVUT.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http://commons.wikimedia.org/wiki/File:FBE_CTU_lecture.jpg?uselang=cs </a:t>
            </a:r>
            <a:endParaRPr lang="cs-CZ" dirty="0"/>
          </a:p>
        </p:txBody>
      </p:sp>
      <p:pic>
        <p:nvPicPr>
          <p:cNvPr id="6" name="Picture 2" descr="File:Chmel deta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72817"/>
            <a:ext cx="504056" cy="67207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1772816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LUDEK.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http://commons.wikimedia.org/wiki/File:Chmel_detail.jpg?uselang=cs </a:t>
            </a:r>
            <a:endParaRPr lang="cs-CZ" dirty="0"/>
          </a:p>
        </p:txBody>
      </p:sp>
      <p:pic>
        <p:nvPicPr>
          <p:cNvPr id="8" name="Picture 5" descr="C:\Users\Čapková\Desktop\Šuma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800000" flipV="1">
            <a:off x="179512" y="2564904"/>
            <a:ext cx="864096" cy="6480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15616" y="2492896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WIKIMOL.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http://cs.wikipedia.org/wiki/Soubor:Sumava-kalamita.jpg </a:t>
            </a:r>
            <a:endParaRPr lang="cs-CZ" dirty="0"/>
          </a:p>
        </p:txBody>
      </p:sp>
      <p:pic>
        <p:nvPicPr>
          <p:cNvPr id="10" name="Picture 5" descr="C:\Users\Čapková\Desktop\Orlí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284984"/>
            <a:ext cx="864095" cy="67893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15616" y="3284984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HONZA GROH. </a:t>
            </a:r>
            <a:r>
              <a:rPr lang="cs-CZ" i="1" dirty="0" err="1" smtClean="0"/>
              <a:t>cs.wikipedia.or</a:t>
            </a:r>
            <a:r>
              <a:rPr lang="cs-CZ" dirty="0" smtClean="0"/>
              <a:t> [online]. [cit. 3.4.2013]. Dostupný na WWW: http://cs.wikipedia.org/wiki/Soubor:Orlik-prehradni_hraz.jpg </a:t>
            </a:r>
            <a:endParaRPr lang="cs-CZ" dirty="0"/>
          </a:p>
        </p:txBody>
      </p:sp>
      <p:pic>
        <p:nvPicPr>
          <p:cNvPr id="12" name="Picture 2" descr="C:\Users\Čapková\Desktop\třinecké železárn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077072"/>
            <a:ext cx="864096" cy="64807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15616" y="4005064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TŘINECKÉ ŽELEZÁRNY.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http://cs.wikipedia.org/wiki/Soubor:VysokePece1.jpg </a:t>
            </a:r>
            <a:endParaRPr lang="cs-CZ" dirty="0"/>
          </a:p>
        </p:txBody>
      </p:sp>
      <p:pic>
        <p:nvPicPr>
          <p:cNvPr id="14" name="Picture 4" descr="C:\Users\Čapková\Desktop\Sokolovsk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869160"/>
            <a:ext cx="864096" cy="50405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15616" y="4653136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ORANGE.MAN.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http://cs.wikipedia.org/wiki/Soubor:Sokolov,_d%C5%AFl_Ji%C5%99%C3%AD,_pohled_z_Lomnice.JPG </a:t>
            </a:r>
            <a:endParaRPr lang="cs-CZ" dirty="0"/>
          </a:p>
        </p:txBody>
      </p:sp>
      <p:pic>
        <p:nvPicPr>
          <p:cNvPr id="16" name="Picture 2" descr="C:\Users\Čapková\Desktop\most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445224"/>
            <a:ext cx="792087" cy="59406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115616" y="5517232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KROKODYL.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http://commons.wikimedia.org/wiki/File:Most2_0804_8491.JPG?uselang=cs </a:t>
            </a:r>
            <a:endParaRPr lang="cs-CZ" dirty="0"/>
          </a:p>
        </p:txBody>
      </p:sp>
      <p:pic>
        <p:nvPicPr>
          <p:cNvPr id="18" name="Picture 2" descr="C:\Users\Čapková\Desktop\Sněžk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1" y="6165304"/>
            <a:ext cx="776511" cy="58432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115616" y="6165305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DERBETH. </a:t>
            </a:r>
            <a:r>
              <a:rPr lang="nl-NL" i="1" dirty="0" smtClean="0"/>
              <a:t>cs.wikipedia.org</a:t>
            </a:r>
            <a:r>
              <a:rPr lang="nl-NL" dirty="0" smtClean="0"/>
              <a:t> [online]. [cit. </a:t>
            </a:r>
            <a:r>
              <a:rPr lang="cs-CZ" dirty="0" smtClean="0"/>
              <a:t>3.4</a:t>
            </a:r>
            <a:r>
              <a:rPr lang="nl-NL" dirty="0" smtClean="0"/>
              <a:t>.2013]. Dostupný na WWW: http://cs.wikipedia.org/wiki/Soubor:%C5%9Anie%C5%BCka_z_zachodu.jpg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Tax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64096" cy="64807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15616" y="18864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CHMEE2.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http://cs.wikipedia.org/wiki/Soubor:Prague%27s_taxi.jpg </a:t>
            </a:r>
            <a:endParaRPr lang="cs-CZ" dirty="0"/>
          </a:p>
        </p:txBody>
      </p:sp>
      <p:pic>
        <p:nvPicPr>
          <p:cNvPr id="4" name="Picture 3" descr="C:\Users\Čapková\Desktop\metr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1052737"/>
            <a:ext cx="864096" cy="6459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15616" y="908720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LUKYN.V.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http://commons.wikimedia.org/wiki/File:Depo_Hostivar_09.jpg </a:t>
            </a:r>
            <a:endParaRPr lang="cs-CZ" dirty="0"/>
          </a:p>
        </p:txBody>
      </p:sp>
      <p:pic>
        <p:nvPicPr>
          <p:cNvPr id="6" name="Picture 2" descr="C:\Users\Čapková\Desktop\vysílač Žižkov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844824"/>
            <a:ext cx="504056" cy="77417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115616" y="1772816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KARELJ.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http://commons.wikimedia.org/wiki/File:Praha_Lighthouse_%C5%BDi%C5%BEkov_TV_tower.jpg?uselang=cs </a:t>
            </a:r>
            <a:endParaRPr lang="cs-CZ" dirty="0"/>
          </a:p>
        </p:txBody>
      </p:sp>
      <p:pic>
        <p:nvPicPr>
          <p:cNvPr id="9" name="Picture 4" descr="C:\Users\Čapková\Desktop\KU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780928"/>
            <a:ext cx="864096" cy="648072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115616" y="278092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RÉMI DILIGENT.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http://cs.wikipedia.org/wiki/Soubor:Prague_Charles_University.JPG </a:t>
            </a:r>
            <a:endParaRPr lang="cs-CZ" dirty="0"/>
          </a:p>
        </p:txBody>
      </p:sp>
      <p:pic>
        <p:nvPicPr>
          <p:cNvPr id="11" name="Picture 3" descr="C:\Users\Čapková\Desktop\Technická u Li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179512" y="3501008"/>
            <a:ext cx="594066" cy="792088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15616" y="3501008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RAWAC.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http://cs.wikipedia.org/wiki/Soubor:TUL_Rektorat.JPG </a:t>
            </a:r>
            <a:endParaRPr lang="cs-CZ" dirty="0"/>
          </a:p>
        </p:txBody>
      </p:sp>
      <p:pic>
        <p:nvPicPr>
          <p:cNvPr id="13" name="Picture 5" descr="C:\Users\Čapková\Desktop\Piv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1" y="4365104"/>
            <a:ext cx="800489" cy="72008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87624" y="4149080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PERNAK.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http://cs.wikipedia.org/wiki/Soubor:Pilsner_Urquell_logo(Beer-_czech_republic).jpg </a:t>
            </a:r>
            <a:endParaRPr lang="cs-CZ" dirty="0"/>
          </a:p>
        </p:txBody>
      </p:sp>
      <p:pic>
        <p:nvPicPr>
          <p:cNvPr id="15" name="Picture 2" descr="C:\Users\Čapková\Desktop\Koh-i-noor.jpg"/>
          <p:cNvPicPr>
            <a:picLocks noChangeAspect="1" noChangeArrowheads="1"/>
          </p:cNvPicPr>
          <p:nvPr/>
        </p:nvPicPr>
        <p:blipFill>
          <a:blip r:embed="rId8" cstate="print"/>
          <a:srcRect l="63156" t="76598" r="26261" b="5983"/>
          <a:stretch>
            <a:fillRect/>
          </a:stretch>
        </p:blipFill>
        <p:spPr bwMode="auto">
          <a:xfrm rot="16200000">
            <a:off x="247910" y="5160803"/>
            <a:ext cx="583286" cy="720079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15616" y="508518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SJAM-K.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http://cs.wikipedia.org/wiki/Soubor:Koh-i-noor_1.1.jpg </a:t>
            </a:r>
            <a:endParaRPr lang="cs-CZ" dirty="0"/>
          </a:p>
        </p:txBody>
      </p:sp>
      <p:pic>
        <p:nvPicPr>
          <p:cNvPr id="17" name="Picture 3" descr="C:\Users\Čapková\Desktop\Mattoni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6021288"/>
            <a:ext cx="768086" cy="57606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115616" y="5733256"/>
            <a:ext cx="824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GRYFFINDOR.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http://commons.wikimedia.org/wiki/File:Mattoni_Water_advertisement.JPG?usela</a:t>
            </a:r>
          </a:p>
          <a:p>
            <a:r>
              <a:rPr lang="cs-CZ" dirty="0" err="1" smtClean="0"/>
              <a:t>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hamé"/>
          <p:cNvPicPr>
            <a:picLocks noChangeAspect="1" noChangeArrowheads="1"/>
          </p:cNvPicPr>
          <p:nvPr/>
        </p:nvPicPr>
        <p:blipFill>
          <a:blip r:embed="rId2" cstate="print"/>
          <a:srcRect l="-1342" t="7148" r="-24" b="553"/>
          <a:stretch>
            <a:fillRect/>
          </a:stretch>
        </p:blipFill>
        <p:spPr bwMode="auto">
          <a:xfrm>
            <a:off x="179513" y="188640"/>
            <a:ext cx="843522" cy="57606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043608" y="188640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PALICKAP.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http://commons.wikimedia.org/wiki/File:Babice_(UH),_Ham%C3%A9.jpg?uselang=cs </a:t>
            </a:r>
            <a:endParaRPr lang="cs-CZ" dirty="0"/>
          </a:p>
        </p:txBody>
      </p:sp>
      <p:pic>
        <p:nvPicPr>
          <p:cNvPr id="4" name="Picture 4" descr="C:\Users\Čapková\Desktop\Zenti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08720"/>
            <a:ext cx="864096" cy="64807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908720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LOVECZ.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http://cs.wikipedia.org/wiki/Soubor:Tn_P1230149.JPG </a:t>
            </a:r>
            <a:endParaRPr lang="cs-CZ" dirty="0"/>
          </a:p>
        </p:txBody>
      </p:sp>
      <p:pic>
        <p:nvPicPr>
          <p:cNvPr id="6" name="Picture 2" descr="C:\Users\Čapková\Desktop\Zetor_744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1628800"/>
            <a:ext cx="864096" cy="64807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043608" y="162880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ADIKPL.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http://cs.wikipedia.org/wiki/Soubor:Zetor_7441.jpg </a:t>
            </a:r>
            <a:endParaRPr lang="cs-CZ" dirty="0"/>
          </a:p>
        </p:txBody>
      </p:sp>
      <p:pic>
        <p:nvPicPr>
          <p:cNvPr id="9" name="Picture 2" descr="C:\Users\Čapková\Desktop\Spolan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348880"/>
            <a:ext cx="648072" cy="65795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043608" y="2348880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BAYERMEISTER.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http://cs.wikipedia.org/wiki/Soubor:Spolana_logo.png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3933056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H. ZELL.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http://commons.wikimedia.org/wiki/File:Brassica_napus_001.JPG?uselang=cs </a:t>
            </a:r>
            <a:endParaRPr lang="cs-CZ" dirty="0"/>
          </a:p>
        </p:txBody>
      </p:sp>
      <p:pic>
        <p:nvPicPr>
          <p:cNvPr id="1026" name="Picture 2" descr="C:\Users\Čapková\Desktop\řep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933056"/>
            <a:ext cx="864096" cy="59406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043608" y="2996952"/>
            <a:ext cx="81003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PODZEMNIK.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http://commons.wikimedia.org/wiki/File:Pasohl%C3%A1vky,_pole_v_okol%C3%AD_(1).JPG?uselang=cs </a:t>
            </a:r>
            <a:endParaRPr lang="cs-CZ" dirty="0"/>
          </a:p>
        </p:txBody>
      </p:sp>
      <p:pic>
        <p:nvPicPr>
          <p:cNvPr id="1027" name="Picture 3" descr="C:\Users\Čapková\Desktop\Pasohlávk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1" y="3185592"/>
            <a:ext cx="864097" cy="603448"/>
          </a:xfrm>
          <a:prstGeom prst="rect">
            <a:avLst/>
          </a:prstGeom>
          <a:noFill/>
        </p:spPr>
      </p:pic>
      <p:pic>
        <p:nvPicPr>
          <p:cNvPr id="14" name="Picture 2" descr="C:\Users\Čapková\Desktop\Křivoklátská vrchovin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581128"/>
            <a:ext cx="834774" cy="64807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043608" y="4581128"/>
            <a:ext cx="81003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DAVID PALOCH.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http://cs.wikipedia.org/wiki/Soubor:T%C3%BD%C5%99ov_(CZE)_-_viwe_at_the_reserve_from_Skryje.jpg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15616" y="5517232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SVAJCR.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http://cs.wikipedia.org/wiki/Soubor:051027_Rybolov_Jesenice_0143.JPG </a:t>
            </a:r>
            <a:endParaRPr lang="cs-CZ" dirty="0"/>
          </a:p>
        </p:txBody>
      </p:sp>
      <p:pic>
        <p:nvPicPr>
          <p:cNvPr id="7" name="Picture 2" descr="C:\Users\Čapková\Desktop\výlov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445224"/>
            <a:ext cx="857672" cy="643254"/>
          </a:xfrm>
          <a:prstGeom prst="rect">
            <a:avLst/>
          </a:prstGeom>
          <a:noFill/>
        </p:spPr>
      </p:pic>
      <p:pic>
        <p:nvPicPr>
          <p:cNvPr id="18" name="Picture 2" descr="C:\Users\Čapková\Desktop\D8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6165304"/>
            <a:ext cx="864096" cy="484929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115616" y="6165305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MIRACETI.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http://cs.wikipedia.org/wiki/Soubor:D%C3%A1lnice_D8_u_Lovosic.jpg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1. korido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731158" cy="4320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043608" y="18864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HONZA GROH.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http://cs.wikipedia.org/wiki/Soubor:Prvni_zeleznicni_koridor.svg </a:t>
            </a:r>
            <a:endParaRPr lang="cs-CZ" dirty="0"/>
          </a:p>
        </p:txBody>
      </p:sp>
      <p:pic>
        <p:nvPicPr>
          <p:cNvPr id="4" name="Picture 2" descr="C:\Users\Čapková\Desktop\letiště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836712"/>
            <a:ext cx="792088" cy="5301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836712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FLYJACOB.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http://cs.wikipedia.org/wiki/Soubor:PRGintlairport.jpg </a:t>
            </a:r>
            <a:endParaRPr lang="cs-CZ" dirty="0"/>
          </a:p>
        </p:txBody>
      </p:sp>
      <p:pic>
        <p:nvPicPr>
          <p:cNvPr id="6" name="Picture 2" descr="File:Cargoshipelbecz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556792"/>
            <a:ext cx="792088" cy="54456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971600" y="148478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TOMÁŠ KOLAŘÍK.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http://cs.wikipedia.org/wiki/Soubor:Cargoshipelbecz01.jpg </a:t>
            </a:r>
            <a:endParaRPr lang="cs-CZ" dirty="0"/>
          </a:p>
        </p:txBody>
      </p:sp>
      <p:pic>
        <p:nvPicPr>
          <p:cNvPr id="8" name="Picture 3" descr="C:\Users\Čapková\Desktop\750px-Kolona_na_D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3" y="2276872"/>
            <a:ext cx="792088" cy="523527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971600" y="220486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HONZULA.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http://commons.wikimedia.org/wiki/File:Kolona_na_D1.jpg?uselang=cs </a:t>
            </a:r>
            <a:endParaRPr lang="cs-CZ" dirty="0"/>
          </a:p>
        </p:txBody>
      </p:sp>
      <p:pic>
        <p:nvPicPr>
          <p:cNvPr id="10" name="Picture 3" descr="C:\Users\Čapková\Desktop\leo expr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2996952"/>
            <a:ext cx="792088" cy="52754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971600" y="2924944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PETR ŠTEFEK.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http://cs.wikipedia.org/wiki/Soubor:480_001_Vrbice.jpg </a:t>
            </a:r>
            <a:endParaRPr lang="cs-CZ" dirty="0"/>
          </a:p>
        </p:txBody>
      </p:sp>
      <p:pic>
        <p:nvPicPr>
          <p:cNvPr id="12" name="Picture 2" descr="C:\Users\Čapková\Desktop\helikoptér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717032"/>
            <a:ext cx="792088" cy="593076"/>
          </a:xfrm>
          <a:prstGeom prst="rect">
            <a:avLst/>
          </a:prstGeom>
          <a:noFill/>
        </p:spPr>
      </p:pic>
      <p:pic>
        <p:nvPicPr>
          <p:cNvPr id="14" name="Picture 3" descr="C:\Users\Čapková\Desktop\Lodní doprava  brněnská přehrad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4509120"/>
            <a:ext cx="792088" cy="59406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971600" y="4509120"/>
            <a:ext cx="8172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HAROLD.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http://cs.wikipedia.org/wiki/Soubor:Brno,_Bystrc,_flotila_a_komponenty_Lipska.jpg </a:t>
            </a:r>
            <a:endParaRPr lang="cs-CZ" dirty="0"/>
          </a:p>
        </p:txBody>
      </p:sp>
      <p:pic>
        <p:nvPicPr>
          <p:cNvPr id="16" name="Picture 2" descr="C:\Users\Čapková\Desktop\Praha.jpg"/>
          <p:cNvPicPr>
            <a:picLocks noChangeAspect="1" noChangeArrowheads="1"/>
          </p:cNvPicPr>
          <p:nvPr/>
        </p:nvPicPr>
        <p:blipFill>
          <a:blip r:embed="rId10" cstate="print"/>
          <a:srcRect r="20027"/>
          <a:stretch>
            <a:fillRect/>
          </a:stretch>
        </p:blipFill>
        <p:spPr bwMode="auto">
          <a:xfrm>
            <a:off x="179513" y="5301208"/>
            <a:ext cx="792088" cy="57606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971600" y="5157192"/>
            <a:ext cx="7812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GR3MI.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http://commons.wikimedia.org/wiki/File:2005-04_-_prague_-_toits_-_st_guy_-_st_nicolas.jpg?uselang=cs </a:t>
            </a:r>
            <a:endParaRPr lang="cs-CZ" dirty="0"/>
          </a:p>
        </p:txBody>
      </p:sp>
      <p:pic>
        <p:nvPicPr>
          <p:cNvPr id="18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6021288"/>
            <a:ext cx="768085" cy="576064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971600" y="6021288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MICHAL RITTER.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http://commons.wikimedia.org/wiki/File:Hrad_Karl%C5%A1tejn_06.jpg?uselang=cs 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971600" y="3573016"/>
            <a:ext cx="7740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RADIM HOLIŠ.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13.6.2013]. Dostupný na WWW: http://cs.wikipedia.org/wiki/Soubor:Kry%C5%A1tof_09_LZS_Olomouc_Tabulov%C3%BD_vrch_OK-AHG_EC_135_Air_Ambulance_02.JPG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Pravcická brá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792088" cy="61292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043608" y="188640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JERZY STRZELECKI.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http://cs.wikipedia.org/wiki/Soubor:Brama_Pravcicka.jpg </a:t>
            </a:r>
            <a:endParaRPr lang="cs-CZ" dirty="0"/>
          </a:p>
        </p:txBody>
      </p:sp>
      <p:pic>
        <p:nvPicPr>
          <p:cNvPr id="4" name="Picture 2" descr="C:\Users\Čapková\Desktop\jeskyn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08720"/>
            <a:ext cx="576063" cy="86409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836712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3.4.2013]. Dostupný na WWW: http://commons.wikimedia.org/wiki/File:Punkevn%C3%AD_jeskyn%C4%9B19.jpg?uselang=cs </a:t>
            </a:r>
            <a:endParaRPr lang="cs-CZ" dirty="0"/>
          </a:p>
        </p:txBody>
      </p:sp>
      <p:pic>
        <p:nvPicPr>
          <p:cNvPr id="6" name="Picture 4" descr="C:\Users\Čapková\Desktop\Ještěd.jpg"/>
          <p:cNvPicPr>
            <a:picLocks noChangeAspect="1" noChangeArrowheads="1"/>
          </p:cNvPicPr>
          <p:nvPr/>
        </p:nvPicPr>
        <p:blipFill>
          <a:blip r:embed="rId4" cstate="print"/>
          <a:srcRect l="16926" t="2919" r="19786" b="26695"/>
          <a:stretch>
            <a:fillRect/>
          </a:stretch>
        </p:blipFill>
        <p:spPr bwMode="auto">
          <a:xfrm>
            <a:off x="179512" y="1916832"/>
            <a:ext cx="792089" cy="59071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043608" y="184482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BERND GUTTE.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3.4.2013]. Dostupný na WWW: http://cs.wikipedia.org/wiki/Soubor:Jested.jpg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8333</TotalTime>
  <Words>2062</Words>
  <Application>Microsoft Office PowerPoint</Application>
  <PresentationFormat>Předvádění na obrazovce (4:3)</PresentationFormat>
  <Paragraphs>374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Motiv sady Office</vt:lpstr>
      <vt:lpstr>Vrchol</vt:lpstr>
      <vt:lpstr>Snímek 1</vt:lpstr>
      <vt:lpstr>HOSPODÁŘSTVÍ 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739</cp:revision>
  <dcterms:created xsi:type="dcterms:W3CDTF">2011-12-27T20:15:32Z</dcterms:created>
  <dcterms:modified xsi:type="dcterms:W3CDTF">2013-06-16T18:20:03Z</dcterms:modified>
</cp:coreProperties>
</file>