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8" r:id="rId3"/>
    <p:sldId id="312" r:id="rId4"/>
    <p:sldId id="262" r:id="rId5"/>
    <p:sldId id="315" r:id="rId6"/>
    <p:sldId id="317" r:id="rId7"/>
    <p:sldId id="318" r:id="rId8"/>
    <p:sldId id="319" r:id="rId9"/>
    <p:sldId id="320" r:id="rId10"/>
    <p:sldId id="321" r:id="rId11"/>
    <p:sldId id="322" r:id="rId12"/>
    <p:sldId id="327" r:id="rId13"/>
    <p:sldId id="334" r:id="rId14"/>
    <p:sldId id="335" r:id="rId15"/>
    <p:sldId id="323" r:id="rId16"/>
    <p:sldId id="325" r:id="rId17"/>
    <p:sldId id="328" r:id="rId18"/>
    <p:sldId id="332" r:id="rId19"/>
    <p:sldId id="333" r:id="rId20"/>
    <p:sldId id="330" r:id="rId21"/>
    <p:sldId id="331" r:id="rId22"/>
    <p:sldId id="32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9900"/>
    <a:srgbClr val="FF9933"/>
    <a:srgbClr val="FF3300"/>
    <a:srgbClr val="FF6600"/>
    <a:srgbClr val="CC0066"/>
    <a:srgbClr val="FFFF66"/>
    <a:srgbClr val="FFFFCC"/>
    <a:srgbClr val="FF505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poloha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nadmořská</a:t>
          </a:r>
        </a:p>
        <a:p>
          <a:r>
            <a:rPr lang="cs-CZ" dirty="0" smtClean="0"/>
            <a:t>výška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příroda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hospodářství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kraje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sídla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stavby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cestovní ruch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obyvatelstvo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9" custLinFactNeighborX="-4039" custLinFactNeighborY="-1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9" custLinFactNeighborX="-3887" custLinFactNeighborY="-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9" custLinFactNeighborX="2157" custLinFactNeighborY="-22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9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9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C187A2-7679-4A06-B10A-6B1ED652728B}" type="presOf" srcId="{0B3179CF-1808-4AF2-9A23-49E161367459}" destId="{7685899C-38FE-4CB4-8B7F-2C3F43DD35D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DBBD48F4-D137-4366-AC17-F65754DABF7D}" type="presOf" srcId="{0E767B01-13C3-462A-A480-36847BE14600}" destId="{802AFF8F-A710-40F3-A00D-100F373737B8}" srcOrd="0" destOrd="0" presId="urn:microsoft.com/office/officeart/2005/8/layout/default#1"/>
    <dgm:cxn modelId="{EAD031C8-12F0-4623-A121-2F4E576E5655}" type="presOf" srcId="{53967C97-45EB-4DD3-90B7-0B27D694F559}" destId="{12A3D154-DC56-44D7-ADBF-D1C4D58ED58A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924FF31D-FCD5-4E7E-9085-658081B7788B}" type="presOf" srcId="{1EE2DD4F-7CF7-48E0-8C07-1B8F9C6DE597}" destId="{69BA46AD-DF0A-4BBD-9AEE-440738E97DD1}" srcOrd="0" destOrd="0" presId="urn:microsoft.com/office/officeart/2005/8/layout/default#1"/>
    <dgm:cxn modelId="{251ED1E8-412D-419B-90D8-777EB880179D}" type="presOf" srcId="{8CABA663-F140-4381-A837-528457B523EF}" destId="{D9A0A614-79EC-42F7-A674-B82117D4894F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52761D64-EEFA-41FA-B683-35DF4FBCF944}" type="presOf" srcId="{7D689C6D-215A-4061-950F-D2B50FE031ED}" destId="{3C5A676D-11A3-40AD-B0C0-98AA55E96A4D}" srcOrd="0" destOrd="0" presId="urn:microsoft.com/office/officeart/2005/8/layout/default#1"/>
    <dgm:cxn modelId="{9B1EA00A-1346-4ED6-84EF-9967CDD9AEA2}" type="presOf" srcId="{C68AB37A-53D0-4D22-A99A-2423E0AA25C6}" destId="{D130A27F-5689-4129-A5C8-1E2E8D1BAED4}" srcOrd="0" destOrd="0" presId="urn:microsoft.com/office/officeart/2005/8/layout/default#1"/>
    <dgm:cxn modelId="{6C665DCD-0D24-4037-B6DA-4A502F8CF01A}" type="presOf" srcId="{6D29609A-A390-414B-A1D1-B8FB6AD99EA0}" destId="{A33118F3-006D-4DE0-85D7-BEF5B6ED5873}" srcOrd="0" destOrd="0" presId="urn:microsoft.com/office/officeart/2005/8/layout/default#1"/>
    <dgm:cxn modelId="{2AA07460-C922-4666-ABAC-ABA8BB4BCADE}" type="presOf" srcId="{1BDE75C6-E49C-4C0D-9B54-AB332D07C5E8}" destId="{327274FD-849A-4253-A88C-49EA9C8EC748}" srcOrd="0" destOrd="0" presId="urn:microsoft.com/office/officeart/2005/8/layout/default#1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C485B411-A560-46FA-B7D6-C6FA52F275BE}" type="presOf" srcId="{7064D6C3-D3C5-48BB-ABE8-9B6F4E5F0A72}" destId="{BC96A9CA-1CEB-4AF6-A87C-FBD3AB402411}" srcOrd="0" destOrd="0" presId="urn:microsoft.com/office/officeart/2005/8/layout/default#1"/>
    <dgm:cxn modelId="{E2DF6491-4898-46D0-B3C5-8451239458D5}" type="presParOf" srcId="{3C5A676D-11A3-40AD-B0C0-98AA55E96A4D}" destId="{A33118F3-006D-4DE0-85D7-BEF5B6ED5873}" srcOrd="0" destOrd="0" presId="urn:microsoft.com/office/officeart/2005/8/layout/default#1"/>
    <dgm:cxn modelId="{566E6477-EF6F-4E8D-BC64-DA2CF94A8384}" type="presParOf" srcId="{3C5A676D-11A3-40AD-B0C0-98AA55E96A4D}" destId="{ED37F170-9829-48EA-8EBA-6F9CF988D086}" srcOrd="1" destOrd="0" presId="urn:microsoft.com/office/officeart/2005/8/layout/default#1"/>
    <dgm:cxn modelId="{88ADBDF4-83F1-4787-9E74-BE2E4DBC9963}" type="presParOf" srcId="{3C5A676D-11A3-40AD-B0C0-98AA55E96A4D}" destId="{7685899C-38FE-4CB4-8B7F-2C3F43DD35D1}" srcOrd="2" destOrd="0" presId="urn:microsoft.com/office/officeart/2005/8/layout/default#1"/>
    <dgm:cxn modelId="{75043E42-FFDB-4AFC-9C45-6AE6FBBF85D5}" type="presParOf" srcId="{3C5A676D-11A3-40AD-B0C0-98AA55E96A4D}" destId="{853257FC-53A7-41E2-A65B-84FCEABD6802}" srcOrd="3" destOrd="0" presId="urn:microsoft.com/office/officeart/2005/8/layout/default#1"/>
    <dgm:cxn modelId="{7CA1A19E-B2B3-414E-8A4F-2B25F46B0F90}" type="presParOf" srcId="{3C5A676D-11A3-40AD-B0C0-98AA55E96A4D}" destId="{D130A27F-5689-4129-A5C8-1E2E8D1BAED4}" srcOrd="4" destOrd="0" presId="urn:microsoft.com/office/officeart/2005/8/layout/default#1"/>
    <dgm:cxn modelId="{130AF244-A013-4A21-96E1-406C009BD6D5}" type="presParOf" srcId="{3C5A676D-11A3-40AD-B0C0-98AA55E96A4D}" destId="{7AC5A7A6-39BB-4862-9179-92A64503AD24}" srcOrd="5" destOrd="0" presId="urn:microsoft.com/office/officeart/2005/8/layout/default#1"/>
    <dgm:cxn modelId="{6789AA87-02C6-4E48-823C-6DBDDF11E23D}" type="presParOf" srcId="{3C5A676D-11A3-40AD-B0C0-98AA55E96A4D}" destId="{D9A0A614-79EC-42F7-A674-B82117D4894F}" srcOrd="6" destOrd="0" presId="urn:microsoft.com/office/officeart/2005/8/layout/default#1"/>
    <dgm:cxn modelId="{DC53AF31-C798-4104-B0B8-7427722518E1}" type="presParOf" srcId="{3C5A676D-11A3-40AD-B0C0-98AA55E96A4D}" destId="{A2AD23F2-1FB6-4CB6-A59B-48DBACFA1E36}" srcOrd="7" destOrd="0" presId="urn:microsoft.com/office/officeart/2005/8/layout/default#1"/>
    <dgm:cxn modelId="{0BBEE356-58CF-4B2C-96B5-3E577BA7EAEC}" type="presParOf" srcId="{3C5A676D-11A3-40AD-B0C0-98AA55E96A4D}" destId="{327274FD-849A-4253-A88C-49EA9C8EC748}" srcOrd="8" destOrd="0" presId="urn:microsoft.com/office/officeart/2005/8/layout/default#1"/>
    <dgm:cxn modelId="{AEB8BE33-965B-415F-814A-12719F096714}" type="presParOf" srcId="{3C5A676D-11A3-40AD-B0C0-98AA55E96A4D}" destId="{BF9480DF-7708-4F28-AB36-28724565F072}" srcOrd="9" destOrd="0" presId="urn:microsoft.com/office/officeart/2005/8/layout/default#1"/>
    <dgm:cxn modelId="{C5EB4567-5715-446D-BE96-16C8265DB048}" type="presParOf" srcId="{3C5A676D-11A3-40AD-B0C0-98AA55E96A4D}" destId="{69BA46AD-DF0A-4BBD-9AEE-440738E97DD1}" srcOrd="10" destOrd="0" presId="urn:microsoft.com/office/officeart/2005/8/layout/default#1"/>
    <dgm:cxn modelId="{C7157D8D-00C9-4D12-A258-927094634FD6}" type="presParOf" srcId="{3C5A676D-11A3-40AD-B0C0-98AA55E96A4D}" destId="{38C5E5AD-97B1-468F-8689-E19F00FEE7F1}" srcOrd="11" destOrd="0" presId="urn:microsoft.com/office/officeart/2005/8/layout/default#1"/>
    <dgm:cxn modelId="{602A0996-18C8-409B-81AF-BE4DDDA793B4}" type="presParOf" srcId="{3C5A676D-11A3-40AD-B0C0-98AA55E96A4D}" destId="{12A3D154-DC56-44D7-ADBF-D1C4D58ED58A}" srcOrd="12" destOrd="0" presId="urn:microsoft.com/office/officeart/2005/8/layout/default#1"/>
    <dgm:cxn modelId="{31FE0F13-54D5-4018-A0C0-1D10448B3093}" type="presParOf" srcId="{3C5A676D-11A3-40AD-B0C0-98AA55E96A4D}" destId="{E9B9CFCC-83C0-4F3A-B471-7A937CB85CDA}" srcOrd="13" destOrd="0" presId="urn:microsoft.com/office/officeart/2005/8/layout/default#1"/>
    <dgm:cxn modelId="{27FE62F6-E2A1-4FB8-8F19-4082697772D0}" type="presParOf" srcId="{3C5A676D-11A3-40AD-B0C0-98AA55E96A4D}" destId="{BC96A9CA-1CEB-4AF6-A87C-FBD3AB402411}" srcOrd="14" destOrd="0" presId="urn:microsoft.com/office/officeart/2005/8/layout/default#1"/>
    <dgm:cxn modelId="{151EBE3E-A357-4E2E-ABC8-6BF29CBF22DB}" type="presParOf" srcId="{3C5A676D-11A3-40AD-B0C0-98AA55E96A4D}" destId="{C7FAE7CC-78BC-43D4-AB69-7D7DF2438182}" srcOrd="15" destOrd="0" presId="urn:microsoft.com/office/officeart/2005/8/layout/default#1"/>
    <dgm:cxn modelId="{5B2AAB34-E35B-4A5D-BA6F-1A2868BC978A}" type="presParOf" srcId="{3C5A676D-11A3-40AD-B0C0-98AA55E96A4D}" destId="{802AFF8F-A710-40F3-A00D-100F373737B8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360034" y="0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poloha</a:t>
          </a:r>
          <a:endParaRPr lang="cs-CZ" sz="3000" kern="1200" dirty="0"/>
        </a:p>
      </dsp:txBody>
      <dsp:txXfrm>
        <a:off x="360034" y="0"/>
        <a:ext cx="2260692" cy="1356415"/>
      </dsp:txXfrm>
    </dsp:sp>
    <dsp:sp modelId="{7685899C-38FE-4CB4-8B7F-2C3F43DD35D1}">
      <dsp:nvSpPr>
        <dsp:cNvPr id="0" name=""/>
        <dsp:cNvSpPr/>
      </dsp:nvSpPr>
      <dsp:spPr>
        <a:xfrm>
          <a:off x="2938105" y="2288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nadmořská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výška</a:t>
          </a:r>
          <a:endParaRPr lang="cs-CZ" sz="3000" kern="1200" dirty="0"/>
        </a:p>
      </dsp:txBody>
      <dsp:txXfrm>
        <a:off x="2938105" y="2288"/>
        <a:ext cx="2260692" cy="1356415"/>
      </dsp:txXfrm>
    </dsp:sp>
    <dsp:sp modelId="{D130A27F-5689-4129-A5C8-1E2E8D1BAED4}">
      <dsp:nvSpPr>
        <dsp:cNvPr id="0" name=""/>
        <dsp:cNvSpPr/>
      </dsp:nvSpPr>
      <dsp:spPr>
        <a:xfrm>
          <a:off x="5424867" y="2288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příroda</a:t>
          </a:r>
          <a:endParaRPr lang="cs-CZ" sz="3000" kern="1200" dirty="0"/>
        </a:p>
      </dsp:txBody>
      <dsp:txXfrm>
        <a:off x="5424867" y="2288"/>
        <a:ext cx="2260692" cy="1356415"/>
      </dsp:txXfrm>
    </dsp:sp>
    <dsp:sp modelId="{D9A0A614-79EC-42F7-A674-B82117D4894F}">
      <dsp:nvSpPr>
        <dsp:cNvPr id="0" name=""/>
        <dsp:cNvSpPr/>
      </dsp:nvSpPr>
      <dsp:spPr>
        <a:xfrm>
          <a:off x="363470" y="1583634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obyvatelstvo</a:t>
          </a:r>
          <a:endParaRPr lang="cs-CZ" sz="3000" kern="1200" dirty="0"/>
        </a:p>
      </dsp:txBody>
      <dsp:txXfrm>
        <a:off x="363470" y="1583634"/>
        <a:ext cx="2260692" cy="1356415"/>
      </dsp:txXfrm>
    </dsp:sp>
    <dsp:sp modelId="{327274FD-849A-4253-A88C-49EA9C8EC748}">
      <dsp:nvSpPr>
        <dsp:cNvPr id="0" name=""/>
        <dsp:cNvSpPr/>
      </dsp:nvSpPr>
      <dsp:spPr>
        <a:xfrm>
          <a:off x="2986868" y="1554634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hospodářství</a:t>
          </a:r>
          <a:endParaRPr lang="cs-CZ" sz="3000" kern="1200" dirty="0"/>
        </a:p>
      </dsp:txBody>
      <dsp:txXfrm>
        <a:off x="2986868" y="1554634"/>
        <a:ext cx="2260692" cy="1356415"/>
      </dsp:txXfrm>
    </dsp:sp>
    <dsp:sp modelId="{69BA46AD-DF0A-4BBD-9AEE-440738E97DD1}">
      <dsp:nvSpPr>
        <dsp:cNvPr id="0" name=""/>
        <dsp:cNvSpPr/>
      </dsp:nvSpPr>
      <dsp:spPr>
        <a:xfrm>
          <a:off x="5424867" y="1584773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kraje</a:t>
          </a:r>
          <a:endParaRPr lang="cs-CZ" sz="3000" kern="1200" dirty="0"/>
        </a:p>
      </dsp:txBody>
      <dsp:txXfrm>
        <a:off x="5424867" y="1584773"/>
        <a:ext cx="2260692" cy="1356415"/>
      </dsp:txXfrm>
    </dsp:sp>
    <dsp:sp modelId="{12A3D154-DC56-44D7-ADBF-D1C4D58ED58A}">
      <dsp:nvSpPr>
        <dsp:cNvPr id="0" name=""/>
        <dsp:cNvSpPr/>
      </dsp:nvSpPr>
      <dsp:spPr>
        <a:xfrm>
          <a:off x="423424" y="3162090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sídla</a:t>
          </a:r>
          <a:endParaRPr lang="cs-CZ" sz="3000" kern="1200" dirty="0"/>
        </a:p>
      </dsp:txBody>
      <dsp:txXfrm>
        <a:off x="423424" y="3162090"/>
        <a:ext cx="2260692" cy="1356415"/>
      </dsp:txXfrm>
    </dsp:sp>
    <dsp:sp modelId="{BC96A9CA-1CEB-4AF6-A87C-FBD3AB402411}">
      <dsp:nvSpPr>
        <dsp:cNvPr id="0" name=""/>
        <dsp:cNvSpPr/>
      </dsp:nvSpPr>
      <dsp:spPr>
        <a:xfrm>
          <a:off x="2891535" y="3162090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stavby</a:t>
          </a:r>
          <a:endParaRPr lang="cs-CZ" sz="3000" kern="1200" dirty="0"/>
        </a:p>
      </dsp:txBody>
      <dsp:txXfrm>
        <a:off x="2891535" y="3162090"/>
        <a:ext cx="2260692" cy="1356415"/>
      </dsp:txXfrm>
    </dsp:sp>
    <dsp:sp modelId="{802AFF8F-A710-40F3-A00D-100F373737B8}">
      <dsp:nvSpPr>
        <dsp:cNvPr id="0" name=""/>
        <dsp:cNvSpPr/>
      </dsp:nvSpPr>
      <dsp:spPr>
        <a:xfrm>
          <a:off x="5424867" y="3167258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cestovní ruch</a:t>
          </a:r>
          <a:endParaRPr lang="cs-CZ" sz="3000" kern="1200" dirty="0"/>
        </a:p>
      </dsp:txBody>
      <dsp:txXfrm>
        <a:off x="5424867" y="3167258"/>
        <a:ext cx="2260692" cy="1356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f/Vys%C3%ADla%C4%8D_Libice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0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3.jpeg"/><Relationship Id="rId4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6.png"/><Relationship Id="rId7" Type="http://schemas.openxmlformats.org/officeDocument/2006/relationships/image" Target="../media/image15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1/1f/Vys%C3%ADla%C4%8D_Libice.jpg" TargetMode="External"/><Relationship Id="rId9" Type="http://schemas.openxmlformats.org/officeDocument/2006/relationships/image" Target="../media/image2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023190"/>
              </p:ext>
            </p:extLst>
          </p:nvPr>
        </p:nvGraphicFramePr>
        <p:xfrm>
          <a:off x="899592" y="2564904"/>
          <a:ext cx="734481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44816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3.5.2013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VY_52_INOVACE_19_ZEMĚPIS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Zeměpisná NEJ ČR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7C8">
            <a:alpha val="8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C:\Users\Čapková\Desktop\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509120"/>
            <a:ext cx="1872208" cy="1797628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801820" y="476672"/>
            <a:ext cx="5582748" cy="1152128"/>
          </a:xfrm>
          <a:solidFill>
            <a:srgbClr val="F8F6D6">
              <a:alpha val="58824"/>
            </a:srgb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ZEMĚPISNÁ  NEJ  ČR</a:t>
            </a:r>
            <a:endParaRPr lang="cs-CZ" sz="4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Čapková\Desktop\DUMy\Vlastní DUMy\Pictures\Pictures\Základní údaje o ČR\Galerie Microsoft\Praha\MP9004386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501008"/>
            <a:ext cx="2592288" cy="1682688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QA8JEPDV\MC900349423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916832"/>
            <a:ext cx="1973789" cy="1296144"/>
          </a:xfrm>
          <a:prstGeom prst="rect">
            <a:avLst/>
          </a:prstGeom>
          <a:noFill/>
        </p:spPr>
      </p:pic>
      <p:pic>
        <p:nvPicPr>
          <p:cNvPr id="2050" name="Picture 2" descr="C:\Users\Čapková\Desktop\Sněž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320717">
            <a:off x="611560" y="2060848"/>
            <a:ext cx="2380520" cy="1785390"/>
          </a:xfrm>
          <a:prstGeom prst="rect">
            <a:avLst/>
          </a:prstGeom>
          <a:noFill/>
        </p:spPr>
      </p:pic>
      <p:pic>
        <p:nvPicPr>
          <p:cNvPr id="2051" name="Picture 3" descr="C:\Users\Čapková\Desktop\Černé j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365710">
            <a:off x="6172591" y="2038670"/>
            <a:ext cx="2390390" cy="1792793"/>
          </a:xfrm>
          <a:prstGeom prst="rect">
            <a:avLst/>
          </a:prstGeom>
          <a:noFill/>
        </p:spPr>
      </p:pic>
      <p:pic>
        <p:nvPicPr>
          <p:cNvPr id="12" name="Picture 4" descr="C:\Users\Čapková\Desktop\logo Škod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581128"/>
            <a:ext cx="1872208" cy="1799389"/>
          </a:xfrm>
          <a:prstGeom prst="rect">
            <a:avLst/>
          </a:prstGeom>
          <a:noFill/>
        </p:spPr>
      </p:pic>
      <p:pic>
        <p:nvPicPr>
          <p:cNvPr id="2052" name="Picture 4" descr="C:\Users\Čapková\Desktop\mos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888" y="5373216"/>
            <a:ext cx="1872208" cy="125423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483768" y="404664"/>
            <a:ext cx="4176464" cy="1008112"/>
          </a:xfrm>
          <a:prstGeom prst="roundRect">
            <a:avLst>
              <a:gd name="adj" fmla="val 20790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ZEMĚPISNÁ NEJ ČR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5" name="Zástupný symbol pro obsah 23"/>
          <p:cNvGraphicFramePr>
            <a:graphicFrameLocks/>
          </p:cNvGraphicFramePr>
          <p:nvPr/>
        </p:nvGraphicFramePr>
        <p:xfrm>
          <a:off x="467544" y="1772816"/>
          <a:ext cx="813690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0"/>
            <a:ext cx="1296144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POLOHA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92696"/>
            <a:ext cx="2206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údaje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77281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Nejdelší státní hranici má ČR s  ……………………….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924944"/>
            <a:ext cx="486428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Nejsevernější  obec ………………………..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Nejjižnější obec ……………………………..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Nejzápadnější obec ………………………..</a:t>
            </a:r>
          </a:p>
          <a:p>
            <a:endParaRPr lang="cs-CZ" sz="2400" b="1" dirty="0" smtClean="0"/>
          </a:p>
          <a:p>
            <a:r>
              <a:rPr lang="cs-CZ" sz="2400" b="1" dirty="0" err="1" smtClean="0"/>
              <a:t>Nejvýchodnějsí</a:t>
            </a:r>
            <a:r>
              <a:rPr lang="cs-CZ" sz="2400" b="1" dirty="0" smtClean="0"/>
              <a:t>  obec ……………………..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0"/>
            <a:ext cx="1296144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POLOHA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77281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Nejdelší státní hranici má ČR s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924944"/>
            <a:ext cx="295298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Nejsevernější  obec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Nejjižnější obec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Nejzápadnější obec</a:t>
            </a:r>
          </a:p>
          <a:p>
            <a:endParaRPr lang="cs-CZ" sz="2400" b="1" dirty="0" smtClean="0"/>
          </a:p>
          <a:p>
            <a:r>
              <a:rPr lang="cs-CZ" sz="2400" b="1" dirty="0" err="1" smtClean="0"/>
              <a:t>Nejvýchodnějsí</a:t>
            </a:r>
            <a:r>
              <a:rPr lang="cs-CZ" sz="2400" b="1" dirty="0" smtClean="0"/>
              <a:t>  obec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177281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Německem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3563888" y="2924944"/>
            <a:ext cx="15720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Lobendava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3059832" y="3645024"/>
            <a:ext cx="15787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Vyšší Brod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63888" y="4365104"/>
            <a:ext cx="10450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Krásná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3707904" y="5085184"/>
            <a:ext cx="12525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Bukovec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69269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0"/>
            <a:ext cx="136815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PŘÍRODA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124744"/>
            <a:ext cx="705678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Nejvyšší nadmořská výška</a:t>
            </a:r>
          </a:p>
          <a:p>
            <a:endParaRPr lang="cs-CZ" dirty="0" smtClean="0"/>
          </a:p>
          <a:p>
            <a:r>
              <a:rPr lang="cs-CZ" sz="2400" b="1" dirty="0" smtClean="0"/>
              <a:t>Nejnižší nadmořská výška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548680"/>
            <a:ext cx="2206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údaje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0"/>
            <a:ext cx="136815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PŘÍRODA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124744"/>
            <a:ext cx="705678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Nejvyšší nadmořská výška</a:t>
            </a:r>
          </a:p>
          <a:p>
            <a:endParaRPr lang="cs-CZ" dirty="0" smtClean="0"/>
          </a:p>
          <a:p>
            <a:r>
              <a:rPr lang="cs-CZ" sz="2400" b="1" dirty="0" smtClean="0"/>
              <a:t>Nejnižší nadmořská výška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4725144"/>
            <a:ext cx="86764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Nejvýše položený nepřírodní bod je vrchol televizního vysílače 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Pradědu v Hrubém Jeseníku 1654 m n. m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124744"/>
            <a:ext cx="2071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Sněžka </a:t>
            </a:r>
            <a:r>
              <a:rPr lang="cs-CZ" sz="2400" dirty="0" smtClean="0"/>
              <a:t>1602 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1772816"/>
            <a:ext cx="3992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hladina Labe v Hřensku </a:t>
            </a:r>
            <a:r>
              <a:rPr lang="cs-CZ" sz="2400" dirty="0" smtClean="0"/>
              <a:t>115 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7" name="Picture 7" descr="C:\Users\Čapková\Desktop\Hřen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492896"/>
            <a:ext cx="3096344" cy="2065127"/>
          </a:xfrm>
          <a:prstGeom prst="rect">
            <a:avLst/>
          </a:prstGeom>
          <a:noFill/>
        </p:spPr>
      </p:pic>
      <p:pic>
        <p:nvPicPr>
          <p:cNvPr id="8" name="Picture 2" descr="C:\Users\Čapková\Desktop\Sněž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492896"/>
            <a:ext cx="3024336" cy="2026068"/>
          </a:xfrm>
          <a:prstGeom prst="rect">
            <a:avLst/>
          </a:prstGeom>
          <a:noFill/>
        </p:spPr>
      </p:pic>
      <p:pic>
        <p:nvPicPr>
          <p:cNvPr id="9" name="Picture 3" descr="C:\Users\Čapková\Desktop\Vysílač na Praděd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067944" y="5445224"/>
            <a:ext cx="936104" cy="124813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851920" y="47667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48478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1349375" algn="l"/>
              </a:tabLst>
            </a:pPr>
            <a:r>
              <a:rPr lang="cs-CZ" sz="2400" b="1" dirty="0" smtClean="0"/>
              <a:t>Nejdelší řeka na našem území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204864"/>
            <a:ext cx="435920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Největší jezero (velikostí plochy)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Největší rybník (velikostí plochy)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692696"/>
            <a:ext cx="2206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údaje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0"/>
            <a:ext cx="136815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PŘÍRODA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48478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1349375" algn="l"/>
              </a:tabLst>
            </a:pPr>
            <a:r>
              <a:rPr lang="cs-CZ" sz="2400" b="1" dirty="0" smtClean="0"/>
              <a:t>Nejdelší řeka na našem území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204864"/>
            <a:ext cx="435920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Největší jezero (velikostí plochy)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Největší rybník (velikostí plochy)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69269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484784"/>
            <a:ext cx="988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Vltava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2204864"/>
            <a:ext cx="93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Černé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2924944"/>
            <a:ext cx="1463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Rožmberk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3" name="Picture 3" descr="C:\Users\Čapková\Desktop\Soutok labe a Vltav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149080"/>
            <a:ext cx="2664296" cy="1512168"/>
          </a:xfrm>
          <a:prstGeom prst="rect">
            <a:avLst/>
          </a:prstGeom>
          <a:noFill/>
        </p:spPr>
      </p:pic>
      <p:pic>
        <p:nvPicPr>
          <p:cNvPr id="14" name="Picture 3" descr="C:\Users\Čapková\Desktop\Černé 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149080"/>
            <a:ext cx="2664296" cy="1584176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</p:pic>
      <p:pic>
        <p:nvPicPr>
          <p:cNvPr id="15" name="Picture 4" descr="C:\Users\Čapková\Desktop\Rožmber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149080"/>
            <a:ext cx="2664296" cy="158417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923928" y="0"/>
            <a:ext cx="136815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PŘÍRODA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0"/>
            <a:ext cx="2016224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KRAJE A SÍDLA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733256"/>
            <a:ext cx="19027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největší kraj</a:t>
            </a:r>
          </a:p>
          <a:p>
            <a:r>
              <a:rPr lang="cs-CZ" sz="2400" b="1" dirty="0" smtClean="0"/>
              <a:t>nejmenší kraj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5733256"/>
            <a:ext cx="3061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nelidnatější kraj</a:t>
            </a:r>
          </a:p>
          <a:p>
            <a:r>
              <a:rPr lang="cs-CZ" sz="2400" b="1" dirty="0" smtClean="0"/>
              <a:t>neméně zalidněný kraj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5733256"/>
            <a:ext cx="34020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největší město</a:t>
            </a:r>
          </a:p>
          <a:p>
            <a:r>
              <a:rPr lang="cs-CZ" sz="2400" b="1" dirty="0" smtClean="0"/>
              <a:t>nejnavštěvovanější místo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548680"/>
            <a:ext cx="2346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Vyznač v mapě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9" name="Picture 3" descr="C:\Users\Čapková\Desktop\mapa ČR slepá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6999564" cy="426098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0"/>
            <a:ext cx="2016224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KRAJE A SÍDLA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733256"/>
            <a:ext cx="19027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největší kraj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nejmenší kraj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5733256"/>
            <a:ext cx="3061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3300"/>
                </a:solidFill>
              </a:rPr>
              <a:t>nelidnatější kraj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neméně zalidněný kraj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5733256"/>
            <a:ext cx="34020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</a:rPr>
              <a:t>největší město</a:t>
            </a:r>
          </a:p>
          <a:p>
            <a:r>
              <a:rPr lang="cs-CZ" sz="2400" b="1" dirty="0" smtClean="0">
                <a:solidFill>
                  <a:srgbClr val="FF9900"/>
                </a:solidFill>
              </a:rPr>
              <a:t>nejnavštěvovanější místo</a:t>
            </a:r>
            <a:endParaRPr lang="cs-CZ" sz="2400" b="1" dirty="0">
              <a:solidFill>
                <a:srgbClr val="FF9900"/>
              </a:solidFill>
            </a:endParaRPr>
          </a:p>
        </p:txBody>
      </p:sp>
      <p:pic>
        <p:nvPicPr>
          <p:cNvPr id="9" name="Picture 3" descr="C:\Users\Čapková\Desktop\mapa ČR slepá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6999564" cy="426098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851920" y="548680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3284984"/>
            <a:ext cx="10851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00B050"/>
                </a:solidFill>
              </a:rPr>
              <a:t>Středočeský</a:t>
            </a:r>
            <a:endParaRPr lang="cs-CZ" sz="1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2780928"/>
            <a:ext cx="16267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Hlavní město Praha</a:t>
            </a:r>
            <a:endParaRPr lang="cs-CZ" sz="1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564904"/>
            <a:ext cx="10851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3300"/>
                </a:solidFill>
              </a:rPr>
              <a:t>Středočeský</a:t>
            </a:r>
            <a:endParaRPr lang="cs-CZ" sz="1400" b="1" dirty="0">
              <a:solidFill>
                <a:srgbClr val="FF33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2708920"/>
            <a:ext cx="10490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7030A0"/>
                </a:solidFill>
              </a:rPr>
              <a:t>Karlovarský</a:t>
            </a:r>
            <a:endParaRPr lang="cs-CZ" sz="14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2996952"/>
            <a:ext cx="6135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9900"/>
                </a:solidFill>
              </a:rPr>
              <a:t>Praha</a:t>
            </a:r>
            <a:endParaRPr lang="cs-CZ" sz="1400" b="1" dirty="0">
              <a:solidFill>
                <a:srgbClr val="FF99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7944" y="0"/>
            <a:ext cx="100811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LÁZNĚ</a:t>
            </a:r>
            <a:endParaRPr lang="cs-CZ" sz="2400" b="1" dirty="0"/>
          </a:p>
        </p:txBody>
      </p:sp>
      <p:pic>
        <p:nvPicPr>
          <p:cNvPr id="3" name="Picture 2" descr="C:\Users\Čapková\Desktop\K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84784"/>
            <a:ext cx="6480720" cy="376692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915816" y="620688"/>
            <a:ext cx="3307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Největší lázně v ČR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7944" y="0"/>
            <a:ext cx="100811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LÁZNĚ</a:t>
            </a:r>
            <a:endParaRPr lang="cs-CZ" sz="2400" b="1" dirty="0"/>
          </a:p>
        </p:txBody>
      </p:sp>
      <p:pic>
        <p:nvPicPr>
          <p:cNvPr id="3" name="Picture 2" descr="C:\Users\Čapková\Desktop\K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84784"/>
            <a:ext cx="6480720" cy="376692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851920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5373216"/>
            <a:ext cx="1787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Karlovy Vary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Čapková\Desktop\800px-Skoda_Superb_Silber.jpg"/>
          <p:cNvPicPr>
            <a:picLocks noChangeAspect="1" noChangeArrowheads="1"/>
          </p:cNvPicPr>
          <p:nvPr/>
        </p:nvPicPr>
        <p:blipFill>
          <a:blip r:embed="rId2" cstate="print">
            <a:lum bright="10000"/>
          </a:blip>
          <a:srcRect/>
          <a:stretch>
            <a:fillRect/>
          </a:stretch>
        </p:blipFill>
        <p:spPr bwMode="auto">
          <a:xfrm>
            <a:off x="2195736" y="1412776"/>
            <a:ext cx="4752528" cy="316835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491880" y="0"/>
            <a:ext cx="2232248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HOSPODÁŘSTVÍ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548680"/>
            <a:ext cx="69341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Nejsilnější hospodářské odvětví a podnik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" name="Picture 4" descr="C:\Users\Čapková\Desktop\logo Ško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5229200"/>
            <a:ext cx="1296144" cy="12457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232248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HOSPODÁŘSTVÍ</a:t>
            </a:r>
            <a:endParaRPr lang="cs-CZ" sz="2400" b="1" dirty="0"/>
          </a:p>
        </p:txBody>
      </p:sp>
      <p:pic>
        <p:nvPicPr>
          <p:cNvPr id="5" name="Picture 4" descr="C:\Users\Čapková\Desktop\logo Ško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229200"/>
            <a:ext cx="1296144" cy="124573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851920" y="548680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4725144"/>
            <a:ext cx="7325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strojírenský automobilový průmysl; ŠKODA AUTO a.s., sídlo Mladá Boleslav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1" name="Picture 2" descr="C:\Users\Čapková\Desktop\800px-Skoda_Superb_Silber.jpg"/>
          <p:cNvPicPr>
            <a:picLocks noChangeAspect="1" noChangeArrowheads="1"/>
          </p:cNvPicPr>
          <p:nvPr/>
        </p:nvPicPr>
        <p:blipFill>
          <a:blip r:embed="rId3" cstate="print">
            <a:lum bright="10000"/>
          </a:blip>
          <a:srcRect/>
          <a:stretch>
            <a:fillRect/>
          </a:stretch>
        </p:blipFill>
        <p:spPr bwMode="auto">
          <a:xfrm>
            <a:off x="2195736" y="1412776"/>
            <a:ext cx="4752528" cy="316835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95936" y="0"/>
            <a:ext cx="1152128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STAVBY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548680"/>
            <a:ext cx="53258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Nejvyšší most a nejvyšší stavba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" name="Picture 2" descr="C:\Users\Čapková\Desktop\mo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16143"/>
            <a:ext cx="4320480" cy="2894384"/>
          </a:xfrm>
          <a:prstGeom prst="rect">
            <a:avLst/>
          </a:prstGeom>
          <a:noFill/>
        </p:spPr>
      </p:pic>
      <p:pic>
        <p:nvPicPr>
          <p:cNvPr id="6" name="Picture 5" descr="File:Vysílač Libic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lum bright="10000"/>
          </a:blip>
          <a:srcRect/>
          <a:stretch>
            <a:fillRect/>
          </a:stretch>
        </p:blipFill>
        <p:spPr bwMode="auto">
          <a:xfrm>
            <a:off x="5652120" y="1592796"/>
            <a:ext cx="1944216" cy="291632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899592" y="4653136"/>
            <a:ext cx="30097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Žďákovský</a:t>
            </a:r>
            <a:r>
              <a:rPr lang="cs-CZ" sz="2000" b="1" dirty="0" smtClean="0">
                <a:solidFill>
                  <a:srgbClr val="FF0000"/>
                </a:solidFill>
              </a:rPr>
              <a:t> most na Vltavě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4653136"/>
            <a:ext cx="34673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vysílač </a:t>
            </a:r>
            <a:r>
              <a:rPr lang="cs-CZ" sz="2000" b="1" dirty="0" err="1" smtClean="0">
                <a:solidFill>
                  <a:srgbClr val="FF0000"/>
                </a:solidFill>
              </a:rPr>
              <a:t>Liblice</a:t>
            </a:r>
            <a:r>
              <a:rPr lang="cs-CZ" sz="2000" b="1" dirty="0" smtClean="0">
                <a:solidFill>
                  <a:srgbClr val="FF0000"/>
                </a:solidFill>
              </a:rPr>
              <a:t> u Českého Brodu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0"/>
            <a:ext cx="172819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UNIVERZITA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548680"/>
            <a:ext cx="4176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Nejstarší univerzita v ČR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" name="Picture 4" descr="C:\Users\Čapková\Desktop\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340768"/>
            <a:ext cx="3816424" cy="36643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483768" y="5229200"/>
            <a:ext cx="4234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Univerzita Karlova v Praze - Karolinum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0"/>
            <a:ext cx="2232248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CESTOVNÍ RUCH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9154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Magnetem je historické jádro Prahy – je na seznamu památek UNESCO</a:t>
            </a:r>
            <a:endParaRPr lang="cs-CZ" sz="2400" b="1" dirty="0">
              <a:solidFill>
                <a:srgbClr val="008000"/>
              </a:solidFill>
            </a:endParaRPr>
          </a:p>
        </p:txBody>
      </p:sp>
      <p:pic>
        <p:nvPicPr>
          <p:cNvPr id="5" name="Picture 3" descr="C:\Users\Čapková\Desktop\Pra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7488832" cy="382047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 a zopakování vybraných pojmů a zajímavostí z učiva o ČR.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atlasem ČR, svými učebnicemi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poznámkami.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Podrobnější informace mohou čerpat z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992888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000" dirty="0" smtClean="0"/>
              <a:t>Vlastní zdroj. </a:t>
            </a:r>
            <a:endParaRPr lang="cs-CZ" sz="1200" dirty="0" smtClean="0"/>
          </a:p>
          <a:p>
            <a:endParaRPr lang="cs-CZ" sz="1100" dirty="0" smtClean="0"/>
          </a:p>
          <a:p>
            <a:r>
              <a:rPr lang="cs-CZ" sz="2000" dirty="0" smtClean="0"/>
              <a:t>Použité obrázky:</a:t>
            </a:r>
          </a:p>
          <a:p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95536" y="1484784"/>
            <a:ext cx="4392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pic>
        <p:nvPicPr>
          <p:cNvPr id="4" name="Picture 2" descr="C:\Users\Čapková\Desktop\Sněž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788067" cy="52794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15616" y="184482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O. MEJSNAR.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3.5.2013]. Dostupný na WWW: http://commons.wikimedia.org/wiki/File:Snezka6.JPG?uselang=cs </a:t>
            </a:r>
            <a:endParaRPr lang="cs-CZ" dirty="0"/>
          </a:p>
        </p:txBody>
      </p:sp>
      <p:pic>
        <p:nvPicPr>
          <p:cNvPr id="6" name="Picture 3" descr="C:\Users\Čapková\Desktop\Černé 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36912"/>
            <a:ext cx="768085" cy="57606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2492896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DAVID PALOCH.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3.5.2013]. Dostupný na WWW: http://cs.wikipedia.org/wiki/Soubor:%C4%8Cern%C3%A9_jezero,_%C5%A0umava_(CZE).jpg </a:t>
            </a:r>
            <a:endParaRPr lang="cs-CZ" dirty="0"/>
          </a:p>
        </p:txBody>
      </p:sp>
      <p:pic>
        <p:nvPicPr>
          <p:cNvPr id="8" name="Picture 4" descr="C:\Users\Čapková\Desktop\logo Ško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356992"/>
            <a:ext cx="724160" cy="72008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043608" y="342900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WIKIRADZIO.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3.5.2013]. Dostupný na WWW: http://commons.wikimedia.org/wiki/File:Pskodalogo.jpg?uselang=cs </a:t>
            </a:r>
            <a:endParaRPr lang="cs-CZ" dirty="0"/>
          </a:p>
        </p:txBody>
      </p:sp>
      <p:pic>
        <p:nvPicPr>
          <p:cNvPr id="10" name="Picture 4" descr="C:\Users\Čapková\Desktop\K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221088"/>
            <a:ext cx="768085" cy="57606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043608" y="414908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RÉMI DILIGENT.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3.5.2013]. Dostupný na WWW: http://cs.wikipedia.org/wiki/Soubor:Prague_Charles_University.JPG </a:t>
            </a:r>
            <a:endParaRPr lang="cs-CZ" dirty="0"/>
          </a:p>
        </p:txBody>
      </p:sp>
      <p:pic>
        <p:nvPicPr>
          <p:cNvPr id="12" name="Picture 2" descr="C:\Users\Čapková\Desktop\mos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941168"/>
            <a:ext cx="792088" cy="53063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043608" y="4941168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RICHENZA.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3.5.2013]. Dostupný na WWW: http://cs.wikipedia.org/wiki/Soubor:Zdakovsky_bridge_in_2011_(2).jpg </a:t>
            </a:r>
            <a:endParaRPr lang="cs-CZ" dirty="0"/>
          </a:p>
        </p:txBody>
      </p:sp>
      <p:pic>
        <p:nvPicPr>
          <p:cNvPr id="14" name="Picture 7" descr="C:\Users\Čapková\Desktop\Hřensk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589240"/>
            <a:ext cx="864096" cy="66468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043608" y="5589240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JENS JÄPEL.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3.5.2013]. Dostupný na WWW: http://cs.wikipedia.org/wiki/Soubor:Blick_von_der_Elbe_aus_auf_Hrensko.jpg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60648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THOMAS DOERFER.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3.5.2013]. Dostupný na WWW: http://cs.wikipedia.org/wiki/Soubor:Skoda_Superb_Silber.jpg </a:t>
            </a:r>
            <a:endParaRPr lang="cs-CZ" dirty="0"/>
          </a:p>
        </p:txBody>
      </p:sp>
      <p:pic>
        <p:nvPicPr>
          <p:cNvPr id="1026" name="Picture 2" descr="C:\Users\Čapková\Desktop\800px-Skoda_Superb_Silb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9"/>
            <a:ext cx="936104" cy="633040"/>
          </a:xfrm>
          <a:prstGeom prst="rect">
            <a:avLst/>
          </a:prstGeom>
          <a:noFill/>
        </p:spPr>
      </p:pic>
      <p:pic>
        <p:nvPicPr>
          <p:cNvPr id="4" name="Picture 3" descr="C:\Users\Čapková\Desktop\mapa ČR slepá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052736"/>
            <a:ext cx="936104" cy="56985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87624" y="1052736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LENCER.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3.5.2013]. Dostupný na WWW: http://commons.wikimedia.org/wiki/File:Czech_Republic_location_map.svg </a:t>
            </a:r>
            <a:endParaRPr lang="cs-CZ" dirty="0"/>
          </a:p>
        </p:txBody>
      </p:sp>
      <p:pic>
        <p:nvPicPr>
          <p:cNvPr id="6" name="Picture 5" descr="File:Vysílač Lib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844824"/>
            <a:ext cx="504056" cy="75608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87624" y="1772816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ATILLAK.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</a:t>
            </a:r>
            <a:r>
              <a:rPr lang="cs-CZ" dirty="0" smtClean="0"/>
              <a:t>3.5.</a:t>
            </a:r>
            <a:r>
              <a:rPr lang="en-US" dirty="0" smtClean="0"/>
              <a:t>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http://commons.wikimedia.org/wiki/File:Vys%C3%ADla%C4%8D_Libice.jpg?uselang=cs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87624" y="2780928"/>
            <a:ext cx="7740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GR3MI.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3.5.2013]. Dostupný na WWW: http://commons.wikimedia.org/wiki/File:2005-04_-_prague_-_toits_-_st_guy_-_st_nicolas.jpg?uselang=cs </a:t>
            </a:r>
            <a:endParaRPr lang="cs-CZ" dirty="0"/>
          </a:p>
        </p:txBody>
      </p:sp>
      <p:pic>
        <p:nvPicPr>
          <p:cNvPr id="10" name="Picture 3" descr="C:\Users\Čapková\Desktop\Soutok labe a Vltav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861048"/>
            <a:ext cx="907301" cy="64807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259632" y="3861048"/>
            <a:ext cx="7668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HANS WEINGARTZ.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3.5.2013]. Dostupný na WWW: http://cs.wikipedia.org/wiki/Soubor:MOLDAU3.jpg </a:t>
            </a:r>
            <a:endParaRPr lang="cs-CZ" dirty="0"/>
          </a:p>
        </p:txBody>
      </p:sp>
      <p:pic>
        <p:nvPicPr>
          <p:cNvPr id="12" name="Picture 4" descr="C:\Users\Čapková\Desktop\Rožmberk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653136"/>
            <a:ext cx="936104" cy="66864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259632" y="4581128"/>
            <a:ext cx="7488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ZDENĚKK.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3.5.2013]. Dostupný na WWW: http://cs.wikipedia.org/wiki/Soubor:Rybn%C3%ADk_Ro%C5%BEmberk_zabran%C3%BD_z_oblasti_reten%C4%8Dn%C3%ADho_prostoru.jpg 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1259632" y="5445224"/>
            <a:ext cx="7884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BOBAK HA'ERI.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3.5.2013]. Dostupný na WWW: http://cs.wikipedia.org/wiki/Soubor:2007-KarlovyVary-143s.jpg </a:t>
            </a:r>
            <a:endParaRPr lang="cs-CZ" dirty="0"/>
          </a:p>
        </p:txBody>
      </p:sp>
      <p:pic>
        <p:nvPicPr>
          <p:cNvPr id="3" name="Picture 2" descr="C:\Users\Čapková\Desktop\KV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517232"/>
            <a:ext cx="929680" cy="540377"/>
          </a:xfrm>
          <a:prstGeom prst="rect">
            <a:avLst/>
          </a:prstGeom>
          <a:noFill/>
        </p:spPr>
      </p:pic>
      <p:pic>
        <p:nvPicPr>
          <p:cNvPr id="1027" name="Picture 3" descr="C:\Users\Čapková\Desktop\Prah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2924944"/>
            <a:ext cx="846893" cy="43204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1617</TotalTime>
  <Words>639</Words>
  <Application>Microsoft Office PowerPoint</Application>
  <PresentationFormat>Předvádění na obrazovce (4:3)</PresentationFormat>
  <Paragraphs>147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sady Office</vt:lpstr>
      <vt:lpstr>Vrchol</vt:lpstr>
      <vt:lpstr>Prezentace aplikace PowerPoint</vt:lpstr>
      <vt:lpstr>ZEMĚPISNÁ  NEJ 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pc</cp:lastModifiedBy>
  <cp:revision>160</cp:revision>
  <dcterms:created xsi:type="dcterms:W3CDTF">2011-12-27T20:15:32Z</dcterms:created>
  <dcterms:modified xsi:type="dcterms:W3CDTF">2013-06-17T11:10:46Z</dcterms:modified>
</cp:coreProperties>
</file>