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6" r:id="rId4"/>
    <p:sldId id="258" r:id="rId5"/>
    <p:sldId id="259" r:id="rId6"/>
    <p:sldId id="257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F95DF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72773-E24F-4276-866B-C151C57AF1CA}" type="datetimeFigureOut">
              <a:rPr lang="cs-CZ" smtClean="0"/>
              <a:pPr/>
              <a:t>15.3.2012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7352F0-6A35-4E99-91FD-734DC24BD4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72773-E24F-4276-866B-C151C57AF1CA}" type="datetimeFigureOut">
              <a:rPr lang="cs-CZ" smtClean="0"/>
              <a:pPr/>
              <a:t>15.3.2012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87352F0-6A35-4E99-91FD-734DC24BD4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72773-E24F-4276-866B-C151C57AF1CA}" type="datetimeFigureOut">
              <a:rPr lang="cs-CZ" smtClean="0"/>
              <a:pPr/>
              <a:t>15.3.2012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352F0-6A35-4E99-91FD-734DC24BD45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72773-E24F-4276-866B-C151C57AF1CA}" type="datetimeFigureOut">
              <a:rPr lang="cs-CZ" smtClean="0"/>
              <a:pPr/>
              <a:t>15.3.2012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352F0-6A35-4E99-91FD-734DC24BD4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72773-E24F-4276-866B-C151C57AF1CA}" type="datetimeFigureOut">
              <a:rPr lang="cs-CZ" smtClean="0"/>
              <a:pPr/>
              <a:t>15.3.2012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87352F0-6A35-4E99-91FD-734DC24BD45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72773-E24F-4276-866B-C151C57AF1CA}" type="datetimeFigureOut">
              <a:rPr lang="cs-CZ" smtClean="0"/>
              <a:pPr/>
              <a:t>15.3.2012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352F0-6A35-4E99-91FD-734DC24BD4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72773-E24F-4276-866B-C151C57AF1CA}" type="datetimeFigureOut">
              <a:rPr lang="cs-CZ" smtClean="0"/>
              <a:pPr/>
              <a:t>15.3.2012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352F0-6A35-4E99-91FD-734DC24BD4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72773-E24F-4276-866B-C151C57AF1CA}" type="datetimeFigureOut">
              <a:rPr lang="cs-CZ" smtClean="0"/>
              <a:pPr/>
              <a:t>15.3.2012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352F0-6A35-4E99-91FD-734DC24BD4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72773-E24F-4276-866B-C151C57AF1CA}" type="datetimeFigureOut">
              <a:rPr lang="cs-CZ" smtClean="0"/>
              <a:pPr/>
              <a:t>15.3.2012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352F0-6A35-4E99-91FD-734DC24BD45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72773-E24F-4276-866B-C151C57AF1CA}" type="datetimeFigureOut">
              <a:rPr lang="cs-CZ" smtClean="0"/>
              <a:pPr/>
              <a:t>15.3.2012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352F0-6A35-4E99-91FD-734DC24BD4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72773-E24F-4276-866B-C151C57AF1CA}" type="datetimeFigureOut">
              <a:rPr lang="cs-CZ" smtClean="0"/>
              <a:pPr/>
              <a:t>15.3.2012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352F0-6A35-4E99-91FD-734DC24BD4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0C72773-E24F-4276-866B-C151C57AF1CA}" type="datetimeFigureOut">
              <a:rPr lang="cs-CZ" smtClean="0"/>
              <a:pPr/>
              <a:t>15.3.2012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87352F0-6A35-4E99-91FD-734DC24BD45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600" b="1" i="0" u="none" strike="noStrike" kern="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</a:rPr>
              <a:t>VLASTIVĚDA </a:t>
            </a:r>
            <a:br>
              <a:rPr kumimoji="0" lang="cs-CZ" sz="6600" b="1" i="0" u="none" strike="noStrike" kern="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</a:rPr>
            </a:br>
            <a:r>
              <a:rPr kumimoji="0" lang="cs-CZ" sz="6600" b="1" i="0" u="none" strike="noStrike" kern="0" cap="none" spc="0" normalizeH="0" baseline="0" noProof="0" dirty="0" smtClean="0">
                <a:ln>
                  <a:noFill/>
                </a:ln>
                <a:solidFill>
                  <a:srgbClr val="BF95D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</a:rPr>
              <a:t>5. ROČNÍK</a:t>
            </a:r>
            <a:endParaRPr kumimoji="0" lang="cs-CZ" sz="6600" b="0" i="0" u="none" strike="noStrike" kern="0" cap="none" spc="0" normalizeH="0" baseline="0" noProof="0" dirty="0">
              <a:ln>
                <a:noFill/>
              </a:ln>
              <a:solidFill>
                <a:srgbClr val="BF95DF"/>
              </a:solidFill>
              <a:effectLst/>
              <a:uLnTx/>
              <a:uFillTx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83768" y="5373216"/>
            <a:ext cx="51845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VY_32_INOVACE_01_07_města,</a:t>
            </a:r>
            <a:r>
              <a:rPr kumimoji="0" lang="cs-CZ" sz="18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vesnice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832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251937"/>
            <a:ext cx="1285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54424" y="1084392"/>
            <a:ext cx="84249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</a:t>
            </a:r>
            <a:r>
              <a:rPr lang="cs-CZ" b="1" dirty="0" smtClean="0"/>
              <a:t>. 1 - </a:t>
            </a:r>
            <a:r>
              <a:rPr lang="cs-CZ" b="1" dirty="0" smtClean="0"/>
              <a:t>na tomto snímku je každé slovo či sousloví jednotlivě pohyblivé, </a:t>
            </a:r>
            <a:r>
              <a:rPr lang="cs-CZ" b="1" dirty="0"/>
              <a:t>ú</a:t>
            </a:r>
            <a:r>
              <a:rPr lang="cs-CZ" b="1" dirty="0" smtClean="0"/>
              <a:t>kolem žáků je zakroužkovat ta slova či sousloví, která mohou najit ve městě</a:t>
            </a:r>
          </a:p>
          <a:p>
            <a:endParaRPr lang="cs-CZ" b="1" dirty="0"/>
          </a:p>
          <a:p>
            <a:r>
              <a:rPr lang="cs-CZ" b="1" dirty="0" smtClean="0"/>
              <a:t>č</a:t>
            </a:r>
            <a:r>
              <a:rPr lang="cs-CZ" b="1" dirty="0" smtClean="0"/>
              <a:t>. 2 - </a:t>
            </a:r>
            <a:r>
              <a:rPr lang="cs-CZ" b="1" dirty="0"/>
              <a:t>na tomto snímku </a:t>
            </a:r>
            <a:r>
              <a:rPr lang="cs-CZ" b="1" dirty="0" smtClean="0"/>
              <a:t>žáci mají za úkol napsat charakteristiku jak pro město, tak pro vesnici a určit mezi nimi nejméně 5 rozdílů</a:t>
            </a:r>
          </a:p>
          <a:p>
            <a:endParaRPr lang="cs-CZ" b="1" dirty="0"/>
          </a:p>
          <a:p>
            <a:r>
              <a:rPr lang="cs-CZ" b="1" dirty="0" smtClean="0"/>
              <a:t>č. 3 - na </a:t>
            </a:r>
            <a:r>
              <a:rPr lang="cs-CZ" b="1" dirty="0"/>
              <a:t>tomto snímku </a:t>
            </a:r>
            <a:r>
              <a:rPr lang="cs-CZ" b="1" dirty="0" smtClean="0"/>
              <a:t>je sepsáno pár vět charakterizujících město, ale pozor věty obsahují nejméně jednu chybu či špatnou informaci a úkolem žáků je chybu najít a opravit</a:t>
            </a:r>
          </a:p>
          <a:p>
            <a:endParaRPr lang="cs-CZ" b="1" dirty="0"/>
          </a:p>
          <a:p>
            <a:r>
              <a:rPr lang="cs-CZ" b="1" dirty="0" smtClean="0"/>
              <a:t>č</a:t>
            </a:r>
            <a:r>
              <a:rPr lang="cs-CZ" b="1" dirty="0" smtClean="0"/>
              <a:t>. 4 - </a:t>
            </a:r>
            <a:r>
              <a:rPr lang="cs-CZ" b="1" dirty="0"/>
              <a:t>na tomto snímku </a:t>
            </a:r>
            <a:r>
              <a:rPr lang="cs-CZ" b="1" dirty="0" smtClean="0"/>
              <a:t>je vložena mapa České republiky, žáci mají za úkol na mapě vyznačit města, která navštívili a pár slovy o tomto městě popovídat</a:t>
            </a:r>
          </a:p>
        </p:txBody>
      </p:sp>
    </p:spTree>
    <p:extLst>
      <p:ext uri="{BB962C8B-B14F-4D97-AF65-F5344CB8AC3E}">
        <p14:creationId xmlns:p14="http://schemas.microsoft.com/office/powerpoint/2010/main" val="7494329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16404" y="188640"/>
            <a:ext cx="22317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NAŠE OBEC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053" y="940078"/>
            <a:ext cx="376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Zakroužkuj</a:t>
            </a:r>
            <a:r>
              <a:rPr lang="cs-CZ" b="1" u="sng" dirty="0" smtClean="0"/>
              <a:t>, co </a:t>
            </a:r>
            <a:r>
              <a:rPr lang="cs-CZ" b="1" u="sng" dirty="0" smtClean="0"/>
              <a:t>můžeš najít ve </a:t>
            </a:r>
            <a:r>
              <a:rPr lang="cs-CZ" b="1" u="sng" dirty="0" smtClean="0"/>
              <a:t>městě.</a:t>
            </a:r>
            <a:endParaRPr lang="cs-CZ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1916832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ZVERIMEX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13811" y="4487054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OBCHODNÍ DŮM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09730" y="4655830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KINO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7930" y="5641320"/>
            <a:ext cx="1206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DIVADLO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81731" y="2627620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TROLEJBUS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10729" y="2627620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LEDNÍ MEVĚD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7617" y="1913424"/>
            <a:ext cx="1633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OVČÍ FARMA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569870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6699"/>
                </a:solidFill>
              </a:rPr>
              <a:t>MĚSTSKÝ ÚŘAD</a:t>
            </a:r>
            <a:endParaRPr lang="cs-CZ" b="1" dirty="0">
              <a:solidFill>
                <a:srgbClr val="FF6699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83944" y="3550950"/>
            <a:ext cx="1813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9966FF"/>
                </a:solidFill>
              </a:rPr>
              <a:t>OBECNÍ ÚŘAD</a:t>
            </a:r>
            <a:endParaRPr lang="cs-CZ" b="1" dirty="0">
              <a:solidFill>
                <a:srgbClr val="9966FF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9552" y="3181618"/>
            <a:ext cx="2283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99CC00"/>
                </a:solidFill>
              </a:rPr>
              <a:t>PLAVECKÝ BAZÉN</a:t>
            </a:r>
            <a:endParaRPr lang="cs-CZ" b="1" dirty="0">
              <a:solidFill>
                <a:srgbClr val="99CC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78698" y="1309410"/>
            <a:ext cx="1898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ZIMNÍ STADION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73453" y="5670540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3300"/>
                </a:solidFill>
              </a:rPr>
              <a:t>METRO</a:t>
            </a:r>
            <a:endParaRPr lang="cs-CZ" b="1" dirty="0">
              <a:solidFill>
                <a:srgbClr val="CC33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119464" y="4471164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LETIŠTĚ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82409" y="3909492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POLE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273322" y="3584134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POKLAD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0860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68117" y="188640"/>
            <a:ext cx="22317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NAŠE OBEC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03960" y="816119"/>
            <a:ext cx="5806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Napiš nejméně 5 rozdílů jaké jsou mezi městem a </a:t>
            </a:r>
            <a:r>
              <a:rPr lang="cs-CZ" b="1" u="sng" dirty="0" smtClean="0"/>
              <a:t>vesnicí.</a:t>
            </a:r>
            <a:endParaRPr lang="cs-CZ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6599" y="1550974"/>
            <a:ext cx="3185487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 smtClean="0">
                <a:solidFill>
                  <a:srgbClr val="00B0F0"/>
                </a:solidFill>
              </a:rPr>
              <a:t>MĚSTO</a:t>
            </a:r>
          </a:p>
          <a:p>
            <a:endParaRPr lang="cs-CZ" b="1" u="sng" dirty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</a:rPr>
              <a:t>…………………………………</a:t>
            </a:r>
          </a:p>
          <a:p>
            <a:endParaRPr lang="cs-CZ" b="1" dirty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</a:rPr>
              <a:t>…………………………………</a:t>
            </a:r>
          </a:p>
          <a:p>
            <a:endParaRPr lang="cs-CZ" b="1" dirty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</a:rPr>
              <a:t>…………………………………</a:t>
            </a:r>
          </a:p>
          <a:p>
            <a:endParaRPr lang="cs-CZ" b="1" dirty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</a:rPr>
              <a:t>…………………………………</a:t>
            </a:r>
          </a:p>
          <a:p>
            <a:endParaRPr lang="cs-CZ" b="1" dirty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</a:rPr>
              <a:t>…………………………………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3474068"/>
            <a:ext cx="2954655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 smtClean="0">
                <a:solidFill>
                  <a:srgbClr val="FF66CC"/>
                </a:solidFill>
              </a:rPr>
              <a:t>VESNICE</a:t>
            </a:r>
            <a:endParaRPr lang="cs-CZ" b="1" dirty="0" smtClean="0">
              <a:solidFill>
                <a:srgbClr val="FF66CC"/>
              </a:solidFill>
            </a:endParaRPr>
          </a:p>
          <a:p>
            <a:endParaRPr lang="cs-CZ" b="1" u="sng" dirty="0">
              <a:solidFill>
                <a:srgbClr val="FF66CC"/>
              </a:solidFill>
            </a:endParaRPr>
          </a:p>
          <a:p>
            <a:r>
              <a:rPr lang="cs-CZ" b="1" dirty="0" smtClean="0">
                <a:solidFill>
                  <a:srgbClr val="FF66CC"/>
                </a:solidFill>
              </a:rPr>
              <a:t>……………………………..</a:t>
            </a:r>
          </a:p>
          <a:p>
            <a:endParaRPr lang="cs-CZ" b="1" dirty="0">
              <a:solidFill>
                <a:srgbClr val="FF66CC"/>
              </a:solidFill>
            </a:endParaRPr>
          </a:p>
          <a:p>
            <a:r>
              <a:rPr lang="cs-CZ" b="1" dirty="0" smtClean="0">
                <a:solidFill>
                  <a:srgbClr val="FF66CC"/>
                </a:solidFill>
              </a:rPr>
              <a:t>……………………………..</a:t>
            </a:r>
          </a:p>
          <a:p>
            <a:endParaRPr lang="cs-CZ" b="1" dirty="0">
              <a:solidFill>
                <a:srgbClr val="FF66CC"/>
              </a:solidFill>
            </a:endParaRPr>
          </a:p>
          <a:p>
            <a:r>
              <a:rPr lang="cs-CZ" b="1" dirty="0" smtClean="0">
                <a:solidFill>
                  <a:srgbClr val="FF66CC"/>
                </a:solidFill>
              </a:rPr>
              <a:t>……………………………..</a:t>
            </a:r>
          </a:p>
          <a:p>
            <a:endParaRPr lang="cs-CZ" b="1" dirty="0">
              <a:solidFill>
                <a:srgbClr val="FF66CC"/>
              </a:solidFill>
            </a:endParaRPr>
          </a:p>
          <a:p>
            <a:r>
              <a:rPr lang="cs-CZ" b="1" dirty="0" smtClean="0">
                <a:solidFill>
                  <a:srgbClr val="FF66CC"/>
                </a:solidFill>
              </a:rPr>
              <a:t>……………………………..</a:t>
            </a:r>
          </a:p>
          <a:p>
            <a:endParaRPr lang="cs-CZ" b="1" dirty="0">
              <a:solidFill>
                <a:srgbClr val="FF66CC"/>
              </a:solidFill>
            </a:endParaRPr>
          </a:p>
          <a:p>
            <a:r>
              <a:rPr lang="cs-CZ" b="1" dirty="0" smtClean="0">
                <a:solidFill>
                  <a:srgbClr val="FF66CC"/>
                </a:solidFill>
              </a:rPr>
              <a:t>……………………………..</a:t>
            </a:r>
            <a:endParaRPr lang="cs-CZ" b="1" dirty="0">
              <a:solidFill>
                <a:srgbClr val="FF66CC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700808"/>
            <a:ext cx="2389250" cy="1584176"/>
          </a:xfrm>
          <a:prstGeom prst="rect">
            <a:avLst/>
          </a:prstGeom>
          <a:noFill/>
          <a:ln>
            <a:noFill/>
          </a:ln>
          <a:effectLst>
            <a:outerShdw blurRad="647700" dist="35921" dir="2700000" sx="110000" sy="110000" algn="ctr" rotWithShape="0">
              <a:srgbClr val="FF0000">
                <a:alpha val="49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9342" y="4772395"/>
            <a:ext cx="2466975" cy="1847850"/>
          </a:xfrm>
          <a:prstGeom prst="rect">
            <a:avLst/>
          </a:prstGeom>
          <a:noFill/>
          <a:ln>
            <a:noFill/>
          </a:ln>
          <a:effectLst>
            <a:outerShdw blurRad="647700" dist="35921" dir="2700000" sx="110000" sy="110000" algn="ctr" rotWithShape="0">
              <a:srgbClr val="FF66CC">
                <a:alpha val="49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51102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85787" y="188640"/>
            <a:ext cx="22317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NAŠE OBEC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6624" y="1043444"/>
            <a:ext cx="4188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Přečti, </a:t>
            </a:r>
            <a:r>
              <a:rPr lang="cs-CZ" b="1" u="sng" dirty="0" smtClean="0"/>
              <a:t>najdi chyby a řekni správnou </a:t>
            </a:r>
            <a:r>
              <a:rPr lang="cs-CZ" b="1" u="sng" dirty="0" smtClean="0"/>
              <a:t>verzi.</a:t>
            </a:r>
            <a:endParaRPr lang="cs-CZ" b="1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76872"/>
            <a:ext cx="2894387" cy="4176464"/>
          </a:xfrm>
          <a:prstGeom prst="rect">
            <a:avLst/>
          </a:prstGeom>
          <a:noFill/>
          <a:ln>
            <a:noFill/>
          </a:ln>
          <a:effectLst>
            <a:outerShdw blurRad="1270000" sx="117000" sy="117000" algn="ctr" rotWithShape="0">
              <a:srgbClr val="7030A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6624" y="1839104"/>
            <a:ext cx="532549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66CC"/>
                </a:solidFill>
              </a:rPr>
              <a:t>Jmenuji se Pepča a bydlím ve městě.</a:t>
            </a:r>
          </a:p>
          <a:p>
            <a:endParaRPr lang="cs-CZ" b="1" dirty="0">
              <a:solidFill>
                <a:srgbClr val="FF66CC"/>
              </a:solidFill>
            </a:endParaRPr>
          </a:p>
          <a:p>
            <a:r>
              <a:rPr lang="cs-CZ" b="1" dirty="0" smtClean="0">
                <a:solidFill>
                  <a:srgbClr val="FF66CC"/>
                </a:solidFill>
              </a:rPr>
              <a:t>Uprostřed náměstí máme morový sloup a kachnu .</a:t>
            </a:r>
          </a:p>
          <a:p>
            <a:endParaRPr lang="cs-CZ" b="1" dirty="0">
              <a:solidFill>
                <a:srgbClr val="FF66CC"/>
              </a:solidFill>
            </a:endParaRPr>
          </a:p>
          <a:p>
            <a:r>
              <a:rPr lang="cs-CZ" b="1" dirty="0" smtClean="0">
                <a:solidFill>
                  <a:srgbClr val="FF66CC"/>
                </a:solidFill>
              </a:rPr>
              <a:t>V našem městě žije méně než 10 lidí a u Vás?</a:t>
            </a:r>
          </a:p>
          <a:p>
            <a:endParaRPr lang="cs-CZ" b="1" dirty="0">
              <a:solidFill>
                <a:srgbClr val="FF66CC"/>
              </a:solidFill>
            </a:endParaRPr>
          </a:p>
          <a:p>
            <a:r>
              <a:rPr lang="cs-CZ" b="1" dirty="0" smtClean="0">
                <a:solidFill>
                  <a:srgbClr val="FF66CC"/>
                </a:solidFill>
              </a:rPr>
              <a:t>Máme tady plno kamionů, které vypouští kouř a čistí nám tím ovzduší.</a:t>
            </a:r>
          </a:p>
          <a:p>
            <a:endParaRPr lang="cs-CZ" b="1" dirty="0">
              <a:solidFill>
                <a:srgbClr val="FF66CC"/>
              </a:solidFill>
            </a:endParaRPr>
          </a:p>
          <a:p>
            <a:r>
              <a:rPr lang="cs-CZ" b="1" dirty="0" smtClean="0">
                <a:solidFill>
                  <a:srgbClr val="FF66CC"/>
                </a:solidFill>
              </a:rPr>
              <a:t>A taky nám tu jezdí plno ovcí a proto tu máme na silnicích mnoho zeber.</a:t>
            </a:r>
          </a:p>
          <a:p>
            <a:endParaRPr lang="cs-CZ" b="1" dirty="0">
              <a:solidFill>
                <a:srgbClr val="FF66CC"/>
              </a:solidFill>
            </a:endParaRPr>
          </a:p>
          <a:p>
            <a:r>
              <a:rPr lang="cs-CZ" b="1" dirty="0" smtClean="0">
                <a:solidFill>
                  <a:srgbClr val="FF66CC"/>
                </a:solidFill>
              </a:rPr>
              <a:t>Já žiji v sedmipatrovém hradu a vy?</a:t>
            </a:r>
          </a:p>
          <a:p>
            <a:endParaRPr lang="cs-CZ" b="1" dirty="0">
              <a:solidFill>
                <a:srgbClr val="FF66CC"/>
              </a:solidFill>
            </a:endParaRPr>
          </a:p>
          <a:p>
            <a:r>
              <a:rPr lang="cs-CZ" b="1" dirty="0" smtClean="0">
                <a:solidFill>
                  <a:srgbClr val="FF66CC"/>
                </a:solidFill>
              </a:rPr>
              <a:t>Už musím do školky, tak se mějte </a:t>
            </a:r>
            <a:r>
              <a:rPr lang="cs-CZ" b="1" dirty="0" smtClean="0">
                <a:solidFill>
                  <a:srgbClr val="FF66CC"/>
                </a:solidFill>
                <a:sym typeface="Wingdings" pitchFamily="2" charset="2"/>
              </a:rPr>
              <a:t>.</a:t>
            </a:r>
            <a:endParaRPr lang="cs-CZ" b="1" dirty="0" smtClean="0">
              <a:solidFill>
                <a:srgbClr val="FF66CC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34097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31840" y="116632"/>
            <a:ext cx="22317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NAŠE OBEC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8064895" cy="4838938"/>
          </a:xfrm>
          <a:prstGeom prst="rect">
            <a:avLst/>
          </a:prstGeom>
          <a:noFill/>
          <a:ln>
            <a:noFill/>
          </a:ln>
          <a:effectLst>
            <a:outerShdw blurRad="1104900" dist="35921" dir="2700000" sx="108000" sy="108000" algn="ctr" rotWithShape="0">
              <a:srgbClr val="7030A0">
                <a:alpha val="42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36640" y="754331"/>
            <a:ext cx="51236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u="sng" dirty="0" smtClean="0"/>
              <a:t>Zakroužkuj na mapě město, které jsi navštívil a řekni, co jsi v tomto městě </a:t>
            </a:r>
            <a:r>
              <a:rPr lang="cs-CZ" b="1" u="sng" dirty="0" smtClean="0"/>
              <a:t>navštívil.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16996690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328300"/>
            <a:ext cx="1572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Zdroje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1052736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/>
                <a:cs typeface="Calibri"/>
              </a:rPr>
              <a:t>●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55576" y="1052736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</a:rPr>
              <a:t>http://www.google.cz/search?q=mapa+%C4%8Dr&amp;hl=cs&amp;lr=lang_cs&amp;client=opera&amp;rls=cs&amp;channel=suggest&amp;biw=1280&amp;bih=598&amp;tbs=lr:lang_1cs&amp;prmd=imvns&amp;tbm=isch&amp;tbo=u&amp;source=univ&amp;sa=X&amp;ei=c6yxTpO_JOuQ4gSxhq2VAQ&amp;sqi=2&amp;ved=0CDMQsAQ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475656" y="3429000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Kolstrunková.</a:t>
            </a:r>
            <a:endParaRPr lang="cs-CZ" i="1" dirty="0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743903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100</TotalTime>
  <Words>314</Words>
  <Application>Microsoft Office PowerPoint</Application>
  <PresentationFormat>Předvádění na obrazovce (4:3)</PresentationFormat>
  <Paragraphs>74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Tejinka</dc:creator>
  <cp:lastModifiedBy>Martin Králík</cp:lastModifiedBy>
  <cp:revision>21</cp:revision>
  <dcterms:created xsi:type="dcterms:W3CDTF">2011-10-25T17:16:58Z</dcterms:created>
  <dcterms:modified xsi:type="dcterms:W3CDTF">2012-03-15T11:56:43Z</dcterms:modified>
</cp:coreProperties>
</file>