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2185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7450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1591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1113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2611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617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3545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1911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175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6034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3195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431CFD-79D1-4881-8D20-470DA2FFB39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A6D4DF-FC5D-499D-9A74-21FEC4F7EC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003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ibleBelt.png" TargetMode="External"/><Relationship Id="rId2" Type="http://schemas.openxmlformats.org/officeDocument/2006/relationships/hyperlink" Target="http://cs.wikipedia.org/wiki/Soubor:United_States_(orthographic_projection)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Thunder_Horse_Semisub.jpg?uselang=cs" TargetMode="External"/><Relationship Id="rId4" Type="http://schemas.openxmlformats.org/officeDocument/2006/relationships/hyperlink" Target="http://cs.wikipedia.org/wiki/Soubor:USA_topo_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40295456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VY_32_INOVACE_03_03B_USA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7392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221272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USA.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/>
              <a:t>Žák dokáže charakterizovat polohu, povrch, ekonomiku a obyvatelstvo </a:t>
            </a:r>
            <a:r>
              <a:rPr lang="cs-CZ" dirty="0" smtClean="0"/>
              <a:t>USA.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2. 10. 2012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3.</a:t>
            </a:r>
            <a:r>
              <a:rPr lang="cs-CZ" dirty="0"/>
              <a:t> </a:t>
            </a:r>
            <a:r>
              <a:rPr lang="cs-CZ" dirty="0" smtClean="0"/>
              <a:t>10. 2012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308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Spojené státy americké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3886200"/>
            <a:ext cx="3096344" cy="1487016"/>
          </a:xfrm>
          <a:solidFill>
            <a:srgbClr val="00B0F0"/>
          </a:solidFill>
        </p:spPr>
        <p:txBody>
          <a:bodyPr anchor="ctr"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USA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702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United States (orthographic projection)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6632"/>
            <a:ext cx="6552728" cy="655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735" y="5496095"/>
            <a:ext cx="9220153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Podle atlasu popiš polohu USA – jaké moře ho omývají,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s jakými státy sousedí, na jakých polokoulích leží.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069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89630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Základní údaje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3290" y="980728"/>
            <a:ext cx="2809423" cy="550920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Hlavní město: </a:t>
            </a:r>
          </a:p>
          <a:p>
            <a:endParaRPr lang="cs-CZ" sz="3200" dirty="0"/>
          </a:p>
          <a:p>
            <a:r>
              <a:rPr lang="cs-CZ" sz="3200" b="1" dirty="0" smtClean="0"/>
              <a:t>Rozloha: </a:t>
            </a:r>
          </a:p>
          <a:p>
            <a:endParaRPr lang="cs-CZ" sz="3200" dirty="0"/>
          </a:p>
          <a:p>
            <a:r>
              <a:rPr lang="cs-CZ" sz="3200" b="1" dirty="0" smtClean="0"/>
              <a:t>Nejvyšší bod:</a:t>
            </a:r>
          </a:p>
          <a:p>
            <a:endParaRPr lang="cs-CZ" sz="3200" dirty="0"/>
          </a:p>
          <a:p>
            <a:r>
              <a:rPr lang="cs-CZ" sz="3200" b="1" dirty="0" smtClean="0"/>
              <a:t>Počet obyvatel:</a:t>
            </a:r>
          </a:p>
          <a:p>
            <a:endParaRPr lang="cs-CZ" sz="3200" b="1" dirty="0"/>
          </a:p>
          <a:p>
            <a:r>
              <a:rPr lang="cs-CZ" sz="3200" b="1" dirty="0" smtClean="0"/>
              <a:t>Náboženství:</a:t>
            </a:r>
          </a:p>
          <a:p>
            <a:endParaRPr lang="cs-CZ" sz="3200" dirty="0"/>
          </a:p>
          <a:p>
            <a:r>
              <a:rPr lang="cs-CZ" sz="3200" b="1" dirty="0" smtClean="0"/>
              <a:t>Jazyk: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1642" y="980728"/>
            <a:ext cx="503112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Washington D.C.</a:t>
            </a:r>
          </a:p>
          <a:p>
            <a:endParaRPr lang="cs-CZ" sz="3200" dirty="0"/>
          </a:p>
          <a:p>
            <a:r>
              <a:rPr lang="cs-CZ" sz="3200" dirty="0" smtClean="0"/>
              <a:t>9 631 214 km2 (3. na světě)</a:t>
            </a:r>
          </a:p>
          <a:p>
            <a:endParaRPr lang="cs-CZ" sz="3200" dirty="0"/>
          </a:p>
          <a:p>
            <a:r>
              <a:rPr lang="cs-CZ" sz="3200" dirty="0" err="1" smtClean="0"/>
              <a:t>Mt</a:t>
            </a:r>
            <a:r>
              <a:rPr lang="cs-CZ" sz="3200" dirty="0" smtClean="0"/>
              <a:t>. </a:t>
            </a:r>
            <a:r>
              <a:rPr lang="cs-CZ" sz="3200" dirty="0" err="1" smtClean="0"/>
              <a:t>McKinley</a:t>
            </a:r>
            <a:r>
              <a:rPr lang="cs-CZ" sz="3200" dirty="0" smtClean="0"/>
              <a:t> (6 194 m n. m.)</a:t>
            </a:r>
          </a:p>
          <a:p>
            <a:endParaRPr lang="cs-CZ" sz="3200" dirty="0"/>
          </a:p>
          <a:p>
            <a:r>
              <a:rPr lang="cs-CZ" sz="3200" dirty="0" smtClean="0"/>
              <a:t>312 355 000 (3. na světě)</a:t>
            </a:r>
          </a:p>
          <a:p>
            <a:endParaRPr lang="cs-CZ" sz="3200" dirty="0"/>
          </a:p>
          <a:p>
            <a:r>
              <a:rPr lang="cs-CZ" sz="3200" dirty="0" smtClean="0"/>
              <a:t>křesťanství  (54%)</a:t>
            </a:r>
          </a:p>
          <a:p>
            <a:endParaRPr lang="cs-CZ" sz="3200" dirty="0"/>
          </a:p>
          <a:p>
            <a:r>
              <a:rPr lang="cs-CZ" sz="3200" dirty="0" smtClean="0"/>
              <a:t>angličtina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188640"/>
            <a:ext cx="517859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 doplň údaje podle tabulek v atlase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3451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62187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Obyvatelstvo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24744"/>
            <a:ext cx="6239529" cy="252376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Hispánci = obyvatelé z Latinské Ameriky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velmi rozmanitá populace (imigrace)</a:t>
            </a:r>
          </a:p>
          <a:p>
            <a:pPr marL="742950" lvl="1" indent="-285750">
              <a:buFontTx/>
              <a:buChar char="-"/>
            </a:pPr>
            <a:r>
              <a:rPr lang="cs-CZ" sz="2800" dirty="0" smtClean="0"/>
              <a:t>běloši: 74,4%</a:t>
            </a:r>
          </a:p>
          <a:p>
            <a:pPr marL="742950" lvl="1" indent="-285750"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ernoši: 12,1%</a:t>
            </a:r>
          </a:p>
          <a:p>
            <a:pPr marL="742950" lvl="1" indent="-285750">
              <a:buFontTx/>
              <a:buChar char="-"/>
            </a:pPr>
            <a:r>
              <a:rPr lang="cs-CZ" sz="2800" dirty="0" err="1"/>
              <a:t>a</a:t>
            </a:r>
            <a:r>
              <a:rPr lang="cs-CZ" sz="2800" dirty="0" err="1" smtClean="0"/>
              <a:t>siaté</a:t>
            </a:r>
            <a:r>
              <a:rPr lang="cs-CZ" sz="2800" dirty="0" smtClean="0"/>
              <a:t>: 4,3%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2050" name="Picture 2" descr="Soubor:BibleBel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40968"/>
            <a:ext cx="5448300" cy="353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73249" y="636696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5229200"/>
            <a:ext cx="4164923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„Biblický pás“ – protestantský a </a:t>
            </a:r>
          </a:p>
          <a:p>
            <a:r>
              <a:rPr lang="cs-CZ" sz="2400" dirty="0" smtClean="0"/>
              <a:t>konzervativní jih.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6911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2622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Příroda a povrch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6446188" cy="553997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ovrch se svažuje od západu k východu</a:t>
            </a:r>
          </a:p>
          <a:p>
            <a:r>
              <a:rPr lang="cs-CZ" sz="2800" b="1" dirty="0" smtClean="0"/>
              <a:t>Pohoří: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Kordillery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Skalnaté hory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Sierra Nevada</a:t>
            </a:r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Appalačské</a:t>
            </a:r>
            <a:r>
              <a:rPr lang="cs-CZ" sz="2800" dirty="0" smtClean="0"/>
              <a:t> </a:t>
            </a:r>
            <a:r>
              <a:rPr lang="cs-CZ" sz="2800" dirty="0" smtClean="0"/>
              <a:t>hory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Nížiny: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planiny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Centrální roviny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Mississippská nížina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Pobřežní nížina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4098" name="Picture 2" descr="Soubor:USA topo 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0502" y="1770343"/>
            <a:ext cx="5602540" cy="3816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14411" y="558707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44778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64181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Hospodářství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45180"/>
            <a:ext cx="7379584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ejsilnější národní ekonomika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dluhy</a:t>
            </a: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přírodní bohatství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základem je průmyslová výroba, obchod, služby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investice do vědy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nutnost dovozu surovin</a:t>
            </a:r>
          </a:p>
        </p:txBody>
      </p:sp>
      <p:pic>
        <p:nvPicPr>
          <p:cNvPr id="1026" name="Picture 2" descr="File:Thunder Horse Semisu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9051" y="0"/>
            <a:ext cx="4194949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25369" y="314096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79281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598856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Šest nejlidnatějších měst v USA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6020237"/>
              </p:ext>
            </p:extLst>
          </p:nvPr>
        </p:nvGraphicFramePr>
        <p:xfrm>
          <a:off x="1043608" y="1674088"/>
          <a:ext cx="7080448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9808"/>
                <a:gridCol w="2744192"/>
                <a:gridCol w="3016448"/>
              </a:tblGrid>
              <a:tr h="1854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Pořadí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Město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Počet obyvatel</a:t>
                      </a:r>
                      <a:endParaRPr lang="cs-CZ" sz="2800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New</a:t>
                      </a:r>
                      <a:r>
                        <a:rPr lang="cs-CZ" baseline="0" dirty="0" smtClean="0"/>
                        <a:t> York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8 214 426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Los Angeles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>
                          <a:effectLst/>
                        </a:rPr>
                        <a:t>3 849 378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Chicago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2 833 321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Houston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2 144 491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Phoenix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1 512 986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Philadelphia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1 448 394</a:t>
                      </a:r>
                      <a:endParaRPr lang="cs-CZ" sz="20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2334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072" y="908720"/>
            <a:ext cx="9063700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2.10.2012]. </a:t>
            </a:r>
            <a:r>
              <a:rPr lang="cs-CZ" sz="1000" dirty="0"/>
              <a:t>Dostupný na WWW: </a:t>
            </a:r>
            <a:r>
              <a:rPr lang="cs-CZ" sz="1000" dirty="0">
                <a:hlinkClick r:id="rId2"/>
              </a:rPr>
              <a:t>http://cs.wikipedia.org/wiki/Soubor:United_States_(orthographic_projection).</a:t>
            </a:r>
            <a:r>
              <a:rPr lang="cs-CZ" sz="1000" dirty="0" smtClean="0">
                <a:hlinkClick r:id="rId2"/>
              </a:rPr>
              <a:t>svg</a:t>
            </a:r>
            <a:endParaRPr lang="cs-CZ" sz="1000" dirty="0" smtClean="0"/>
          </a:p>
          <a:p>
            <a:r>
              <a:rPr lang="cs-CZ" sz="1000" dirty="0" smtClean="0"/>
              <a:t>Obr. 2: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2.10.2012].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cs.wikipedia.org/wiki/Soubor:BibleBelt.png</a:t>
            </a:r>
            <a:endParaRPr lang="cs-CZ" sz="1000" dirty="0" smtClean="0"/>
          </a:p>
          <a:p>
            <a:r>
              <a:rPr lang="cs-CZ" sz="1000" dirty="0" smtClean="0"/>
              <a:t>Obr. 3.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2.10.2012]. 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cs.wikipedia.org/wiki/Soubor:USA_topo_en.jpg</a:t>
            </a:r>
            <a:endParaRPr lang="cs-CZ" sz="1000" dirty="0" smtClean="0"/>
          </a:p>
          <a:p>
            <a:r>
              <a:rPr lang="cs-CZ" sz="1000" dirty="0" smtClean="0"/>
              <a:t>Obr. 4: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2.10.2012]. 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commons.wikimedia.org/wiki/File:Thunder_Horse_Semisub.jpg?uselang=cs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xmlns="" val="384013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10716</TotalTime>
  <Words>329</Words>
  <Application>Microsoft Office PowerPoint</Application>
  <PresentationFormat>Předvádění na obrazovce (4:3)</PresentationFormat>
  <Paragraphs>116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Spojené státy americké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Spojené státy americké</dc:title>
  <dc:creator>LukášD</dc:creator>
  <cp:lastModifiedBy>Dum</cp:lastModifiedBy>
  <cp:revision>11</cp:revision>
  <dcterms:created xsi:type="dcterms:W3CDTF">2013-05-27T14:59:22Z</dcterms:created>
  <dcterms:modified xsi:type="dcterms:W3CDTF">2013-06-17T19:47:55Z</dcterms:modified>
</cp:coreProperties>
</file>