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60" r:id="rId4"/>
    <p:sldId id="257" r:id="rId5"/>
    <p:sldId id="258" r:id="rId6"/>
    <p:sldId id="262" r:id="rId7"/>
    <p:sldId id="264" r:id="rId8"/>
    <p:sldId id="259" r:id="rId9"/>
    <p:sldId id="265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9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887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040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9838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2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695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493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486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680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683227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681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717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573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EB844E5-C458-47A4-ADB7-A528FFCE832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F25799-2C42-434E-A138-7F36D1F7E4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  <a:t>VLASTIVĚDA </a:t>
            </a:r>
            <a:b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</a:br>
            <a: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C59EE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  <a:t>5. ROČNÍK</a:t>
            </a:r>
            <a:endParaRPr kumimoji="0" lang="cs-CZ" sz="6600" b="0" i="0" u="none" strike="noStrike" kern="0" cap="none" spc="0" normalizeH="0" baseline="0" noProof="0" dirty="0">
              <a:ln>
                <a:noFill/>
              </a:ln>
              <a:solidFill>
                <a:srgbClr val="C59EE2"/>
              </a:solidFill>
              <a:effectLst/>
              <a:uLnTx/>
              <a:uFillTx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VY_32_INOVACE_03_07_světové</a:t>
            </a:r>
            <a:r>
              <a:rPr kumimoji="0" lang="cs-CZ" sz="1800" b="0" i="0" u="none" strike="noStrike" kern="0" cap="none" spc="0" normalizeH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8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strany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2154970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26760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98440" y="611535"/>
            <a:ext cx="828092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</a:t>
            </a:r>
            <a:r>
              <a:rPr lang="cs-CZ" b="1" dirty="0" smtClean="0"/>
              <a:t>. 1 - </a:t>
            </a:r>
            <a:r>
              <a:rPr lang="cs-CZ" b="1" dirty="0" smtClean="0"/>
              <a:t>na tomto snímku nejsou pohyblivá jednotlivá slova, je pouze vyobrazena světová ružice s názvy světových stran sloužící k výkladu učitele</a:t>
            </a:r>
          </a:p>
          <a:p>
            <a:endParaRPr lang="cs-CZ" b="1" dirty="0"/>
          </a:p>
          <a:p>
            <a:r>
              <a:rPr lang="cs-CZ" b="1" dirty="0" smtClean="0"/>
              <a:t>č</a:t>
            </a:r>
            <a:r>
              <a:rPr lang="cs-CZ" b="1" dirty="0" smtClean="0"/>
              <a:t>. 2 - </a:t>
            </a:r>
            <a:r>
              <a:rPr lang="cs-CZ" b="1" dirty="0" smtClean="0"/>
              <a:t>na tomto snímku je vyobrazena světová ružice a  názvy světových stran, které jsou volně pohyblivé, úkolem žáků je přesunout jednotlivé názvy na správná místa jejich určení</a:t>
            </a:r>
          </a:p>
          <a:p>
            <a:endParaRPr lang="cs-CZ" b="1" dirty="0"/>
          </a:p>
          <a:p>
            <a:r>
              <a:rPr lang="cs-CZ" b="1" dirty="0" smtClean="0"/>
              <a:t>č</a:t>
            </a:r>
            <a:r>
              <a:rPr lang="cs-CZ" b="1" dirty="0" smtClean="0"/>
              <a:t>. 3 - </a:t>
            </a:r>
            <a:r>
              <a:rPr lang="cs-CZ" b="1" dirty="0" smtClean="0"/>
              <a:t>na tomto snímku jsou vyobrazeny pomůcky k určování světových stran sloužící k výkladu učitele</a:t>
            </a:r>
          </a:p>
          <a:p>
            <a:endParaRPr lang="cs-CZ" b="1" dirty="0"/>
          </a:p>
          <a:p>
            <a:r>
              <a:rPr lang="cs-CZ" b="1" dirty="0" smtClean="0"/>
              <a:t>č. 4 - </a:t>
            </a:r>
            <a:r>
              <a:rPr lang="cs-CZ" b="1" dirty="0" smtClean="0"/>
              <a:t>na tomto snímku jsou napsaná slova a sousloví jednotlivých zaměstnání a úkolem žáků je podtrhnout na slova či ta zaměstnání, která potřebují ke své práci kompas</a:t>
            </a:r>
          </a:p>
          <a:p>
            <a:endParaRPr lang="cs-CZ" b="1" dirty="0"/>
          </a:p>
          <a:p>
            <a:r>
              <a:rPr lang="cs-CZ" b="1" dirty="0" smtClean="0"/>
              <a:t>č. 5 - </a:t>
            </a:r>
            <a:r>
              <a:rPr lang="cs-CZ" b="1" dirty="0" smtClean="0"/>
              <a:t>na tomto snímku je vyobrazena dráha slunce a stín stromu tak, jak se mění během dne, úkolem žáků je zapsat na řádky názvy částí dne a do rámečků v obrázku světově </a:t>
            </a:r>
            <a:r>
              <a:rPr lang="cs-CZ" b="1" dirty="0" smtClean="0"/>
              <a:t>strany - </a:t>
            </a:r>
            <a:r>
              <a:rPr lang="cs-CZ" b="1" dirty="0" smtClean="0"/>
              <a:t>např. slunce vychází na </a:t>
            </a:r>
            <a:r>
              <a:rPr lang="cs-CZ" b="1" dirty="0" smtClean="0"/>
              <a:t>východě - </a:t>
            </a:r>
            <a:r>
              <a:rPr lang="cs-CZ" b="1" dirty="0" smtClean="0"/>
              <a:t>Východ</a:t>
            </a:r>
          </a:p>
          <a:p>
            <a:endParaRPr lang="cs-CZ" b="1" dirty="0"/>
          </a:p>
          <a:p>
            <a:r>
              <a:rPr lang="cs-CZ" b="1" dirty="0" smtClean="0"/>
              <a:t>č. 6 - </a:t>
            </a:r>
            <a:r>
              <a:rPr lang="cs-CZ" b="1" dirty="0" smtClean="0"/>
              <a:t>na tomto snímku jsou vyobrazeny mapové značky a pomocí návodu žáci určují kde jaká značka leží, zdali na východě, či </a:t>
            </a:r>
            <a:r>
              <a:rPr lang="cs-CZ" b="1" dirty="0"/>
              <a:t>z</a:t>
            </a:r>
            <a:r>
              <a:rPr lang="cs-CZ" b="1" dirty="0" smtClean="0"/>
              <a:t>ápadě apod.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10971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 idx="4294967295"/>
          </p:nvPr>
        </p:nvSpPr>
        <p:spPr>
          <a:xfrm>
            <a:off x="107504" y="116632"/>
            <a:ext cx="8893175" cy="730275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solidFill>
                  <a:srgbClr val="7030A0"/>
                </a:solidFill>
              </a:rPr>
              <a:t>Světová ružice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  <p:pic>
        <p:nvPicPr>
          <p:cNvPr id="13" name="Zástupný symbol pro obsah 12" descr="ruzice.gif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204864"/>
            <a:ext cx="2880996" cy="3096344"/>
          </a:xfrm>
          <a:effectLst>
            <a:outerShdw blurRad="825500" dist="50800" dir="5400000" sx="107000" sy="107000" algn="ctr" rotWithShape="0">
              <a:schemeClr val="tx1">
                <a:alpha val="75000"/>
              </a:schemeClr>
            </a:outerShdw>
          </a:effectLst>
        </p:spPr>
      </p:pic>
      <p:sp>
        <p:nvSpPr>
          <p:cNvPr id="16" name="Zástupný symbol pro text 15"/>
          <p:cNvSpPr>
            <a:spLocks noGrp="1"/>
          </p:cNvSpPr>
          <p:nvPr>
            <p:ph type="body" idx="4294967295"/>
          </p:nvPr>
        </p:nvSpPr>
        <p:spPr>
          <a:xfrm>
            <a:off x="683568" y="1556792"/>
            <a:ext cx="403225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S</a:t>
            </a:r>
            <a:r>
              <a:rPr lang="cs-CZ" sz="3200" b="1" dirty="0" smtClean="0"/>
              <a:t>EVER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J</a:t>
            </a:r>
            <a:r>
              <a:rPr lang="cs-CZ" sz="3200" b="1" dirty="0" smtClean="0"/>
              <a:t>IH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Z</a:t>
            </a:r>
            <a:r>
              <a:rPr lang="cs-CZ" sz="3200" b="1" dirty="0" smtClean="0"/>
              <a:t>ÁPAD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V</a:t>
            </a:r>
            <a:r>
              <a:rPr lang="cs-CZ" sz="3200" b="1" dirty="0" smtClean="0"/>
              <a:t>ÝCHOD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S</a:t>
            </a:r>
            <a:r>
              <a:rPr lang="cs-CZ" sz="3200" b="1" dirty="0" smtClean="0"/>
              <a:t>EVERO</a:t>
            </a:r>
            <a:r>
              <a:rPr lang="cs-CZ" sz="3200" b="1" dirty="0" smtClean="0">
                <a:solidFill>
                  <a:srgbClr val="CC00CC"/>
                </a:solidFill>
              </a:rPr>
              <a:t>Z</a:t>
            </a:r>
            <a:r>
              <a:rPr lang="cs-CZ" sz="3200" b="1" dirty="0" smtClean="0"/>
              <a:t>ÁPAD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S</a:t>
            </a:r>
            <a:r>
              <a:rPr lang="cs-CZ" sz="3200" b="1" dirty="0" smtClean="0"/>
              <a:t>EVERO</a:t>
            </a:r>
            <a:r>
              <a:rPr lang="cs-CZ" sz="3200" b="1" dirty="0" smtClean="0">
                <a:solidFill>
                  <a:srgbClr val="CC00CC"/>
                </a:solidFill>
              </a:rPr>
              <a:t>V</a:t>
            </a:r>
            <a:r>
              <a:rPr lang="cs-CZ" sz="3200" b="1" dirty="0" smtClean="0"/>
              <a:t>ÝCHOD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J</a:t>
            </a:r>
            <a:r>
              <a:rPr lang="cs-CZ" sz="3200" b="1" dirty="0" smtClean="0"/>
              <a:t>IHO</a:t>
            </a:r>
            <a:r>
              <a:rPr lang="cs-CZ" sz="3200" b="1" dirty="0" smtClean="0">
                <a:solidFill>
                  <a:srgbClr val="CC00CC"/>
                </a:solidFill>
              </a:rPr>
              <a:t>Z</a:t>
            </a:r>
            <a:r>
              <a:rPr lang="cs-CZ" sz="3200" b="1" dirty="0" smtClean="0"/>
              <a:t>ÁPAD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J</a:t>
            </a:r>
            <a:r>
              <a:rPr lang="cs-CZ" sz="3200" b="1" dirty="0" smtClean="0"/>
              <a:t>IHO</a:t>
            </a:r>
            <a:r>
              <a:rPr lang="cs-CZ" sz="3200" b="1" dirty="0" smtClean="0">
                <a:solidFill>
                  <a:srgbClr val="CC00CC"/>
                </a:solidFill>
              </a:rPr>
              <a:t>V</a:t>
            </a:r>
            <a:r>
              <a:rPr lang="cs-CZ" sz="3200" b="1" dirty="0" smtClean="0"/>
              <a:t>ÝCHOD</a:t>
            </a:r>
            <a:endParaRPr lang="cs-CZ" sz="3200" b="1" dirty="0">
              <a:solidFill>
                <a:srgbClr val="CC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020037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695" y="119534"/>
            <a:ext cx="8640960" cy="1077218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DOPLŇ KE SVĚTOVÉ RUŽICI JEJÍ SVĚTOVÉ STRANY</a:t>
            </a: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28800"/>
            <a:ext cx="3543300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270000" sx="111000" sy="111000" algn="ctr" rotWithShape="0">
              <a:prstClr val="black">
                <a:alpha val="34000"/>
              </a:prst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1619672" y="2060848"/>
            <a:ext cx="21339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SEVEROVÝCHOD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36296" y="2204864"/>
            <a:ext cx="15012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JIHOZÁPAD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96136" y="5445224"/>
            <a:ext cx="16979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JIHOVÝCHOD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79712" y="5157192"/>
            <a:ext cx="1924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SEVEROZÁPAD</a:t>
            </a:r>
          </a:p>
        </p:txBody>
      </p:sp>
      <p:sp>
        <p:nvSpPr>
          <p:cNvPr id="8" name="Obdélník 7"/>
          <p:cNvSpPr/>
          <p:nvPr/>
        </p:nvSpPr>
        <p:spPr>
          <a:xfrm>
            <a:off x="7308304" y="4365104"/>
            <a:ext cx="8262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ZÁPAD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96136" y="1700808"/>
            <a:ext cx="7841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SEVER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355976" y="1196752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JIH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547664" y="3356992"/>
            <a:ext cx="1001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VÝCHOD</a:t>
            </a:r>
          </a:p>
        </p:txBody>
      </p:sp>
    </p:spTree>
    <p:extLst>
      <p:ext uri="{BB962C8B-B14F-4D97-AF65-F5344CB8AC3E}">
        <p14:creationId xmlns:p14="http://schemas.microsoft.com/office/powerpoint/2010/main" val="5390514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38092"/>
            <a:ext cx="2736304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47700" dist="50800" dir="5400000" sx="110000" sy="110000" algn="ctr" rotWithShape="0">
              <a:srgbClr val="00B0F0">
                <a:alpha val="4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980126" y="138603"/>
            <a:ext cx="57958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Pomůcky k určování severu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5896" y="1847393"/>
            <a:ext cx="10903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Buzola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62986" y="1299766"/>
            <a:ext cx="181927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47700" dist="50800" dir="5400000" sx="110000" sy="110000" algn="ctr" rotWithShape="0">
              <a:srgbClr val="FFC000">
                <a:alpha val="45000"/>
              </a:srgbClr>
            </a:outerShdw>
          </a:effec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365104"/>
            <a:ext cx="1872208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47700" dist="50800" dir="5400000" sx="110000" sy="110000" algn="ctr" rotWithShape="0">
              <a:srgbClr val="00B050">
                <a:alpha val="4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587811" y="4581128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Podle souhvězdí 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Velký vůz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6586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0584" y="116632"/>
            <a:ext cx="83521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PODTRHNI VŠECHNY TY, KTEŘÍ POTŘEBUJÍ KE SVÉ PRÁCI KOMPAS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7022" y="2013506"/>
            <a:ext cx="1804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PRODAVAČKA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27719" y="4085258"/>
            <a:ext cx="2993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KAPITÁN NÁMOŘNÍ LODI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1674" y="458544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59EE2"/>
                </a:solidFill>
              </a:rPr>
              <a:t>LÉKAŘ</a:t>
            </a:r>
            <a:endParaRPr lang="cs-CZ" b="1" dirty="0">
              <a:solidFill>
                <a:srgbClr val="C59EE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30004" y="5922694"/>
            <a:ext cx="1988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PILOT LETADLA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43190" y="1988840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UKLÍZEČKA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7022" y="583125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VOJÁK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0985" y="4085258"/>
            <a:ext cx="1817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TRAKTORISTA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41195" y="594127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ZEMĚMĚŘIČ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6542" y="3068960"/>
            <a:ext cx="1838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SOUSTRUŽNÍK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9615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2930664"/>
            <a:ext cx="6977173" cy="3600400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92D050">
                <a:alpha val="4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95536" y="260647"/>
            <a:ext cx="842493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 OBRÁZCÍCH JE ZNÁZORNĚNA ZDÁNLIVÁ DRÁHA SLUNCE PO OBLOZE A STÍN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STROMU. </a:t>
            </a:r>
            <a:endParaRPr lang="cs-CZ" sz="28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b="1" dirty="0" smtClean="0">
                <a:solidFill>
                  <a:srgbClr val="FF0000"/>
                </a:solidFill>
              </a:rPr>
              <a:t>Doplň k obrázkům části dne podle polohy slunce.</a:t>
            </a:r>
          </a:p>
          <a:p>
            <a:pPr marL="342900" indent="-342900">
              <a:buAutoNum type="alphaLcParenR"/>
            </a:pPr>
            <a:r>
              <a:rPr lang="cs-CZ" b="1" dirty="0" smtClean="0">
                <a:solidFill>
                  <a:srgbClr val="FF0000"/>
                </a:solidFill>
              </a:rPr>
              <a:t>Doplň do rámečku světové strany podle polohy slunce 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8904" y="2475032"/>
            <a:ext cx="85045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……………………….    </a:t>
            </a:r>
            <a:r>
              <a:rPr lang="cs-CZ" sz="2000" b="1" dirty="0" smtClean="0">
                <a:solidFill>
                  <a:srgbClr val="00B0F0"/>
                </a:solidFill>
              </a:rPr>
              <a:t>……………………...     </a:t>
            </a:r>
            <a:r>
              <a:rPr lang="cs-CZ" sz="2000" b="1" dirty="0" smtClean="0">
                <a:solidFill>
                  <a:srgbClr val="C00000"/>
                </a:solidFill>
              </a:rPr>
              <a:t>………………………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954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42966"/>
            <a:ext cx="4187952" cy="2606040"/>
          </a:xfrm>
          <a:prstGeom prst="rect">
            <a:avLst/>
          </a:prstGeom>
          <a:effectLst>
            <a:outerShdw blurRad="698500" sx="110000" sy="110000" algn="ctr" rotWithShape="0">
              <a:srgbClr val="00B0F0">
                <a:alpha val="4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79512" y="166584"/>
            <a:ext cx="6079485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Zjisti z náčrtu na kterou světovou stranu leží</a:t>
            </a:r>
          </a:p>
          <a:p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Zřícenina hradu………..</a:t>
            </a:r>
          </a:p>
          <a:p>
            <a:pPr marL="342900" indent="-342900">
              <a:buAutoNum type="alphaLcParenR"/>
            </a:pPr>
            <a:r>
              <a:rPr lang="cs-CZ" dirty="0" smtClean="0"/>
              <a:t>Významné bojiště…………</a:t>
            </a:r>
          </a:p>
          <a:p>
            <a:pPr marL="342900" indent="-342900">
              <a:buAutoNum type="alphaLcParenR"/>
            </a:pPr>
            <a:r>
              <a:rPr lang="cs-CZ" dirty="0" smtClean="0"/>
              <a:t>Letiště………</a:t>
            </a:r>
          </a:p>
          <a:p>
            <a:pPr marL="342900" indent="-342900">
              <a:buAutoNum type="alphaLcParenR"/>
            </a:pPr>
            <a:r>
              <a:rPr lang="cs-CZ" dirty="0" smtClean="0"/>
              <a:t>Elektrárna…………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4941168"/>
            <a:ext cx="585929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Doplň podle náčrtu:</a:t>
            </a:r>
          </a:p>
          <a:p>
            <a:endParaRPr lang="cs-CZ" sz="20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buFontTx/>
              <a:buChar char="-"/>
            </a:pPr>
            <a:r>
              <a:rPr lang="cs-CZ" dirty="0" smtClean="0"/>
              <a:t>Na jih od elektrárny leží…………………….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Na sever od zříceniny leží……………………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Na východ od významného bojiště leží……………….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Na západ od letiště leží……………………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11587581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203756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6720" y="976953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95728" y="976953"/>
            <a:ext cx="75425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www.google.cz/search?hl=cs&amp;lr=lang_cs&amp;client=opera&amp;rls=cs&amp;channel=suggest&amp;biw=1280&amp;bih=598&amp;tbs=lr%3Alang_1cs&amp;tbm=isch&amp;sa=1&amp;q=sv%C4%9Btov%C3%A9+strany&amp;oq=sv%C4%9Btov%C3%A9+strany&amp;aq=f&amp;aqi=g3g-S6&amp;aql=1&amp;gs_sm=e&amp;gs_upl=1295778l1298583l0l1299205l14l12l0l3l3l0l205l1111l3.5.1l9l0</a:t>
            </a:r>
          </a:p>
        </p:txBody>
      </p:sp>
      <p:sp>
        <p:nvSpPr>
          <p:cNvPr id="6" name="Obdélník 5"/>
          <p:cNvSpPr/>
          <p:nvPr/>
        </p:nvSpPr>
        <p:spPr>
          <a:xfrm>
            <a:off x="604800" y="2957830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7680" y="4111386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295728" y="2957830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355840" y="3834387"/>
            <a:ext cx="74824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www.google.cz/search?hl=cs&amp;lr=lang_cs&amp;client=opera&amp;rls=cs&amp;channel=suggest&amp;biw=1280&amp;bih=598&amp;tbs=lr%3Alang_1cs&amp;tbm=isch&amp;sa=1&amp;q=buzola&amp;oq=buzola&amp;aq=f&amp;aqi=g2g-S8&amp;aql=1&amp;gs_sm=e&amp;gs_upl=131856l133457l0l133720l6l6l0l0l0l0l123l522l2.3l5l0</a:t>
            </a:r>
          </a:p>
        </p:txBody>
      </p:sp>
    </p:spTree>
    <p:extLst>
      <p:ext uri="{BB962C8B-B14F-4D97-AF65-F5344CB8AC3E}">
        <p14:creationId xmlns:p14="http://schemas.microsoft.com/office/powerpoint/2010/main" val="9838763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7647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186716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361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1_Cesta</vt:lpstr>
      <vt:lpstr>Prezentace aplikace PowerPoint</vt:lpstr>
      <vt:lpstr>Prezentace aplikace PowerPoint</vt:lpstr>
      <vt:lpstr>Světová ružice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Martin Králík</cp:lastModifiedBy>
  <cp:revision>18</cp:revision>
  <dcterms:created xsi:type="dcterms:W3CDTF">2011-10-25T17:50:24Z</dcterms:created>
  <dcterms:modified xsi:type="dcterms:W3CDTF">2012-03-15T12:00:26Z</dcterms:modified>
</cp:coreProperties>
</file>