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4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5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04" y="4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595354-2C6D-46CC-9318-AD195A40071B}" type="datetimeFigureOut">
              <a:rPr lang="cs-CZ" smtClean="0"/>
              <a:t>2.10.2012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BD706B-8702-4F60-B449-4BF28D58CA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2596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BD706B-8702-4F60-B449-4BF28D58CAC2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90211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04AA8-B024-48E6-921E-6BC891530724}" type="datetimeFigureOut">
              <a:rPr lang="cs-CZ" smtClean="0"/>
              <a:t>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64C4D-A143-4922-934F-AE11B4D43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8976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04AA8-B024-48E6-921E-6BC891530724}" type="datetimeFigureOut">
              <a:rPr lang="cs-CZ" smtClean="0"/>
              <a:t>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64C4D-A143-4922-934F-AE11B4D43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2959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04AA8-B024-48E6-921E-6BC891530724}" type="datetimeFigureOut">
              <a:rPr lang="cs-CZ" smtClean="0"/>
              <a:t>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64C4D-A143-4922-934F-AE11B4D43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1708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04AA8-B024-48E6-921E-6BC891530724}" type="datetimeFigureOut">
              <a:rPr lang="cs-CZ" smtClean="0"/>
              <a:t>2.10.2012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64C4D-A143-4922-934F-AE11B4D43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389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04AA8-B024-48E6-921E-6BC891530724}" type="datetimeFigureOut">
              <a:rPr lang="cs-CZ" smtClean="0"/>
              <a:t>2.10.2012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64C4D-A143-4922-934F-AE11B4D43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3701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04AA8-B024-48E6-921E-6BC891530724}" type="datetimeFigureOut">
              <a:rPr lang="cs-CZ" smtClean="0"/>
              <a:t>2.10.2012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64C4D-A143-4922-934F-AE11B4D43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0373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04AA8-B024-48E6-921E-6BC891530724}" type="datetimeFigureOut">
              <a:rPr lang="cs-CZ" smtClean="0"/>
              <a:t>2.10.2012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64C4D-A143-4922-934F-AE11B4D43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92023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04AA8-B024-48E6-921E-6BC891530724}" type="datetimeFigureOut">
              <a:rPr lang="cs-CZ" smtClean="0"/>
              <a:t>2.10.2012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64C4D-A143-4922-934F-AE11B4D43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9252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04AA8-B024-48E6-921E-6BC891530724}" type="datetimeFigureOut">
              <a:rPr lang="cs-CZ" smtClean="0"/>
              <a:t>2.10.2012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64C4D-A143-4922-934F-AE11B4D43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1462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04AA8-B024-48E6-921E-6BC891530724}" type="datetimeFigureOut">
              <a:rPr lang="cs-CZ" smtClean="0"/>
              <a:t>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64C4D-A143-4922-934F-AE11B4D43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6402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04AA8-B024-48E6-921E-6BC891530724}" type="datetimeFigureOut">
              <a:rPr lang="cs-CZ" smtClean="0"/>
              <a:t>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64C4D-A143-4922-934F-AE11B4D43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7936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104AA8-B024-48E6-921E-6BC891530724}" type="datetimeFigureOut">
              <a:rPr lang="cs-CZ" smtClean="0"/>
              <a:t>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364C4D-A143-4922-934F-AE11B4D43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7074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Flag_of_Mexico.sv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s.wikipedia.org/wiki/Soubor:Mexfromspace.PNG" TargetMode="External"/><Relationship Id="rId5" Type="http://schemas.openxmlformats.org/officeDocument/2006/relationships/hyperlink" Target="http://cs.wikipedia.org/wiki/Soubor:Volcan_de_Colima_2.jpg" TargetMode="External"/><Relationship Id="rId4" Type="http://schemas.openxmlformats.org/officeDocument/2006/relationships/hyperlink" Target="http://cs.wikipedia.org/wiki/Soubor:Mexico_(orthographic_projection)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2817888"/>
              </p:ext>
            </p:extLst>
          </p:nvPr>
        </p:nvGraphicFramePr>
        <p:xfrm>
          <a:off x="1043608" y="2078856"/>
          <a:ext cx="7200800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4168"/>
                <a:gridCol w="403663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VY_32_INOVACE_04_03B_Mexiko</a:t>
                      </a:r>
                      <a:endParaRPr lang="cs-CZ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effectLst/>
                          <a:latin typeface="+mn-lt"/>
                        </a:rPr>
                        <a:t>Zeměpis Ameriky a Asie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0837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3706" y="692696"/>
            <a:ext cx="7507504" cy="341632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se základní charakteristikou </a:t>
            </a:r>
            <a:r>
              <a:rPr lang="cs-CZ" dirty="0" smtClean="0"/>
              <a:t>Mexika.</a:t>
            </a:r>
            <a:endParaRPr lang="cs-CZ" dirty="0" smtClean="0"/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dokáže charakterizovat polohu, povrch, ekonomiku a obyvatelstvo </a:t>
            </a:r>
            <a:r>
              <a:rPr lang="cs-CZ" dirty="0" smtClean="0"/>
              <a:t>Mexika.</a:t>
            </a:r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/>
              <a:t>1</a:t>
            </a:r>
            <a:r>
              <a:rPr lang="cs-CZ" dirty="0" smtClean="0"/>
              <a:t>6</a:t>
            </a:r>
            <a:r>
              <a:rPr lang="cs-CZ" dirty="0" smtClean="0"/>
              <a:t>. </a:t>
            </a:r>
            <a:r>
              <a:rPr lang="cs-CZ" dirty="0" smtClean="0"/>
              <a:t>10</a:t>
            </a:r>
            <a:r>
              <a:rPr lang="cs-CZ" dirty="0" smtClean="0"/>
              <a:t>. </a:t>
            </a:r>
            <a:r>
              <a:rPr lang="cs-CZ" dirty="0" smtClean="0"/>
              <a:t>2012</a:t>
            </a:r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 smtClean="0"/>
              <a:t>17</a:t>
            </a:r>
            <a:r>
              <a:rPr lang="cs-CZ" dirty="0" smtClean="0"/>
              <a:t>. </a:t>
            </a:r>
            <a:r>
              <a:rPr lang="cs-CZ" dirty="0" smtClean="0"/>
              <a:t>10</a:t>
            </a:r>
            <a:r>
              <a:rPr lang="cs-CZ" dirty="0" smtClean="0"/>
              <a:t>. </a:t>
            </a:r>
            <a:r>
              <a:rPr lang="cs-CZ" dirty="0" smtClean="0"/>
              <a:t>2012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1489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332656"/>
            <a:ext cx="8568952" cy="1470025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sz="6600" dirty="0" smtClean="0"/>
              <a:t>Mexiko</a:t>
            </a:r>
            <a:endParaRPr lang="cs-CZ" sz="6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74500" y="6453336"/>
            <a:ext cx="5571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1</a:t>
            </a:r>
            <a:endParaRPr lang="cs-CZ" sz="1200" dirty="0"/>
          </a:p>
        </p:txBody>
      </p:sp>
      <p:pic>
        <p:nvPicPr>
          <p:cNvPr id="3" name="Picture 2" descr="Soubor:Flag of Mexico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100410"/>
            <a:ext cx="7620000" cy="435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0958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Mexico (orthographic projection)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04753"/>
            <a:ext cx="6364607" cy="6364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7504" y="116632"/>
            <a:ext cx="1470659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Poloha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6481" y="5496095"/>
            <a:ext cx="8565999" cy="954107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Úkol: </a:t>
            </a:r>
            <a:r>
              <a:rPr lang="cs-CZ" sz="2800" i="1" dirty="0" smtClean="0">
                <a:solidFill>
                  <a:srgbClr val="FF0000"/>
                </a:solidFill>
              </a:rPr>
              <a:t>Podle atlasu popiš polohu Kanady – jaké moře ho </a:t>
            </a:r>
          </a:p>
          <a:p>
            <a:r>
              <a:rPr lang="cs-CZ" sz="2800" i="1" dirty="0" smtClean="0">
                <a:solidFill>
                  <a:srgbClr val="FF0000"/>
                </a:solidFill>
              </a:rPr>
              <a:t>omývají, s jakými státy sousedí, na jakých polokoulích leží.</a:t>
            </a:r>
            <a:endParaRPr lang="cs-CZ" sz="2800" i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94580" y="6536377"/>
            <a:ext cx="5571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2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4211289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6632"/>
            <a:ext cx="2896306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Základní údaje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43290" y="980728"/>
            <a:ext cx="2809423" cy="550920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Hlavní město: </a:t>
            </a:r>
          </a:p>
          <a:p>
            <a:endParaRPr lang="cs-CZ" sz="3200" dirty="0"/>
          </a:p>
          <a:p>
            <a:r>
              <a:rPr lang="cs-CZ" sz="3200" b="1" dirty="0" smtClean="0"/>
              <a:t>Rozloha: </a:t>
            </a:r>
          </a:p>
          <a:p>
            <a:endParaRPr lang="cs-CZ" sz="3200" dirty="0"/>
          </a:p>
          <a:p>
            <a:r>
              <a:rPr lang="cs-CZ" sz="3200" b="1" dirty="0" smtClean="0"/>
              <a:t>Nejvyšší bod:</a:t>
            </a:r>
          </a:p>
          <a:p>
            <a:endParaRPr lang="cs-CZ" sz="3200" dirty="0"/>
          </a:p>
          <a:p>
            <a:r>
              <a:rPr lang="cs-CZ" sz="3200" b="1" dirty="0" smtClean="0"/>
              <a:t>Počet obyvatel:</a:t>
            </a:r>
          </a:p>
          <a:p>
            <a:endParaRPr lang="cs-CZ" sz="3200" b="1" dirty="0"/>
          </a:p>
          <a:p>
            <a:r>
              <a:rPr lang="cs-CZ" sz="3200" b="1" dirty="0" smtClean="0"/>
              <a:t>Náboženství:</a:t>
            </a:r>
          </a:p>
          <a:p>
            <a:endParaRPr lang="cs-CZ" sz="3200" dirty="0"/>
          </a:p>
          <a:p>
            <a:r>
              <a:rPr lang="cs-CZ" sz="3200" b="1" dirty="0" smtClean="0"/>
              <a:t>Jazyk: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75856" y="188640"/>
            <a:ext cx="5178597" cy="46166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Úkol: doplň údaje podle tabulek v atlase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11642" y="980728"/>
            <a:ext cx="4912692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Mexiko City</a:t>
            </a:r>
          </a:p>
          <a:p>
            <a:endParaRPr lang="cs-CZ" sz="3200" dirty="0"/>
          </a:p>
          <a:p>
            <a:r>
              <a:rPr lang="cs-CZ" sz="3200" dirty="0"/>
              <a:t>1 964 375 </a:t>
            </a:r>
            <a:r>
              <a:rPr lang="cs-CZ" sz="3200" dirty="0" smtClean="0"/>
              <a:t>km² (13. na světě)</a:t>
            </a:r>
          </a:p>
          <a:p>
            <a:endParaRPr lang="cs-CZ" sz="3200" dirty="0"/>
          </a:p>
          <a:p>
            <a:r>
              <a:rPr lang="cs-CZ" sz="3200" dirty="0"/>
              <a:t>Citlaltépetl </a:t>
            </a:r>
            <a:r>
              <a:rPr lang="cs-CZ" sz="3200" dirty="0" smtClean="0"/>
              <a:t>(5636 </a:t>
            </a:r>
            <a:r>
              <a:rPr lang="cs-CZ" sz="3200" dirty="0"/>
              <a:t>m n. m</a:t>
            </a:r>
            <a:r>
              <a:rPr lang="cs-CZ" sz="3200" dirty="0" smtClean="0"/>
              <a:t>.)</a:t>
            </a:r>
          </a:p>
          <a:p>
            <a:endParaRPr lang="cs-CZ" sz="3200" dirty="0"/>
          </a:p>
          <a:p>
            <a:r>
              <a:rPr lang="cs-CZ" sz="3200" dirty="0"/>
              <a:t>112 322 757</a:t>
            </a:r>
            <a:r>
              <a:rPr lang="cs-CZ" sz="3200" dirty="0" smtClean="0"/>
              <a:t> (11. na světě)</a:t>
            </a:r>
          </a:p>
          <a:p>
            <a:endParaRPr lang="cs-CZ" sz="3200" dirty="0"/>
          </a:p>
          <a:p>
            <a:r>
              <a:rPr lang="cs-CZ" sz="3200" dirty="0" smtClean="0"/>
              <a:t>křesťanství  </a:t>
            </a:r>
            <a:endParaRPr lang="cs-CZ" sz="3200" dirty="0"/>
          </a:p>
          <a:p>
            <a:endParaRPr lang="cs-CZ" sz="3200" dirty="0"/>
          </a:p>
          <a:p>
            <a:r>
              <a:rPr lang="cs-CZ" sz="3200" dirty="0" smtClean="0"/>
              <a:t>španělština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771489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6632"/>
            <a:ext cx="3262240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Příroda a povrch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836712"/>
            <a:ext cx="4334905" cy="5693866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2800" u="sng" dirty="0" smtClean="0"/>
              <a:t>Horská pásma: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Sierra </a:t>
            </a:r>
            <a:r>
              <a:rPr lang="cs-CZ" sz="2800" dirty="0"/>
              <a:t>Madre </a:t>
            </a:r>
            <a:r>
              <a:rPr lang="cs-CZ" sz="2800" dirty="0" err="1"/>
              <a:t>Oriental</a:t>
            </a:r>
            <a:r>
              <a:rPr lang="cs-CZ" sz="2800" dirty="0"/>
              <a:t> </a:t>
            </a:r>
            <a:endParaRPr lang="cs-CZ" sz="2800" dirty="0" smtClean="0"/>
          </a:p>
          <a:p>
            <a:pPr marL="285750" indent="-285750">
              <a:buFontTx/>
              <a:buChar char="-"/>
            </a:pPr>
            <a:r>
              <a:rPr lang="cs-CZ" sz="2800" dirty="0" smtClean="0"/>
              <a:t>Sierra </a:t>
            </a:r>
            <a:r>
              <a:rPr lang="cs-CZ" sz="2800" dirty="0"/>
              <a:t>Madre </a:t>
            </a:r>
            <a:r>
              <a:rPr lang="cs-CZ" sz="2800" dirty="0" err="1" smtClean="0"/>
              <a:t>Occidental</a:t>
            </a:r>
            <a:endParaRPr lang="cs-CZ" sz="2800" dirty="0" smtClean="0"/>
          </a:p>
          <a:p>
            <a:pPr marL="285750" indent="-285750">
              <a:buFontTx/>
              <a:buChar char="-"/>
            </a:pPr>
            <a:endParaRPr lang="cs-CZ" sz="2800" dirty="0"/>
          </a:p>
          <a:p>
            <a:r>
              <a:rPr lang="cs-CZ" sz="2800" u="sng" dirty="0" smtClean="0"/>
              <a:t>Aktivní sopky:</a:t>
            </a:r>
          </a:p>
          <a:p>
            <a:pPr marL="457200" indent="-457200">
              <a:buFontTx/>
              <a:buChar char="-"/>
            </a:pPr>
            <a:r>
              <a:rPr lang="cs-CZ" sz="2800" dirty="0"/>
              <a:t> </a:t>
            </a:r>
            <a:r>
              <a:rPr lang="cs-CZ" sz="2800" dirty="0" smtClean="0"/>
              <a:t>Citlaltépetl</a:t>
            </a:r>
          </a:p>
          <a:p>
            <a:pPr marL="457200" indent="-457200">
              <a:buFontTx/>
              <a:buChar char="-"/>
            </a:pPr>
            <a:r>
              <a:rPr lang="cs-CZ" sz="2800" dirty="0"/>
              <a:t> </a:t>
            </a:r>
            <a:r>
              <a:rPr lang="cs-CZ" sz="2800" dirty="0" err="1" smtClean="0"/>
              <a:t>Popovatépetl</a:t>
            </a:r>
            <a:endParaRPr lang="cs-CZ" sz="2800" dirty="0" smtClean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 </a:t>
            </a:r>
            <a:r>
              <a:rPr lang="cs-CZ" sz="2800" dirty="0" err="1" smtClean="0"/>
              <a:t>Colima</a:t>
            </a:r>
            <a:endParaRPr lang="cs-CZ" sz="2800" dirty="0" smtClean="0"/>
          </a:p>
          <a:p>
            <a:endParaRPr lang="cs-CZ" sz="2800" dirty="0"/>
          </a:p>
          <a:p>
            <a:r>
              <a:rPr lang="cs-CZ" sz="2800" u="sng" dirty="0" smtClean="0"/>
              <a:t>Podnebí:</a:t>
            </a:r>
          </a:p>
          <a:p>
            <a:pPr marL="457200" indent="-457200">
              <a:buFontTx/>
              <a:buChar char="-"/>
            </a:pPr>
            <a:r>
              <a:rPr lang="cs-CZ" sz="2800" dirty="0"/>
              <a:t>s</a:t>
            </a:r>
            <a:r>
              <a:rPr lang="cs-CZ" sz="2800" dirty="0" smtClean="0"/>
              <a:t>ubtropické</a:t>
            </a:r>
          </a:p>
          <a:p>
            <a:endParaRPr lang="cs-CZ" sz="2800" dirty="0" smtClean="0"/>
          </a:p>
          <a:p>
            <a:r>
              <a:rPr lang="cs-CZ" sz="2800" u="sng" dirty="0" smtClean="0"/>
              <a:t>Řeky: </a:t>
            </a:r>
            <a:r>
              <a:rPr lang="cs-CZ" sz="2800" dirty="0" smtClean="0"/>
              <a:t>Rio Grande </a:t>
            </a:r>
            <a:r>
              <a:rPr lang="cs-CZ" sz="2000" dirty="0" smtClean="0"/>
              <a:t>(hranice s USA)</a:t>
            </a:r>
            <a:endParaRPr lang="cs-CZ" sz="2000" dirty="0"/>
          </a:p>
        </p:txBody>
      </p:sp>
      <p:pic>
        <p:nvPicPr>
          <p:cNvPr id="3074" name="Picture 2" descr="Soubor:Volcan de Colima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4140" y="105755"/>
            <a:ext cx="4339507" cy="2891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84140" y="2996952"/>
            <a:ext cx="5571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3</a:t>
            </a:r>
            <a:endParaRPr lang="cs-CZ" sz="1200" dirty="0"/>
          </a:p>
        </p:txBody>
      </p:sp>
      <p:pic>
        <p:nvPicPr>
          <p:cNvPr id="3078" name="Picture 6" descr="Soubor:PopoAmec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4141" y="3501008"/>
            <a:ext cx="4339506" cy="2647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4684140" y="6148107"/>
            <a:ext cx="5571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5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619790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Soubor:Mexfromspac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263" y="476154"/>
            <a:ext cx="8678856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51520" y="6248345"/>
            <a:ext cx="5571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4</a:t>
            </a:r>
            <a:endParaRPr lang="cs-CZ" sz="1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96136" y="3717032"/>
            <a:ext cx="1551900" cy="40011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/>
              <a:t>Mexický záliv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4797152"/>
            <a:ext cx="1411027" cy="40011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/>
              <a:t>Tichý oceán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84784" y="3369186"/>
            <a:ext cx="1378904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/>
              <a:t>Kalifornský </a:t>
            </a:r>
          </a:p>
          <a:p>
            <a:r>
              <a:rPr lang="cs-CZ" sz="2000" dirty="0" smtClean="0"/>
              <a:t>poloostrov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926103" y="836712"/>
            <a:ext cx="1378904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Kalifornský </a:t>
            </a:r>
          </a:p>
          <a:p>
            <a:pPr algn="ctr"/>
            <a:r>
              <a:rPr lang="cs-CZ" sz="2000" dirty="0" smtClean="0"/>
              <a:t>záliv</a:t>
            </a:r>
            <a:endParaRPr lang="cs-CZ" sz="2000" dirty="0"/>
          </a:p>
        </p:txBody>
      </p:sp>
      <p:cxnSp>
        <p:nvCxnSpPr>
          <p:cNvPr id="9" name="Přímá spojnice se šipkou 8"/>
          <p:cNvCxnSpPr/>
          <p:nvPr/>
        </p:nvCxnSpPr>
        <p:spPr>
          <a:xfrm flipH="1">
            <a:off x="1926103" y="1544598"/>
            <a:ext cx="269633" cy="732274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V="1">
            <a:off x="1481023" y="2902728"/>
            <a:ext cx="282665" cy="453746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7746458" y="3316922"/>
            <a:ext cx="1002006" cy="40011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000" dirty="0" err="1" smtClean="0"/>
              <a:t>Yucatán</a:t>
            </a:r>
            <a:endParaRPr lang="cs-CZ" sz="2000" dirty="0"/>
          </a:p>
        </p:txBody>
      </p:sp>
      <p:cxnSp>
        <p:nvCxnSpPr>
          <p:cNvPr id="13" name="Přímá spojnice se šipkou 12"/>
          <p:cNvCxnSpPr/>
          <p:nvPr/>
        </p:nvCxnSpPr>
        <p:spPr>
          <a:xfrm flipH="1">
            <a:off x="7977828" y="3810593"/>
            <a:ext cx="269633" cy="732274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 rot="3489645">
            <a:off x="3517017" y="2550489"/>
            <a:ext cx="2441951" cy="40011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/>
              <a:t>Sierra Madre </a:t>
            </a:r>
            <a:r>
              <a:rPr lang="cs-CZ" sz="2000" dirty="0" err="1" smtClean="0"/>
              <a:t>Oriental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 rot="3489645">
            <a:off x="2305453" y="2929546"/>
            <a:ext cx="2704843" cy="40011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/>
              <a:t>Sierra Madre </a:t>
            </a:r>
            <a:r>
              <a:rPr lang="cs-CZ" sz="2000" dirty="0" err="1" smtClean="0"/>
              <a:t>Occidental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97328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2" grpId="0" animBg="1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6632"/>
            <a:ext cx="2621872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Obyvatelstvo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972997"/>
            <a:ext cx="6479915" cy="52322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Úkol: </a:t>
            </a:r>
            <a:r>
              <a:rPr lang="cs-CZ" sz="2800" i="1" dirty="0" smtClean="0">
                <a:solidFill>
                  <a:srgbClr val="FF0000"/>
                </a:solidFill>
              </a:rPr>
              <a:t>vyhledej v atlase velká mexická města</a:t>
            </a:r>
            <a:endParaRPr lang="cs-CZ" sz="2800" i="1" dirty="0">
              <a:solidFill>
                <a:srgbClr val="FF000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1274941"/>
              </p:ext>
            </p:extLst>
          </p:nvPr>
        </p:nvGraphicFramePr>
        <p:xfrm>
          <a:off x="927204" y="1772816"/>
          <a:ext cx="7389212" cy="3240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3081"/>
                <a:gridCol w="3419487"/>
                <a:gridCol w="2276644"/>
              </a:tblGrid>
              <a:tr h="648072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1. 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0" i="0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Ciudad de </a:t>
                      </a:r>
                      <a:r>
                        <a:rPr lang="cs-CZ" sz="2800" b="0" i="0" u="none" strike="noStrik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México</a:t>
                      </a:r>
                      <a:endParaRPr lang="cs-CZ" sz="28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19 231 829</a:t>
                      </a:r>
                      <a:endParaRPr lang="cs-CZ" sz="2800" dirty="0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2.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Guadalajara</a:t>
                      </a:r>
                      <a:endParaRPr lang="cs-CZ" sz="28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4 095 853</a:t>
                      </a:r>
                      <a:endParaRPr lang="cs-CZ" sz="2800" dirty="0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3.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0" i="0" u="none" strike="noStrike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Monterrey</a:t>
                      </a:r>
                      <a:endParaRPr lang="cs-CZ" sz="2800" b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3 664 331</a:t>
                      </a:r>
                      <a:endParaRPr lang="cs-CZ" sz="2800" dirty="0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4.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Puebla</a:t>
                      </a:r>
                      <a:endParaRPr lang="cs-CZ" sz="28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2 109 049</a:t>
                      </a:r>
                      <a:endParaRPr lang="cs-CZ" sz="2800" dirty="0">
                        <a:effectLst/>
                      </a:endParaRPr>
                    </a:p>
                  </a:txBody>
                  <a:tcPr anchor="ctr"/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5.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0" i="0" u="none" strike="noStrike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Toluca</a:t>
                      </a:r>
                      <a:endParaRPr lang="cs-CZ" sz="28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1 610 786</a:t>
                      </a: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2370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6632"/>
            <a:ext cx="4518866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Průmysl a hospodářství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908720"/>
            <a:ext cx="7008970" cy="483209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2800" dirty="0" smtClean="0"/>
              <a:t>bohaté naleziště nerostných surovin</a:t>
            </a:r>
          </a:p>
          <a:p>
            <a:endParaRPr lang="cs-CZ" sz="2800" dirty="0" smtClean="0"/>
          </a:p>
          <a:p>
            <a:pPr marL="457200" indent="-457200">
              <a:buFontTx/>
              <a:buChar char="-"/>
            </a:pPr>
            <a:r>
              <a:rPr lang="cs-CZ" sz="2800" u="sng" dirty="0" smtClean="0"/>
              <a:t>těžba:</a:t>
            </a:r>
            <a:r>
              <a:rPr lang="cs-CZ" sz="2800" dirty="0" smtClean="0"/>
              <a:t> stříbro, zlato, zinek, olovo, měď, uran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ropa, zemní plyn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strojírenství, potravinářský, textilní průmysl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/>
              <a:t>m</a:t>
            </a:r>
            <a:r>
              <a:rPr lang="cs-CZ" sz="2800" dirty="0" smtClean="0"/>
              <a:t>álo úrodné půdy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kukuřice, fazole, sója, ovoce, zelenina</a:t>
            </a:r>
          </a:p>
        </p:txBody>
      </p:sp>
    </p:spTree>
    <p:extLst>
      <p:ext uri="{BB962C8B-B14F-4D97-AF65-F5344CB8AC3E}">
        <p14:creationId xmlns:p14="http://schemas.microsoft.com/office/powerpoint/2010/main" val="3876839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79512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7504" y="188640"/>
            <a:ext cx="2775760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Zdroje obrázků: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7504" y="980728"/>
            <a:ext cx="9105378" cy="9002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50" dirty="0" smtClean="0"/>
              <a:t>Obr. 1: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 smtClean="0"/>
              <a:t>16.10.2012]. </a:t>
            </a:r>
            <a:r>
              <a:rPr lang="cs-CZ" sz="1050" dirty="0"/>
              <a:t>Dostupný na WWW: </a:t>
            </a:r>
            <a:r>
              <a:rPr lang="cs-CZ" sz="1050" dirty="0">
                <a:hlinkClick r:id="rId3"/>
              </a:rPr>
              <a:t>http://</a:t>
            </a:r>
            <a:r>
              <a:rPr lang="cs-CZ" sz="1050" dirty="0" smtClean="0">
                <a:hlinkClick r:id="rId3"/>
              </a:rPr>
              <a:t>cs.wikipedia.org/wiki/Soubor:Flag_of_Mexico.svg</a:t>
            </a:r>
            <a:endParaRPr lang="cs-CZ" sz="1050" dirty="0" smtClean="0"/>
          </a:p>
          <a:p>
            <a:r>
              <a:rPr lang="cs-CZ" sz="1050" dirty="0" smtClean="0"/>
              <a:t>Obr. 2: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16.10.2012]. </a:t>
            </a:r>
            <a:r>
              <a:rPr lang="cs-CZ" sz="1050" dirty="0"/>
              <a:t>Dostupný na WWW: </a:t>
            </a:r>
            <a:r>
              <a:rPr lang="cs-CZ" sz="1050" dirty="0">
                <a:hlinkClick r:id="rId4"/>
              </a:rPr>
              <a:t>http://cs.wikipedia.org/wiki/Soubor:Mexico_(orthographic_projection).</a:t>
            </a:r>
            <a:r>
              <a:rPr lang="cs-CZ" sz="1050" dirty="0" smtClean="0">
                <a:hlinkClick r:id="rId4"/>
              </a:rPr>
              <a:t>svg</a:t>
            </a:r>
            <a:endParaRPr lang="cs-CZ" sz="1050" dirty="0" smtClean="0"/>
          </a:p>
          <a:p>
            <a:r>
              <a:rPr lang="cs-CZ" sz="1050" dirty="0" smtClean="0"/>
              <a:t>Obr. 3: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16.10.2012]. </a:t>
            </a:r>
            <a:r>
              <a:rPr lang="cs-CZ" sz="1050" dirty="0"/>
              <a:t>Dostupný na WWW: </a:t>
            </a:r>
            <a:r>
              <a:rPr lang="cs-CZ" sz="1050" dirty="0">
                <a:hlinkClick r:id="rId5"/>
              </a:rPr>
              <a:t>http://</a:t>
            </a:r>
            <a:r>
              <a:rPr lang="cs-CZ" sz="1050" dirty="0" smtClean="0">
                <a:hlinkClick r:id="rId5"/>
              </a:rPr>
              <a:t>cs.wikipedia.org/wiki/Soubor:Volcan_de_Colima_2.jpg</a:t>
            </a:r>
            <a:endParaRPr lang="cs-CZ" sz="1050" dirty="0" smtClean="0"/>
          </a:p>
          <a:p>
            <a:r>
              <a:rPr lang="cs-CZ" sz="1050" dirty="0" smtClean="0"/>
              <a:t>Obr. 4: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16.10.2012]. </a:t>
            </a:r>
            <a:r>
              <a:rPr lang="cs-CZ" sz="1050" dirty="0"/>
              <a:t>Dostupný na WWW: </a:t>
            </a:r>
            <a:r>
              <a:rPr lang="cs-CZ" sz="1050" dirty="0">
                <a:hlinkClick r:id="rId6"/>
              </a:rPr>
              <a:t>http://</a:t>
            </a:r>
            <a:r>
              <a:rPr lang="cs-CZ" sz="1050" dirty="0" smtClean="0">
                <a:hlinkClick r:id="rId6"/>
              </a:rPr>
              <a:t>cs.wikipedia.org/wiki/Soubor:Mexfromspace.PNG</a:t>
            </a:r>
            <a:endParaRPr lang="cs-CZ" sz="1050" dirty="0" smtClean="0"/>
          </a:p>
          <a:p>
            <a:r>
              <a:rPr lang="cs-CZ" sz="1050" dirty="0" smtClean="0"/>
              <a:t>Obr. 5: </a:t>
            </a:r>
            <a:r>
              <a:rPr lang="cs-CZ" sz="1050" dirty="0"/>
              <a:t>GARCIA, </a:t>
            </a:r>
            <a:r>
              <a:rPr lang="cs-CZ" sz="1050" dirty="0" err="1"/>
              <a:t>Alejandro</a:t>
            </a:r>
            <a:r>
              <a:rPr lang="cs-CZ" sz="1050" dirty="0"/>
              <a:t> </a:t>
            </a:r>
            <a:r>
              <a:rPr lang="cs-CZ" sz="1050" dirty="0" err="1"/>
              <a:t>Linares</a:t>
            </a:r>
            <a:r>
              <a:rPr lang="cs-CZ" sz="1050" dirty="0"/>
              <a:t>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 smtClean="0"/>
              <a:t>16.10.2012</a:t>
            </a:r>
            <a:r>
              <a:rPr lang="cs-CZ" sz="1050" dirty="0" smtClean="0"/>
              <a:t>]. </a:t>
            </a:r>
            <a:r>
              <a:rPr lang="cs-CZ" sz="1050" dirty="0"/>
              <a:t>Dostupný na WWW: http://</a:t>
            </a:r>
            <a:r>
              <a:rPr lang="cs-CZ" sz="1050" dirty="0" smtClean="0"/>
              <a:t>cs.wikipedia.org/wiki/Soubor:PopoAmeca.JPG</a:t>
            </a:r>
          </a:p>
        </p:txBody>
      </p:sp>
    </p:spTree>
    <p:extLst>
      <p:ext uri="{BB962C8B-B14F-4D97-AF65-F5344CB8AC3E}">
        <p14:creationId xmlns:p14="http://schemas.microsoft.com/office/powerpoint/2010/main" val="1247067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20346</TotalTime>
  <Words>268</Words>
  <Application>Microsoft Office PowerPoint</Application>
  <PresentationFormat>Předvádění na obrazovce (4:3)</PresentationFormat>
  <Paragraphs>115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Mexiko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Mexiko</dc:title>
  <dc:creator>LukášD</dc:creator>
  <cp:lastModifiedBy>LukášD</cp:lastModifiedBy>
  <cp:revision>10</cp:revision>
  <dcterms:created xsi:type="dcterms:W3CDTF">2013-05-27T16:11:50Z</dcterms:created>
  <dcterms:modified xsi:type="dcterms:W3CDTF">2012-10-16T13:37:42Z</dcterms:modified>
</cp:coreProperties>
</file>