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sldIdLst>
    <p:sldId id="268" r:id="rId2"/>
    <p:sldId id="269" r:id="rId3"/>
    <p:sldId id="257" r:id="rId4"/>
    <p:sldId id="258" r:id="rId5"/>
    <p:sldId id="259" r:id="rId6"/>
    <p:sldId id="260" r:id="rId7"/>
    <p:sldId id="261" r:id="rId8"/>
    <p:sldId id="262" r:id="rId9"/>
    <p:sldId id="263" r:id="rId10"/>
    <p:sldId id="264" r:id="rId11"/>
    <p:sldId id="265" r:id="rId12"/>
    <p:sldId id="266" r:id="rId13"/>
    <p:sldId id="267" r:id="rId14"/>
    <p:sldId id="256" r:id="rId15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6600"/>
  </p:clrMru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>
    <p:restoredLeft sz="15620"/>
    <p:restoredTop sz="94660"/>
  </p:normalViewPr>
  <p:slideViewPr>
    <p:cSldViewPr>
      <p:cViewPr>
        <p:scale>
          <a:sx n="110" d="100"/>
          <a:sy n="110" d="100"/>
        </p:scale>
        <p:origin x="-204" y="546"/>
      </p:cViewPr>
      <p:guideLst>
        <p:guide orient="horz" pos="2160"/>
        <p:guide pos="288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theme" Target="theme/theme1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presProps" Target="pres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10" Type="http://schemas.openxmlformats.org/officeDocument/2006/relationships/slide" Target="slides/slide9.xml"/><Relationship Id="rId19" Type="http://schemas.openxmlformats.org/officeDocument/2006/relationships/tableStyles" Target="tableStyles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66ACF-8BA1-4DAD-8DC2-D03B71C5B48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91FED-432C-4449-B3A5-AD3D3368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05111124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66ACF-8BA1-4DAD-8DC2-D03B71C5B48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91FED-432C-4449-B3A5-AD3D3368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00979524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66ACF-8BA1-4DAD-8DC2-D03B71C5B48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91FED-432C-4449-B3A5-AD3D3368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69002499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66ACF-8BA1-4DAD-8DC2-D03B71C5B48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91FED-432C-4449-B3A5-AD3D3368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089487009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66ACF-8BA1-4DAD-8DC2-D03B71C5B48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91FED-432C-4449-B3A5-AD3D3368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3915534826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66ACF-8BA1-4DAD-8DC2-D03B71C5B48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91FED-432C-4449-B3A5-AD3D3368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015246853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66ACF-8BA1-4DAD-8DC2-D03B71C5B48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91FED-432C-4449-B3A5-AD3D3368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4268781204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66ACF-8BA1-4DAD-8DC2-D03B71C5B48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91FED-432C-4449-B3A5-AD3D3368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674361559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66ACF-8BA1-4DAD-8DC2-D03B71C5B48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91FED-432C-4449-B3A5-AD3D3368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17009255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66ACF-8BA1-4DAD-8DC2-D03B71C5B48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91FED-432C-4449-B3A5-AD3D3368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018068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DE166ACF-8BA1-4DAD-8DC2-D03B71C5B48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CD91FED-432C-4449-B3A5-AD3D3368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7018374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image" Target="../media/image1.jpe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1">
          <a:blip r:embed="rId13"/>
          <a:srcRect/>
          <a:tile tx="0" ty="0" sx="100000" sy="100000" flip="none" algn="tl"/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E166ACF-8BA1-4DAD-8DC2-D03B71C5B481}" type="datetimeFigureOut">
              <a:rPr lang="cs-CZ" smtClean="0"/>
              <a:t>20.11.2012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CD91FED-432C-4449-B3A5-AD3D33687E8E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2995720332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png"/><Relationship Id="rId2" Type="http://schemas.openxmlformats.org/officeDocument/2006/relationships/image" Target="../media/image2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png"/><Relationship Id="rId1" Type="http://schemas.openxmlformats.org/officeDocument/2006/relationships/slideLayout" Target="../slideLayouts/slideLayout1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png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jpeg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9.jpeg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0.jpeg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jpeg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7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4.xml.rels><?xml version="1.0" encoding="UTF-8" standalone="yes"?>
<Relationships xmlns="http://schemas.openxmlformats.org/package/2006/relationships"><Relationship Id="rId8" Type="http://schemas.openxmlformats.org/officeDocument/2006/relationships/hyperlink" Target="http://cs.wikipedia.org/wiki/Soubor:Montagem_Bras%C3%ADlia.jpg" TargetMode="External"/><Relationship Id="rId3" Type="http://schemas.openxmlformats.org/officeDocument/2006/relationships/hyperlink" Target="http://cs.wikipedia.org/wiki/Soubor:Brazil_(orthographic_projection).svg" TargetMode="External"/><Relationship Id="rId7" Type="http://schemas.openxmlformats.org/officeDocument/2006/relationships/hyperlink" Target="http://cs.wikipedia.org/wiki/Soubor:Itaipu_195.jpg" TargetMode="External"/><Relationship Id="rId2" Type="http://schemas.openxmlformats.org/officeDocument/2006/relationships/hyperlink" Target="http://cs.wikipedia.org/wiki/Soubor:Flag_of_Brazil.svg" TargetMode="External"/><Relationship Id="rId1" Type="http://schemas.openxmlformats.org/officeDocument/2006/relationships/slideLayout" Target="../slideLayouts/slideLayout1.xml"/><Relationship Id="rId6" Type="http://schemas.openxmlformats.org/officeDocument/2006/relationships/hyperlink" Target="http://cs.wikipedia.org/wiki/Soubor:Iguacu-004.jpg" TargetMode="External"/><Relationship Id="rId5" Type="http://schemas.openxmlformats.org/officeDocument/2006/relationships/hyperlink" Target="http://en.wikipedia.org/wiki/File:Amazonrivermap.png" TargetMode="External"/><Relationship Id="rId10" Type="http://schemas.openxmlformats.org/officeDocument/2006/relationships/hyperlink" Target="http://cs.wikipedia.org/wiki/Soubor:Montagem_Rio_de_Janeiro.jpg" TargetMode="External"/><Relationship Id="rId4" Type="http://schemas.openxmlformats.org/officeDocument/2006/relationships/hyperlink" Target="http://cs.wikipedia.org/wiki/Soubor:Brazil_topo.jpg" TargetMode="External"/><Relationship Id="rId9" Type="http://schemas.openxmlformats.org/officeDocument/2006/relationships/hyperlink" Target="http://cs.wikipedia.org/wiki/Soubor:Montagem_S%C3%A3o_Paulo.jpg" TargetMode="Externa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27" name="Picture 3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24744" y="260648"/>
            <a:ext cx="5943600" cy="15430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pic>
        <p:nvPicPr>
          <p:cNvPr id="1028" name="Picture 4"/>
          <p:cNvPicPr>
            <a:picLocks noChangeAspect="1" noChangeArrowheads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779912" y="4859610"/>
            <a:ext cx="1019175" cy="180975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</a:extLst>
        </p:spPr>
      </p:pic>
      <p:graphicFrame>
        <p:nvGraphicFramePr>
          <p:cNvPr id="2" name="Tabulka 1"/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2795991241"/>
              </p:ext>
            </p:extLst>
          </p:nvPr>
        </p:nvGraphicFramePr>
        <p:xfrm>
          <a:off x="1043608" y="2078856"/>
          <a:ext cx="7200800" cy="2502272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3164168"/>
                <a:gridCol w="4036632"/>
              </a:tblGrid>
              <a:tr h="648072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školy: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Základní škola, Hradec Králové</a:t>
                      </a:r>
                    </a:p>
                    <a:p>
                      <a:pPr algn="ctr"/>
                      <a:r>
                        <a:rPr lang="cs-CZ" dirty="0" smtClean="0"/>
                        <a:t>Milady</a:t>
                      </a:r>
                      <a:r>
                        <a:rPr lang="cs-CZ" baseline="0" dirty="0" smtClean="0"/>
                        <a:t> Horákové 258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Autor: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Mgr. Lukáš </a:t>
                      </a:r>
                      <a:r>
                        <a:rPr lang="cs-CZ" dirty="0" err="1" smtClean="0"/>
                        <a:t>Dubrovský</a:t>
                      </a:r>
                      <a:endParaRPr lang="cs-CZ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sz="1400" dirty="0" smtClean="0"/>
                        <a:t>VY_32_INOVACE_08_03B_Brazílie</a:t>
                      </a:r>
                      <a:endParaRPr lang="cs-CZ" sz="1400" dirty="0"/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Téma: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 fontAlgn="b"/>
                      <a:r>
                        <a:rPr lang="cs-CZ" sz="1800" b="0" i="0" u="none" strike="noStrike" dirty="0" smtClean="0">
                          <a:effectLst/>
                          <a:latin typeface="+mn-lt"/>
                        </a:rPr>
                        <a:t>Zeměpis Ameriky a Asie</a:t>
                      </a:r>
                    </a:p>
                  </a:txBody>
                  <a:tcPr marL="9525" marR="9525" marT="9525" marB="0" anchor="ctr"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Registrační číslo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ctr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solidFill>
                            <a:schemeClr val="dk1"/>
                          </a:solidFill>
                          <a:latin typeface="+mn-lt"/>
                          <a:ea typeface="+mn-ea"/>
                          <a:cs typeface="+mn-cs"/>
                        </a:rPr>
                        <a:t>CZ.1.07/1.4 .00/21.2575</a:t>
                      </a:r>
                    </a:p>
                  </a:txBody>
                  <a:tcPr/>
                </a:tc>
              </a:tr>
              <a:tr h="37084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 projektu: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algn="ctr"/>
                      <a:r>
                        <a:rPr lang="cs-CZ" dirty="0" smtClean="0"/>
                        <a:t>EU peníze školám</a:t>
                      </a:r>
                      <a:endParaRPr lang="cs-CZ" dirty="0"/>
                    </a:p>
                  </a:txBody>
                  <a:tcPr/>
                </a:tc>
              </a:tr>
            </a:tbl>
          </a:graphicData>
        </a:graphic>
      </p:graphicFrame>
    </p:spTree>
    <p:extLst>
      <p:ext uri="{BB962C8B-B14F-4D97-AF65-F5344CB8AC3E}">
        <p14:creationId xmlns:p14="http://schemas.microsoft.com/office/powerpoint/2010/main" val="245942715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503706" y="692696"/>
            <a:ext cx="7511800" cy="341632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600" b="1" u="sng" dirty="0" smtClean="0"/>
              <a:t>Anotace</a:t>
            </a:r>
          </a:p>
          <a:p>
            <a:endParaRPr lang="cs-CZ" dirty="0" smtClean="0"/>
          </a:p>
          <a:p>
            <a:r>
              <a:rPr lang="cs-CZ" dirty="0" smtClean="0"/>
              <a:t>Materiál je určen k seznámení se základní charakteristikou </a:t>
            </a:r>
            <a:r>
              <a:rPr lang="cs-CZ" dirty="0" smtClean="0"/>
              <a:t>Brazílie.</a:t>
            </a:r>
            <a:endParaRPr lang="cs-CZ" dirty="0" smtClean="0"/>
          </a:p>
          <a:p>
            <a:endParaRPr lang="cs-CZ" dirty="0" smtClean="0"/>
          </a:p>
          <a:p>
            <a:r>
              <a:rPr lang="cs-CZ" b="1" dirty="0" smtClean="0"/>
              <a:t>Očekávaný výstup:</a:t>
            </a:r>
          </a:p>
          <a:p>
            <a:r>
              <a:rPr lang="cs-CZ" dirty="0" smtClean="0"/>
              <a:t>Žák dokáže charakterizovat polohu, povrch, ekonomiku a obyvatelstvo </a:t>
            </a:r>
            <a:r>
              <a:rPr lang="cs-CZ" dirty="0" smtClean="0"/>
              <a:t>Brazílie.</a:t>
            </a:r>
            <a:endParaRPr lang="cs-CZ" dirty="0" smtClean="0"/>
          </a:p>
          <a:p>
            <a:endParaRPr lang="cs-CZ" dirty="0"/>
          </a:p>
          <a:p>
            <a:r>
              <a:rPr lang="cs-CZ" b="1" dirty="0" smtClean="0"/>
              <a:t>Datum tvorby: </a:t>
            </a:r>
            <a:r>
              <a:rPr lang="cs-CZ" dirty="0" smtClean="0"/>
              <a:t>20. </a:t>
            </a:r>
            <a:r>
              <a:rPr lang="cs-CZ" dirty="0" smtClean="0"/>
              <a:t>11</a:t>
            </a:r>
            <a:r>
              <a:rPr lang="cs-CZ" dirty="0" smtClean="0"/>
              <a:t>. </a:t>
            </a:r>
            <a:r>
              <a:rPr lang="cs-CZ" dirty="0" smtClean="0"/>
              <a:t>2012</a:t>
            </a:r>
          </a:p>
          <a:p>
            <a:endParaRPr lang="cs-CZ" dirty="0"/>
          </a:p>
          <a:p>
            <a:r>
              <a:rPr lang="cs-CZ" b="1" dirty="0" smtClean="0"/>
              <a:t>Ověřeno ve výuce: </a:t>
            </a:r>
            <a:r>
              <a:rPr lang="cs-CZ" dirty="0" smtClean="0"/>
              <a:t>23. </a:t>
            </a:r>
            <a:r>
              <a:rPr lang="cs-CZ" dirty="0" smtClean="0"/>
              <a:t>11</a:t>
            </a:r>
            <a:r>
              <a:rPr lang="cs-CZ" dirty="0" smtClean="0"/>
              <a:t>. </a:t>
            </a:r>
            <a:r>
              <a:rPr lang="cs-CZ" dirty="0" smtClean="0"/>
              <a:t>2012</a:t>
            </a:r>
            <a:endParaRPr lang="cs-CZ" dirty="0"/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323075963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251520" y="260648"/>
            <a:ext cx="8568952" cy="1470025"/>
          </a:xfrm>
          <a:solidFill>
            <a:srgbClr val="92D050"/>
          </a:solidFill>
        </p:spPr>
        <p:txBody>
          <a:bodyPr>
            <a:normAutofit/>
          </a:bodyPr>
          <a:lstStyle/>
          <a:p>
            <a:r>
              <a:rPr lang="cs-CZ" sz="6600" dirty="0" smtClean="0"/>
              <a:t>Brazílie</a:t>
            </a:r>
            <a:endParaRPr lang="cs-CZ" sz="6600" dirty="0"/>
          </a:p>
        </p:txBody>
      </p:sp>
      <p:pic>
        <p:nvPicPr>
          <p:cNvPr id="1026" name="Picture 2" descr="Soubor:Flag of Brazil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115616" y="1844824"/>
            <a:ext cx="6858000" cy="480060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88827" y="6337648"/>
            <a:ext cx="618631" cy="3077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400" dirty="0" smtClean="0"/>
              <a:t>Obr. 1</a:t>
            </a:r>
            <a:endParaRPr lang="cs-CZ" sz="1400" dirty="0"/>
          </a:p>
        </p:txBody>
      </p:sp>
    </p:spTree>
    <p:extLst>
      <p:ext uri="{BB962C8B-B14F-4D97-AF65-F5344CB8AC3E}">
        <p14:creationId xmlns:p14="http://schemas.microsoft.com/office/powerpoint/2010/main" val="4060782930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050" name="Picture 2" descr="Soubor:Brazil (orthographic projection).sv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547664" y="332656"/>
            <a:ext cx="6106804" cy="610680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2" name="TextovéPole 1"/>
          <p:cNvSpPr txBox="1"/>
          <p:nvPr/>
        </p:nvSpPr>
        <p:spPr>
          <a:xfrm>
            <a:off x="107504" y="191774"/>
            <a:ext cx="1470659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Poloha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26481" y="5571237"/>
            <a:ext cx="8565999" cy="954107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Úkol: </a:t>
            </a:r>
            <a:r>
              <a:rPr lang="cs-CZ" sz="2800" i="1" dirty="0" smtClean="0">
                <a:solidFill>
                  <a:srgbClr val="FF0000"/>
                </a:solidFill>
              </a:rPr>
              <a:t>Podle atlasu popiš polohu Brazílie – jaké moře ji</a:t>
            </a:r>
          </a:p>
          <a:p>
            <a:r>
              <a:rPr lang="cs-CZ" sz="2800" i="1" dirty="0" smtClean="0">
                <a:solidFill>
                  <a:srgbClr val="FF0000"/>
                </a:solidFill>
              </a:rPr>
              <a:t>omývají, s jakými státy sousedí, na jakých polokoulích leží.</a:t>
            </a:r>
            <a:endParaRPr lang="cs-CZ" sz="2800" i="1" dirty="0">
              <a:solidFill>
                <a:srgbClr val="FF0000"/>
              </a:solidFill>
            </a:endParaRPr>
          </a:p>
        </p:txBody>
      </p:sp>
      <p:sp>
        <p:nvSpPr>
          <p:cNvPr id="4" name="TextovéPole 3"/>
          <p:cNvSpPr txBox="1"/>
          <p:nvPr/>
        </p:nvSpPr>
        <p:spPr>
          <a:xfrm>
            <a:off x="7073201" y="5085184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2</a:t>
            </a:r>
            <a:endParaRPr lang="cs-CZ" sz="1200" dirty="0"/>
          </a:p>
        </p:txBody>
      </p:sp>
    </p:spTree>
    <p:extLst>
      <p:ext uri="{BB962C8B-B14F-4D97-AF65-F5344CB8AC3E}">
        <p14:creationId xmlns:p14="http://schemas.microsoft.com/office/powerpoint/2010/main" val="370421101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289630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Základní údaje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243290" y="980728"/>
            <a:ext cx="2809423" cy="550920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3200" b="1" dirty="0" smtClean="0"/>
              <a:t>Hlavní město: </a:t>
            </a:r>
          </a:p>
          <a:p>
            <a:endParaRPr lang="cs-CZ" sz="3200" dirty="0"/>
          </a:p>
          <a:p>
            <a:r>
              <a:rPr lang="cs-CZ" sz="3200" b="1" dirty="0" smtClean="0"/>
              <a:t>Rozloha: </a:t>
            </a:r>
          </a:p>
          <a:p>
            <a:endParaRPr lang="cs-CZ" sz="3200" dirty="0"/>
          </a:p>
          <a:p>
            <a:r>
              <a:rPr lang="cs-CZ" sz="3200" b="1" dirty="0" smtClean="0"/>
              <a:t>Nejvyšší bod:</a:t>
            </a:r>
          </a:p>
          <a:p>
            <a:endParaRPr lang="cs-CZ" sz="3200" dirty="0"/>
          </a:p>
          <a:p>
            <a:r>
              <a:rPr lang="cs-CZ" sz="3200" b="1" dirty="0" smtClean="0"/>
              <a:t>Počet obyvatel:</a:t>
            </a:r>
          </a:p>
          <a:p>
            <a:endParaRPr lang="cs-CZ" sz="3200" b="1" dirty="0"/>
          </a:p>
          <a:p>
            <a:r>
              <a:rPr lang="cs-CZ" sz="3200" b="1" dirty="0" smtClean="0"/>
              <a:t>Náboženství:</a:t>
            </a:r>
          </a:p>
          <a:p>
            <a:endParaRPr lang="cs-CZ" sz="3200" dirty="0"/>
          </a:p>
          <a:p>
            <a:r>
              <a:rPr lang="cs-CZ" sz="3200" b="1" dirty="0" smtClean="0"/>
              <a:t>Jazyk:</a:t>
            </a:r>
            <a:endParaRPr lang="cs-CZ" sz="3200" b="1" dirty="0"/>
          </a:p>
        </p:txBody>
      </p:sp>
      <p:sp>
        <p:nvSpPr>
          <p:cNvPr id="4" name="TextovéPole 3"/>
          <p:cNvSpPr txBox="1"/>
          <p:nvPr/>
        </p:nvSpPr>
        <p:spPr>
          <a:xfrm>
            <a:off x="3275856" y="188640"/>
            <a:ext cx="5178597" cy="46166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r>
              <a:rPr lang="cs-CZ" sz="2400" dirty="0" smtClean="0"/>
              <a:t>Úkol: doplň údaje podle tabulek v atlase</a:t>
            </a:r>
            <a:endParaRPr lang="cs-CZ" sz="24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3411642" y="980728"/>
            <a:ext cx="5301259" cy="5509200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3200" dirty="0" err="1" smtClean="0"/>
              <a:t>Brasília</a:t>
            </a:r>
            <a:endParaRPr lang="cs-CZ" sz="3200" dirty="0" smtClean="0"/>
          </a:p>
          <a:p>
            <a:endParaRPr lang="cs-CZ" sz="3200" dirty="0"/>
          </a:p>
          <a:p>
            <a:r>
              <a:rPr lang="cs-CZ" sz="3200" dirty="0"/>
              <a:t>8 511 965 </a:t>
            </a:r>
            <a:r>
              <a:rPr lang="cs-CZ" sz="3200" dirty="0" smtClean="0"/>
              <a:t>km² (5. na světě)</a:t>
            </a:r>
          </a:p>
          <a:p>
            <a:endParaRPr lang="cs-CZ" sz="3200" dirty="0"/>
          </a:p>
          <a:p>
            <a:r>
              <a:rPr lang="cs-CZ" sz="3200" dirty="0" err="1" smtClean="0"/>
              <a:t>Pico</a:t>
            </a:r>
            <a:r>
              <a:rPr lang="cs-CZ" sz="3200" dirty="0" smtClean="0"/>
              <a:t> da </a:t>
            </a:r>
            <a:r>
              <a:rPr lang="cs-CZ" sz="3200" dirty="0" err="1" smtClean="0"/>
              <a:t>Neblina</a:t>
            </a:r>
            <a:r>
              <a:rPr lang="cs-CZ" sz="3200" dirty="0"/>
              <a:t> </a:t>
            </a:r>
            <a:r>
              <a:rPr lang="cs-CZ" sz="3200" dirty="0" smtClean="0"/>
              <a:t>(3014 </a:t>
            </a:r>
            <a:r>
              <a:rPr lang="cs-CZ" sz="3200" dirty="0"/>
              <a:t>m n. m</a:t>
            </a:r>
            <a:r>
              <a:rPr lang="cs-CZ" sz="3200" dirty="0" smtClean="0"/>
              <a:t>.)</a:t>
            </a:r>
          </a:p>
          <a:p>
            <a:endParaRPr lang="cs-CZ" sz="3200" dirty="0"/>
          </a:p>
          <a:p>
            <a:r>
              <a:rPr lang="cs-CZ" sz="3200" dirty="0"/>
              <a:t>191 908 598</a:t>
            </a:r>
            <a:r>
              <a:rPr lang="cs-CZ" sz="3200" dirty="0" smtClean="0"/>
              <a:t> (</a:t>
            </a:r>
            <a:r>
              <a:rPr lang="cs-CZ" sz="3200" dirty="0"/>
              <a:t>5</a:t>
            </a:r>
            <a:r>
              <a:rPr lang="cs-CZ" sz="3200" dirty="0" smtClean="0"/>
              <a:t>. na světě)</a:t>
            </a:r>
          </a:p>
          <a:p>
            <a:endParaRPr lang="cs-CZ" sz="3200" dirty="0"/>
          </a:p>
          <a:p>
            <a:r>
              <a:rPr lang="cs-CZ" sz="3200" dirty="0" smtClean="0"/>
              <a:t>křesťanství  </a:t>
            </a:r>
            <a:endParaRPr lang="cs-CZ" sz="3200" dirty="0"/>
          </a:p>
          <a:p>
            <a:endParaRPr lang="cs-CZ" sz="3200" dirty="0"/>
          </a:p>
          <a:p>
            <a:r>
              <a:rPr lang="cs-CZ" sz="3200" dirty="0" smtClean="0"/>
              <a:t>portugalština</a:t>
            </a:r>
            <a:endParaRPr lang="cs-CZ" sz="3200" dirty="0"/>
          </a:p>
        </p:txBody>
      </p:sp>
    </p:spTree>
    <p:extLst>
      <p:ext uri="{BB962C8B-B14F-4D97-AF65-F5344CB8AC3E}">
        <p14:creationId xmlns:p14="http://schemas.microsoft.com/office/powerpoint/2010/main" val="26331187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455463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Povrch</a:t>
            </a:r>
            <a:endParaRPr lang="cs-CZ" sz="3600" dirty="0"/>
          </a:p>
        </p:txBody>
      </p:sp>
      <p:pic>
        <p:nvPicPr>
          <p:cNvPr id="4098" name="Picture 2" descr="Soubor:Brazil top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763688" y="260648"/>
            <a:ext cx="6264696" cy="634949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1763688" y="6558527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3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4238451" y="116632"/>
            <a:ext cx="4798045" cy="523220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Tři velké geomorfologické celky:</a:t>
            </a:r>
            <a:endParaRPr lang="cs-CZ" sz="2800" dirty="0"/>
          </a:p>
        </p:txBody>
      </p:sp>
      <p:sp>
        <p:nvSpPr>
          <p:cNvPr id="6" name="Ovál 5"/>
          <p:cNvSpPr/>
          <p:nvPr/>
        </p:nvSpPr>
        <p:spPr>
          <a:xfrm>
            <a:off x="3059832" y="762963"/>
            <a:ext cx="1512168" cy="721821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7" name="TextovéPole 6"/>
          <p:cNvSpPr txBox="1"/>
          <p:nvPr/>
        </p:nvSpPr>
        <p:spPr>
          <a:xfrm>
            <a:off x="107504" y="1429894"/>
            <a:ext cx="3081036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err="1" smtClean="0"/>
              <a:t>Guayanská</a:t>
            </a:r>
            <a:r>
              <a:rPr lang="cs-CZ" sz="2800" dirty="0" smtClean="0"/>
              <a:t> vysočina</a:t>
            </a:r>
            <a:endParaRPr lang="cs-CZ" sz="2800" dirty="0"/>
          </a:p>
        </p:txBody>
      </p:sp>
      <p:sp>
        <p:nvSpPr>
          <p:cNvPr id="9" name="Ovál 8"/>
          <p:cNvSpPr/>
          <p:nvPr/>
        </p:nvSpPr>
        <p:spPr>
          <a:xfrm rot="20507609">
            <a:off x="2150127" y="1512439"/>
            <a:ext cx="3709269" cy="1521288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0" name="TextovéPole 9"/>
          <p:cNvSpPr txBox="1"/>
          <p:nvPr/>
        </p:nvSpPr>
        <p:spPr>
          <a:xfrm>
            <a:off x="5940152" y="1321604"/>
            <a:ext cx="2769091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Amazonská nížina</a:t>
            </a:r>
            <a:endParaRPr lang="cs-CZ" sz="2800" dirty="0"/>
          </a:p>
        </p:txBody>
      </p:sp>
      <p:sp>
        <p:nvSpPr>
          <p:cNvPr id="11" name="Ovál 10"/>
          <p:cNvSpPr/>
          <p:nvPr/>
        </p:nvSpPr>
        <p:spPr>
          <a:xfrm rot="19574310">
            <a:off x="4035992" y="2459463"/>
            <a:ext cx="3778139" cy="2424040"/>
          </a:xfrm>
          <a:prstGeom prst="ellipse">
            <a:avLst/>
          </a:prstGeom>
          <a:noFill/>
          <a:ln w="762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cs-CZ"/>
          </a:p>
        </p:txBody>
      </p:sp>
      <p:sp>
        <p:nvSpPr>
          <p:cNvPr id="12" name="TextovéPole 11"/>
          <p:cNvSpPr txBox="1"/>
          <p:nvPr/>
        </p:nvSpPr>
        <p:spPr>
          <a:xfrm>
            <a:off x="5909983" y="5240481"/>
            <a:ext cx="2773195" cy="523220"/>
          </a:xfrm>
          <a:prstGeom prst="rect">
            <a:avLst/>
          </a:prstGeom>
          <a:solidFill>
            <a:srgbClr val="FFC000"/>
          </a:solidFill>
        </p:spPr>
        <p:txBody>
          <a:bodyPr wrap="none" rtlCol="0">
            <a:spAutoFit/>
          </a:bodyPr>
          <a:lstStyle/>
          <a:p>
            <a:r>
              <a:rPr lang="cs-CZ" sz="2800" dirty="0" smtClean="0"/>
              <a:t>Brazilská vysočina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2940528123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3" grpId="0" animBg="1"/>
      <p:bldP spid="6" grpId="0" animBg="1"/>
      <p:bldP spid="7" grpId="0" animBg="1"/>
      <p:bldP spid="9" grpId="0" animBg="1"/>
      <p:bldP spid="10" grpId="0" animBg="1"/>
      <p:bldP spid="11" grpId="0" animBg="1"/>
      <p:bldP spid="12" grpId="0" animBg="1"/>
    </p:bld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689886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Vodstvo</a:t>
            </a:r>
            <a:endParaRPr lang="cs-CZ" sz="3600" dirty="0"/>
          </a:p>
        </p:txBody>
      </p:sp>
      <p:pic>
        <p:nvPicPr>
          <p:cNvPr id="5122" name="Picture 2" descr="File:Amazonrivermap.pn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5076055" y="0"/>
            <a:ext cx="4053285" cy="405328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5080183" y="3772726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4</a:t>
            </a:r>
          </a:p>
        </p:txBody>
      </p:sp>
      <p:sp>
        <p:nvSpPr>
          <p:cNvPr id="3" name="TextovéPole 2"/>
          <p:cNvSpPr txBox="1"/>
          <p:nvPr/>
        </p:nvSpPr>
        <p:spPr>
          <a:xfrm>
            <a:off x="107504" y="1052736"/>
            <a:ext cx="4489562" cy="483209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u="sng" dirty="0" smtClean="0"/>
              <a:t>Amazonka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délka: 7 062 km</a:t>
            </a:r>
          </a:p>
          <a:p>
            <a:pPr marL="285750" indent="-285750">
              <a:buFontTx/>
              <a:buChar char="-"/>
            </a:pPr>
            <a:r>
              <a:rPr lang="cs-CZ" sz="2800" dirty="0"/>
              <a:t>š</a:t>
            </a:r>
            <a:r>
              <a:rPr lang="cs-CZ" sz="2800" dirty="0" smtClean="0"/>
              <a:t>ířka koryta u ústí: 80 km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významný přítok: Rio </a:t>
            </a:r>
            <a:r>
              <a:rPr lang="cs-CZ" sz="2800" dirty="0" err="1" smtClean="0"/>
              <a:t>Negro</a:t>
            </a:r>
            <a:endParaRPr lang="cs-CZ" sz="2800" dirty="0" smtClean="0"/>
          </a:p>
          <a:p>
            <a:pPr marL="285750" indent="-285750">
              <a:buFontTx/>
              <a:buChar char="-"/>
            </a:pPr>
            <a:endParaRPr lang="cs-CZ" sz="2800" dirty="0"/>
          </a:p>
          <a:p>
            <a:r>
              <a:rPr lang="cs-CZ" sz="2800" u="sng" dirty="0" err="1" smtClean="0"/>
              <a:t>Paraná</a:t>
            </a:r>
            <a:endParaRPr lang="cs-CZ" sz="2800" u="sng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odvodňuje jih Brazílie</a:t>
            </a:r>
          </a:p>
          <a:p>
            <a:endParaRPr lang="cs-CZ" sz="2800" dirty="0"/>
          </a:p>
          <a:p>
            <a:r>
              <a:rPr lang="cs-CZ" sz="2800" dirty="0"/>
              <a:t>v</a:t>
            </a:r>
            <a:r>
              <a:rPr lang="cs-CZ" sz="2800" dirty="0" smtClean="0"/>
              <a:t>odopády </a:t>
            </a:r>
            <a:r>
              <a:rPr lang="cs-CZ" sz="2800" b="1" dirty="0" err="1" smtClean="0"/>
              <a:t>Iguacu</a:t>
            </a:r>
            <a:endParaRPr lang="cs-CZ" sz="2800" b="1" dirty="0" smtClean="0"/>
          </a:p>
          <a:p>
            <a:pPr marL="457200" indent="-457200">
              <a:buFontTx/>
              <a:buChar char="-"/>
            </a:pPr>
            <a:endParaRPr lang="cs-CZ" sz="2800" dirty="0"/>
          </a:p>
          <a:p>
            <a:r>
              <a:rPr lang="cs-CZ" sz="2800" dirty="0" smtClean="0"/>
              <a:t>přehrada </a:t>
            </a:r>
            <a:r>
              <a:rPr lang="cs-CZ" sz="2800" b="1" dirty="0" err="1" smtClean="0"/>
              <a:t>Itaipú</a:t>
            </a:r>
            <a:endParaRPr lang="cs-CZ" sz="2800" b="1" dirty="0" smtClean="0"/>
          </a:p>
        </p:txBody>
      </p:sp>
      <p:sp>
        <p:nvSpPr>
          <p:cNvPr id="6" name="TextovéPole 5"/>
          <p:cNvSpPr txBox="1"/>
          <p:nvPr/>
        </p:nvSpPr>
        <p:spPr>
          <a:xfrm>
            <a:off x="4788252" y="4149080"/>
            <a:ext cx="1551835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Podnebí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220072" y="4869160"/>
            <a:ext cx="3383362" cy="1384995"/>
          </a:xfrm>
          <a:prstGeom prst="rect">
            <a:avLst/>
          </a:prstGeom>
          <a:solidFill>
            <a:schemeClr val="accent5">
              <a:lumMod val="60000"/>
              <a:lumOff val="40000"/>
            </a:schemeClr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800" dirty="0" smtClean="0"/>
              <a:t>tropické, vlhké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na jihu mírné</a:t>
            </a:r>
          </a:p>
          <a:p>
            <a:pPr marL="285750" indent="-285750">
              <a:buFontTx/>
              <a:buChar char="-"/>
            </a:pPr>
            <a:r>
              <a:rPr lang="cs-CZ" sz="2800" dirty="0" smtClean="0"/>
              <a:t>severovýchod suchý</a:t>
            </a:r>
            <a:endParaRPr lang="cs-CZ" sz="2800" dirty="0"/>
          </a:p>
        </p:txBody>
      </p:sp>
    </p:spTree>
    <p:extLst>
      <p:ext uri="{BB962C8B-B14F-4D97-AF65-F5344CB8AC3E}">
        <p14:creationId xmlns:p14="http://schemas.microsoft.com/office/powerpoint/2010/main" val="41168330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3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3">
                                            <p:txEl>
                                              <p:pRg st="8" end="8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2" dur="500"/>
                                        <p:tgtEl>
                                          <p:spTgt spid="3">
                                            <p:txEl>
                                              <p:pRg st="10" end="1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4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  <p:par>
                                <p:cTn id="48" presetID="10" presetClass="entr" presetSubtype="0" fill="hold" nodeType="with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12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0" dur="500"/>
                                        <p:tgtEl>
                                          <p:spTgt spid="512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1" fill="hold">
                      <p:stCondLst>
                        <p:cond delay="indefinite"/>
                      </p:stCondLst>
                      <p:childTnLst>
                        <p:par>
                          <p:cTn id="52" fill="hold">
                            <p:stCondLst>
                              <p:cond delay="0"/>
                            </p:stCondLst>
                            <p:childTnLst>
                              <p:par>
                                <p:cTn id="53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55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6" fill="hold">
                      <p:stCondLst>
                        <p:cond delay="indefinite"/>
                      </p:stCondLst>
                      <p:childTnLst>
                        <p:par>
                          <p:cTn id="57" fill="hold">
                            <p:stCondLst>
                              <p:cond delay="0"/>
                            </p:stCondLst>
                            <p:childTnLst>
                              <p:par>
                                <p:cTn id="58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9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60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/>
      <p:bldP spid="6" grpId="0" animBg="1"/>
      <p:bldP spid="5" grpId="0" animBg="1"/>
    </p:bldLst>
  </p:timing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6146" name="Picture 2" descr="Soubor:Iguacu-004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5496" y="116632"/>
            <a:ext cx="4320480" cy="6618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4390559" y="6464640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5</a:t>
            </a:r>
            <a:endParaRPr lang="cs-CZ" sz="1200" dirty="0"/>
          </a:p>
        </p:txBody>
      </p:sp>
      <p:sp>
        <p:nvSpPr>
          <p:cNvPr id="2" name="TextovéPole 1"/>
          <p:cNvSpPr txBox="1"/>
          <p:nvPr/>
        </p:nvSpPr>
        <p:spPr>
          <a:xfrm>
            <a:off x="4283968" y="116632"/>
            <a:ext cx="4753674" cy="181588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u="sng" dirty="0" err="1" smtClean="0"/>
              <a:t>Iguacu</a:t>
            </a:r>
            <a:endParaRPr lang="cs-CZ" sz="2800" u="sng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největší soustava vodopádů </a:t>
            </a:r>
          </a:p>
          <a:p>
            <a:r>
              <a:rPr lang="cs-CZ" sz="2800" dirty="0"/>
              <a:t> </a:t>
            </a:r>
            <a:r>
              <a:rPr lang="cs-CZ" sz="2800" dirty="0" smtClean="0"/>
              <a:t>     na Zemi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hranice Brazílie a Argentiny</a:t>
            </a:r>
          </a:p>
        </p:txBody>
      </p:sp>
    </p:spTree>
    <p:extLst>
      <p:ext uri="{BB962C8B-B14F-4D97-AF65-F5344CB8AC3E}">
        <p14:creationId xmlns:p14="http://schemas.microsoft.com/office/powerpoint/2010/main" val="250510004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7170" name="Picture 2" descr="Soubor:Itaipu 195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0264"/>
            <a:ext cx="8856984" cy="66427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3" name="TextovéPole 2"/>
          <p:cNvSpPr txBox="1"/>
          <p:nvPr/>
        </p:nvSpPr>
        <p:spPr>
          <a:xfrm>
            <a:off x="8615250" y="6606204"/>
            <a:ext cx="557140" cy="276999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6</a:t>
            </a:r>
            <a:endParaRPr lang="cs-CZ" sz="1200" dirty="0"/>
          </a:p>
        </p:txBody>
      </p:sp>
      <p:sp>
        <p:nvSpPr>
          <p:cNvPr id="4" name="TextovéPole 3"/>
          <p:cNvSpPr txBox="1"/>
          <p:nvPr/>
        </p:nvSpPr>
        <p:spPr>
          <a:xfrm>
            <a:off x="2555776" y="188640"/>
            <a:ext cx="6292877" cy="1815882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r>
              <a:rPr lang="cs-CZ" sz="2800" u="sng" dirty="0" err="1" smtClean="0"/>
              <a:t>Itaipú</a:t>
            </a:r>
            <a:endParaRPr lang="cs-CZ" sz="2800" u="sng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2. nejvýkonnější vodní elektrárna světa</a:t>
            </a:r>
          </a:p>
          <a:p>
            <a:pPr marL="457200" indent="-457200">
              <a:buFontTx/>
              <a:buChar char="-"/>
            </a:pPr>
            <a:r>
              <a:rPr lang="cs-CZ" sz="2800" dirty="0" smtClean="0"/>
              <a:t>na řece </a:t>
            </a:r>
            <a:r>
              <a:rPr lang="cs-CZ" sz="2800" dirty="0" err="1" smtClean="0"/>
              <a:t>Paraná</a:t>
            </a:r>
            <a:endParaRPr lang="cs-CZ" sz="2800" dirty="0" smtClean="0"/>
          </a:p>
          <a:p>
            <a:pPr marL="457200" indent="-457200">
              <a:buFontTx/>
              <a:buChar char="-"/>
            </a:pPr>
            <a:r>
              <a:rPr lang="cs-CZ" sz="2800" dirty="0" smtClean="0"/>
              <a:t>hráz je 7,76 km dlouhá a 196 m vysoká</a:t>
            </a:r>
          </a:p>
        </p:txBody>
      </p:sp>
    </p:spTree>
    <p:extLst>
      <p:ext uri="{BB962C8B-B14F-4D97-AF65-F5344CB8AC3E}">
        <p14:creationId xmlns:p14="http://schemas.microsoft.com/office/powerpoint/2010/main" val="151979271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4" grpId="0" animBg="1"/>
    </p:bldLst>
  </p:timing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8373"/>
            <a:ext cx="135364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Města</a:t>
            </a:r>
            <a:endParaRPr lang="cs-CZ" sz="3600" dirty="0"/>
          </a:p>
        </p:txBody>
      </p:sp>
      <p:pic>
        <p:nvPicPr>
          <p:cNvPr id="8194" name="Picture 2" descr="Soubor:Montagem Brasília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33830" y="980728"/>
            <a:ext cx="4572000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4" name="TextovéPole 3"/>
          <p:cNvSpPr txBox="1"/>
          <p:nvPr/>
        </p:nvSpPr>
        <p:spPr>
          <a:xfrm>
            <a:off x="4644008" y="6392361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7</a:t>
            </a:r>
            <a:endParaRPr lang="cs-CZ" sz="12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868549" y="128826"/>
            <a:ext cx="1674561" cy="707886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 smtClean="0"/>
              <a:t>Brasília</a:t>
            </a:r>
            <a:endParaRPr lang="cs-CZ" sz="40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4716016" y="1052736"/>
            <a:ext cx="4342086" cy="2677656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2,2 mil. obyvatel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nově vybudované hlavní město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hl. město od roku 1960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architekt Oscar </a:t>
            </a:r>
            <a:r>
              <a:rPr lang="cs-CZ" sz="2400" dirty="0" err="1" smtClean="0"/>
              <a:t>Niemayer</a:t>
            </a:r>
            <a:endParaRPr lang="cs-CZ" sz="2400" dirty="0"/>
          </a:p>
        </p:txBody>
      </p:sp>
    </p:spTree>
    <p:extLst>
      <p:ext uri="{BB962C8B-B14F-4D97-AF65-F5344CB8AC3E}">
        <p14:creationId xmlns:p14="http://schemas.microsoft.com/office/powerpoint/2010/main" val="3132219209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6" end="6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35364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Města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563888" y="128826"/>
            <a:ext cx="2207849" cy="707886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4000" dirty="0" err="1"/>
              <a:t>São</a:t>
            </a:r>
            <a:r>
              <a:rPr lang="cs-CZ" sz="4000" dirty="0"/>
              <a:t> Paulo</a:t>
            </a:r>
          </a:p>
        </p:txBody>
      </p:sp>
      <p:pic>
        <p:nvPicPr>
          <p:cNvPr id="9218" name="Picture 2" descr="Soubor:Montagem São Paul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8"/>
            <a:ext cx="3991924" cy="576183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4067944" y="6536377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8</a:t>
            </a:r>
            <a:endParaRPr lang="cs-CZ" sz="1200" dirty="0"/>
          </a:p>
        </p:txBody>
      </p:sp>
      <p:sp>
        <p:nvSpPr>
          <p:cNvPr id="6" name="TextovéPole 5"/>
          <p:cNvSpPr txBox="1"/>
          <p:nvPr/>
        </p:nvSpPr>
        <p:spPr>
          <a:xfrm>
            <a:off x="4355976" y="1052736"/>
            <a:ext cx="4672305" cy="2308324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10 mil. obyvatel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největší, nejbohatší město</a:t>
            </a:r>
          </a:p>
          <a:p>
            <a:r>
              <a:rPr lang="cs-CZ" sz="2400" dirty="0" smtClean="0"/>
              <a:t>    Jižní Ameriky i celé jižní polokoule</a:t>
            </a:r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7. největší město světa</a:t>
            </a:r>
          </a:p>
        </p:txBody>
      </p:sp>
    </p:spTree>
    <p:extLst>
      <p:ext uri="{BB962C8B-B14F-4D97-AF65-F5344CB8AC3E}">
        <p14:creationId xmlns:p14="http://schemas.microsoft.com/office/powerpoint/2010/main" val="3209248267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ovéPole 1"/>
          <p:cNvSpPr txBox="1"/>
          <p:nvPr/>
        </p:nvSpPr>
        <p:spPr>
          <a:xfrm>
            <a:off x="107504" y="116632"/>
            <a:ext cx="135364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Města</a:t>
            </a:r>
            <a:endParaRPr lang="cs-CZ" sz="3600" dirty="0"/>
          </a:p>
        </p:txBody>
      </p:sp>
      <p:sp>
        <p:nvSpPr>
          <p:cNvPr id="3" name="TextovéPole 2"/>
          <p:cNvSpPr txBox="1"/>
          <p:nvPr/>
        </p:nvSpPr>
        <p:spPr>
          <a:xfrm>
            <a:off x="3129515" y="128826"/>
            <a:ext cx="3098669" cy="707886"/>
          </a:xfrm>
          <a:prstGeom prst="rect">
            <a:avLst/>
          </a:prstGeom>
          <a:solidFill>
            <a:srgbClr val="FF6600"/>
          </a:solidFill>
        </p:spPr>
        <p:txBody>
          <a:bodyPr wrap="none" rtlCol="0">
            <a:spAutoFit/>
          </a:bodyPr>
          <a:lstStyle/>
          <a:p>
            <a:r>
              <a:rPr lang="cs-CZ" sz="4000" dirty="0"/>
              <a:t>Rio de </a:t>
            </a:r>
            <a:r>
              <a:rPr lang="cs-CZ" sz="4000" dirty="0" err="1"/>
              <a:t>Janeiro</a:t>
            </a:r>
            <a:endParaRPr lang="cs-CZ" sz="4000" dirty="0"/>
          </a:p>
        </p:txBody>
      </p:sp>
      <p:pic>
        <p:nvPicPr>
          <p:cNvPr id="10242" name="Picture 2" descr="Soubor:Montagem Rio de Janeiro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07504" y="980728"/>
            <a:ext cx="3571875" cy="571500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5" name="TextovéPole 4"/>
          <p:cNvSpPr txBox="1"/>
          <p:nvPr/>
        </p:nvSpPr>
        <p:spPr>
          <a:xfrm>
            <a:off x="3679379" y="6397877"/>
            <a:ext cx="557140" cy="276999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200" dirty="0" smtClean="0"/>
              <a:t>Obr. </a:t>
            </a:r>
            <a:r>
              <a:rPr lang="cs-CZ" sz="1200" dirty="0"/>
              <a:t>9</a:t>
            </a:r>
          </a:p>
        </p:txBody>
      </p:sp>
      <p:sp>
        <p:nvSpPr>
          <p:cNvPr id="6" name="TextovéPole 5"/>
          <p:cNvSpPr txBox="1"/>
          <p:nvPr/>
        </p:nvSpPr>
        <p:spPr>
          <a:xfrm>
            <a:off x="4139952" y="1052736"/>
            <a:ext cx="4601709" cy="4524315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2400" dirty="0" smtClean="0"/>
              <a:t>6,2 mil. obyvatel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/>
              <a:t>d</a:t>
            </a:r>
            <a:r>
              <a:rPr lang="cs-CZ" sz="2400" dirty="0" smtClean="0"/>
              <a:t>říve hlavní město Brazílie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karnevaly, samba, pláže, </a:t>
            </a:r>
          </a:p>
          <a:p>
            <a:r>
              <a:rPr lang="cs-CZ" sz="2400" dirty="0"/>
              <a:t> </a:t>
            </a:r>
            <a:r>
              <a:rPr lang="cs-CZ" sz="2400" dirty="0" smtClean="0"/>
              <a:t>    socha Krista, stadion </a:t>
            </a:r>
            <a:r>
              <a:rPr lang="cs-CZ" sz="2400" dirty="0" err="1" smtClean="0"/>
              <a:t>Maracaná</a:t>
            </a:r>
            <a:endParaRPr lang="cs-CZ" sz="2400" dirty="0" smtClean="0"/>
          </a:p>
          <a:p>
            <a:pPr marL="285750" indent="-285750">
              <a:buFontTx/>
              <a:buChar char="-"/>
            </a:pPr>
            <a:endParaRPr lang="cs-CZ" sz="2400" dirty="0" smtClean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problémy s kriminalitou a násilím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chudinské čtvrti</a:t>
            </a:r>
          </a:p>
          <a:p>
            <a:pPr marL="285750" indent="-285750">
              <a:buFontTx/>
              <a:buChar char="-"/>
            </a:pPr>
            <a:endParaRPr lang="cs-CZ" sz="2400" dirty="0"/>
          </a:p>
          <a:p>
            <a:pPr marL="285750" indent="-285750">
              <a:buFontTx/>
              <a:buChar char="-"/>
            </a:pPr>
            <a:r>
              <a:rPr lang="cs-CZ" sz="2400" dirty="0" smtClean="0"/>
              <a:t>v roce 2016 Olympijské hry</a:t>
            </a:r>
          </a:p>
        </p:txBody>
      </p:sp>
    </p:spTree>
    <p:extLst>
      <p:ext uri="{BB962C8B-B14F-4D97-AF65-F5344CB8AC3E}">
        <p14:creationId xmlns:p14="http://schemas.microsoft.com/office/powerpoint/2010/main" val="3630040866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6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6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6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6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6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6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6">
                                            <p:txEl>
                                              <p:pRg st="11" end="1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ovéPole 2"/>
          <p:cNvSpPr txBox="1"/>
          <p:nvPr/>
        </p:nvSpPr>
        <p:spPr>
          <a:xfrm>
            <a:off x="107504" y="116632"/>
            <a:ext cx="4327210" cy="646331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600" dirty="0" smtClean="0"/>
              <a:t>Průmysl a zemědělství</a:t>
            </a:r>
            <a:endParaRPr lang="cs-CZ" sz="36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512168" y="1052736"/>
            <a:ext cx="8092280" cy="4985980"/>
          </a:xfrm>
          <a:prstGeom prst="rect">
            <a:avLst/>
          </a:prstGeom>
          <a:solidFill>
            <a:srgbClr val="92D050"/>
          </a:solidFill>
        </p:spPr>
        <p:txBody>
          <a:bodyPr wrap="none" rtlCol="0">
            <a:spAutoFit/>
          </a:bodyPr>
          <a:lstStyle/>
          <a:p>
            <a:pPr marL="285750" indent="-285750">
              <a:buFontTx/>
              <a:buChar char="-"/>
            </a:pPr>
            <a:r>
              <a:rPr lang="cs-CZ" sz="3000" dirty="0" smtClean="0"/>
              <a:t>rozsáhlá ložiska nerostných surovin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železná ruda, mangan, bauxit, ropa, plyn</a:t>
            </a:r>
          </a:p>
          <a:p>
            <a:pPr marL="285750" indent="-285750">
              <a:buFontTx/>
              <a:buChar char="-"/>
            </a:pPr>
            <a:r>
              <a:rPr lang="cs-CZ" sz="3000" dirty="0" smtClean="0"/>
              <a:t>strojírenství, hutnictví, petrochemie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obrovská zemědělská produkce</a:t>
            </a:r>
          </a:p>
          <a:p>
            <a:pPr marL="285750" indent="-285750">
              <a:buFontTx/>
              <a:buChar char="-"/>
            </a:pPr>
            <a:r>
              <a:rPr lang="cs-CZ" sz="3000" b="1" dirty="0" smtClean="0"/>
              <a:t>káva, sisal, pomeranče</a:t>
            </a:r>
            <a:r>
              <a:rPr lang="cs-CZ" sz="3000" dirty="0" smtClean="0"/>
              <a:t>, cukrová třtina, banány …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chov skotu, prasat, ovcí a koní</a:t>
            </a:r>
          </a:p>
          <a:p>
            <a:pPr marL="285750" indent="-285750">
              <a:buFontTx/>
              <a:buChar char="-"/>
            </a:pPr>
            <a:endParaRPr lang="cs-CZ" sz="3000" dirty="0"/>
          </a:p>
          <a:p>
            <a:pPr marL="285750" indent="-285750">
              <a:buFontTx/>
              <a:buChar char="-"/>
            </a:pPr>
            <a:r>
              <a:rPr lang="cs-CZ" sz="3000" dirty="0" smtClean="0"/>
              <a:t>významný cestovní ruch</a:t>
            </a:r>
          </a:p>
          <a:p>
            <a:pPr marL="285750" indent="-285750">
              <a:buFontTx/>
              <a:buChar char="-"/>
            </a:pP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8143836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7" dur="500"/>
                                        <p:tgtEl>
                                          <p:spTgt spid="5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2" dur="500"/>
                                        <p:tgtEl>
                                          <p:spTgt spid="5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17" dur="500"/>
                                        <p:tgtEl>
                                          <p:spTgt spid="5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2" dur="500"/>
                                        <p:tgtEl>
                                          <p:spTgt spid="5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27" dur="500"/>
                                        <p:tgtEl>
                                          <p:spTgt spid="5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2" dur="500"/>
                                        <p:tgtEl>
                                          <p:spTgt spid="5">
                                            <p:txEl>
                                              <p:pRg st="7" end="7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0" presetClass="entr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fade">
                                      <p:cBhvr>
                                        <p:cTn id="37" dur="500"/>
                                        <p:tgtEl>
                                          <p:spTgt spid="5">
                                            <p:txEl>
                                              <p:pRg st="9" end="9"/>
                                            </p:txEl>
                                          </p:spTgt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ovéPole 3"/>
          <p:cNvSpPr txBox="1"/>
          <p:nvPr/>
        </p:nvSpPr>
        <p:spPr>
          <a:xfrm>
            <a:off x="107504" y="179929"/>
            <a:ext cx="2775760" cy="584775"/>
          </a:xfrm>
          <a:prstGeom prst="rect">
            <a:avLst/>
          </a:prstGeom>
          <a:solidFill>
            <a:srgbClr val="FFFF00"/>
          </a:solidFill>
        </p:spPr>
        <p:txBody>
          <a:bodyPr wrap="none" rtlCol="0">
            <a:spAutoFit/>
          </a:bodyPr>
          <a:lstStyle/>
          <a:p>
            <a:r>
              <a:rPr lang="cs-CZ" sz="3200" dirty="0" smtClean="0"/>
              <a:t>Zdroje obrázků:</a:t>
            </a:r>
            <a:endParaRPr lang="cs-CZ" sz="3200" dirty="0"/>
          </a:p>
        </p:txBody>
      </p:sp>
      <p:sp>
        <p:nvSpPr>
          <p:cNvPr id="5" name="TextovéPole 4"/>
          <p:cNvSpPr txBox="1"/>
          <p:nvPr/>
        </p:nvSpPr>
        <p:spPr>
          <a:xfrm>
            <a:off x="107504" y="839052"/>
            <a:ext cx="9102172" cy="1546577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1050" dirty="0" smtClean="0"/>
              <a:t>Obr. 1: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2"/>
              </a:rPr>
              <a:t>http://</a:t>
            </a:r>
            <a:r>
              <a:rPr lang="cs-CZ" sz="1050" dirty="0" smtClean="0">
                <a:hlinkClick r:id="rId2"/>
              </a:rPr>
              <a:t>cs.wikipedia.org/wiki/Soubor:Flag_of_Brazil.svg</a:t>
            </a:r>
            <a:endParaRPr lang="cs-CZ" sz="1050" dirty="0" smtClean="0"/>
          </a:p>
          <a:p>
            <a:r>
              <a:rPr lang="cs-CZ" sz="1050" dirty="0" smtClean="0"/>
              <a:t>Obr. 2: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3"/>
              </a:rPr>
              <a:t>http://cs.wikipedia.org/wiki/Soubor:Brazil_(orthographic_projection).</a:t>
            </a:r>
            <a:r>
              <a:rPr lang="cs-CZ" sz="1050" dirty="0" smtClean="0">
                <a:hlinkClick r:id="rId3"/>
              </a:rPr>
              <a:t>svg</a:t>
            </a:r>
            <a:endParaRPr lang="cs-CZ" sz="1050" dirty="0" smtClean="0"/>
          </a:p>
          <a:p>
            <a:r>
              <a:rPr lang="cs-CZ" sz="1050" dirty="0" smtClean="0"/>
              <a:t>Obr. 3: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4"/>
              </a:rPr>
              <a:t>http://</a:t>
            </a:r>
            <a:r>
              <a:rPr lang="cs-CZ" sz="1050" dirty="0" smtClean="0">
                <a:hlinkClick r:id="rId4"/>
              </a:rPr>
              <a:t>cs.wikipedia.org/wiki/Soubor:Brazil_topo.jpg</a:t>
            </a:r>
            <a:endParaRPr lang="cs-CZ" sz="1050" dirty="0" smtClean="0"/>
          </a:p>
          <a:p>
            <a:r>
              <a:rPr lang="cs-CZ" sz="1050" dirty="0" smtClean="0"/>
              <a:t>Obr. 4: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5"/>
              </a:rPr>
              <a:t>http://</a:t>
            </a:r>
            <a:r>
              <a:rPr lang="cs-CZ" sz="1050" dirty="0" smtClean="0">
                <a:hlinkClick r:id="rId5"/>
              </a:rPr>
              <a:t>en.wikipedia.org/wiki/File:Amazonrivermap.png</a:t>
            </a:r>
            <a:endParaRPr lang="cs-CZ" sz="1050" dirty="0" smtClean="0"/>
          </a:p>
          <a:p>
            <a:r>
              <a:rPr lang="cs-CZ" sz="1050" dirty="0" smtClean="0"/>
              <a:t>Obr. 5: </a:t>
            </a:r>
            <a:r>
              <a:rPr lang="cs-CZ" sz="1050" dirty="0"/>
              <a:t>JAHN, Reinhard.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6"/>
              </a:rPr>
              <a:t>http://</a:t>
            </a:r>
            <a:r>
              <a:rPr lang="cs-CZ" sz="1050" dirty="0" smtClean="0">
                <a:hlinkClick r:id="rId6"/>
              </a:rPr>
              <a:t>cs.wikipedia.org/wiki/Soubor:Iguacu-004.jpg</a:t>
            </a:r>
            <a:endParaRPr lang="cs-CZ" sz="1050" dirty="0" smtClean="0"/>
          </a:p>
          <a:p>
            <a:r>
              <a:rPr lang="cs-CZ" sz="1050" dirty="0" smtClean="0"/>
              <a:t>Obr. 6: </a:t>
            </a:r>
            <a:r>
              <a:rPr lang="cs-CZ" sz="1050" dirty="0"/>
              <a:t>AUTOR NEUVEDEN.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7"/>
              </a:rPr>
              <a:t>http://</a:t>
            </a:r>
            <a:r>
              <a:rPr lang="cs-CZ" sz="1050" dirty="0" smtClean="0">
                <a:hlinkClick r:id="rId7"/>
              </a:rPr>
              <a:t>cs.wikipedia.org/wiki/Soubor:Itaipu_195.jpg</a:t>
            </a:r>
            <a:endParaRPr lang="cs-CZ" sz="1050" dirty="0" smtClean="0"/>
          </a:p>
          <a:p>
            <a:r>
              <a:rPr lang="cs-CZ" sz="1050" dirty="0" smtClean="0"/>
              <a:t>Obr. 7: </a:t>
            </a:r>
            <a:r>
              <a:rPr lang="cs-CZ" sz="1050" dirty="0"/>
              <a:t>JORGE, </a:t>
            </a:r>
            <a:r>
              <a:rPr lang="cs-CZ" sz="1050" dirty="0" err="1"/>
              <a:t>Heitor</a:t>
            </a:r>
            <a:r>
              <a:rPr lang="cs-CZ" sz="1050" dirty="0"/>
              <a:t> </a:t>
            </a:r>
            <a:r>
              <a:rPr lang="cs-CZ" sz="1050" dirty="0" err="1"/>
              <a:t>Carvalho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 smtClean="0"/>
              <a:t>20.11.2012</a:t>
            </a:r>
            <a:r>
              <a:rPr lang="cs-CZ" sz="1050" dirty="0" smtClean="0"/>
              <a:t>]. </a:t>
            </a:r>
            <a:r>
              <a:rPr lang="cs-CZ" sz="1050" dirty="0"/>
              <a:t>Dostupný na WWW: </a:t>
            </a:r>
            <a:r>
              <a:rPr lang="cs-CZ" sz="1050" dirty="0">
                <a:hlinkClick r:id="rId8"/>
              </a:rPr>
              <a:t>http://</a:t>
            </a:r>
            <a:r>
              <a:rPr lang="cs-CZ" sz="1050" dirty="0" smtClean="0">
                <a:hlinkClick r:id="rId8"/>
              </a:rPr>
              <a:t>cs.wikipedia.org/wiki/Soubor:Montagem_Bras%C3%ADlia.jpg</a:t>
            </a:r>
            <a:endParaRPr lang="cs-CZ" sz="1050" dirty="0" smtClean="0"/>
          </a:p>
          <a:p>
            <a:r>
              <a:rPr lang="cs-CZ" sz="1050" dirty="0" smtClean="0"/>
              <a:t>Obr. 8: </a:t>
            </a:r>
            <a:r>
              <a:rPr lang="cs-CZ" sz="1050" dirty="0"/>
              <a:t>JORGE, </a:t>
            </a:r>
            <a:r>
              <a:rPr lang="cs-CZ" sz="1050" dirty="0" err="1"/>
              <a:t>Heitor</a:t>
            </a:r>
            <a:r>
              <a:rPr lang="cs-CZ" sz="1050" dirty="0"/>
              <a:t> </a:t>
            </a:r>
            <a:r>
              <a:rPr lang="cs-CZ" sz="1050" dirty="0" err="1"/>
              <a:t>Carvalho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9"/>
              </a:rPr>
              <a:t>http://</a:t>
            </a:r>
            <a:r>
              <a:rPr lang="cs-CZ" sz="1050" dirty="0" smtClean="0">
                <a:hlinkClick r:id="rId9"/>
              </a:rPr>
              <a:t>cs.wikipedia.org/wiki/Soubor:Montagem_S%C3%A3o_Paulo.jpg</a:t>
            </a:r>
            <a:endParaRPr lang="cs-CZ" sz="1050" dirty="0" smtClean="0"/>
          </a:p>
          <a:p>
            <a:r>
              <a:rPr lang="cs-CZ" sz="1050" dirty="0" smtClean="0"/>
              <a:t>Obr. 9: </a:t>
            </a:r>
            <a:r>
              <a:rPr lang="cs-CZ" sz="1050" dirty="0"/>
              <a:t>JORGE, </a:t>
            </a:r>
            <a:r>
              <a:rPr lang="cs-CZ" sz="1050" dirty="0" err="1"/>
              <a:t>Heitor</a:t>
            </a:r>
            <a:r>
              <a:rPr lang="cs-CZ" sz="1050" dirty="0"/>
              <a:t> </a:t>
            </a:r>
            <a:r>
              <a:rPr lang="cs-CZ" sz="1050" dirty="0" err="1"/>
              <a:t>Carvalho</a:t>
            </a:r>
            <a:r>
              <a:rPr lang="cs-CZ" sz="1050" dirty="0"/>
              <a:t>. </a:t>
            </a:r>
            <a:r>
              <a:rPr lang="cs-CZ" sz="1050" i="1" dirty="0"/>
              <a:t>Wikipedia.org</a:t>
            </a:r>
            <a:r>
              <a:rPr lang="cs-CZ" sz="1050" dirty="0"/>
              <a:t> [online]. [cit. </a:t>
            </a:r>
            <a:r>
              <a:rPr lang="cs-CZ" sz="1050" dirty="0"/>
              <a:t>20.11.2012]. </a:t>
            </a:r>
            <a:r>
              <a:rPr lang="cs-CZ" sz="1050" dirty="0"/>
              <a:t>Dostupný na WWW: </a:t>
            </a:r>
            <a:r>
              <a:rPr lang="cs-CZ" sz="1050" dirty="0">
                <a:hlinkClick r:id="rId10"/>
              </a:rPr>
              <a:t>http://</a:t>
            </a:r>
            <a:r>
              <a:rPr lang="cs-CZ" sz="1050" dirty="0" smtClean="0">
                <a:hlinkClick r:id="rId10"/>
              </a:rPr>
              <a:t>cs.wikipedia.org/wiki/Soubor:Montagem_Rio_de_Janeiro.jpg</a:t>
            </a:r>
            <a:endParaRPr lang="cs-CZ" sz="1050" dirty="0" smtClean="0"/>
          </a:p>
        </p:txBody>
      </p:sp>
    </p:spTree>
    <p:extLst>
      <p:ext uri="{BB962C8B-B14F-4D97-AF65-F5344CB8AC3E}">
        <p14:creationId xmlns:p14="http://schemas.microsoft.com/office/powerpoint/2010/main" val="128450628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theme/theme1.xml><?xml version="1.0" encoding="utf-8"?>
<a:theme xmlns:a="http://schemas.openxmlformats.org/drawingml/2006/main" name="Motiv systému Office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428</TotalTime>
  <Words>386</Words>
  <Application>Microsoft Office PowerPoint</Application>
  <PresentationFormat>Předvádění na obrazovce (4:3)</PresentationFormat>
  <Paragraphs>141</Paragraphs>
  <Slides>14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14</vt:i4>
      </vt:variant>
    </vt:vector>
  </HeadingPairs>
  <TitlesOfParts>
    <vt:vector size="15" baseType="lpstr">
      <vt:lpstr>Motiv systému Office</vt:lpstr>
      <vt:lpstr>Prezentace aplikace PowerPoint</vt:lpstr>
      <vt:lpstr>Prezentace aplikace PowerPoint</vt:lpstr>
      <vt:lpstr>Brazílie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  <vt:lpstr>Prezentace aplikace PowerPoint</vt:lpstr>
    </vt:vector>
  </TitlesOfParts>
  <Company>HP</Company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Brazílie</dc:title>
  <dc:creator>LukášD</dc:creator>
  <cp:lastModifiedBy>LukášD</cp:lastModifiedBy>
  <cp:revision>15</cp:revision>
  <dcterms:created xsi:type="dcterms:W3CDTF">2013-05-27T19:37:13Z</dcterms:created>
  <dcterms:modified xsi:type="dcterms:W3CDTF">2012-11-20T14:48:30Z</dcterms:modified>
</cp:coreProperties>
</file>