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5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55" autoAdjust="0"/>
    <p:restoredTop sz="94660"/>
  </p:normalViewPr>
  <p:slideViewPr>
    <p:cSldViewPr>
      <p:cViewPr>
        <p:scale>
          <a:sx n="110" d="100"/>
          <a:sy n="110" d="100"/>
        </p:scale>
        <p:origin x="-192" y="6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B5937-CE49-4498-85C7-A61AF1B4C620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CEFA5-C8BA-4077-AA14-E0EF014D96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31926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B5937-CE49-4498-85C7-A61AF1B4C620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CEFA5-C8BA-4077-AA14-E0EF014D96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79322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B5937-CE49-4498-85C7-A61AF1B4C620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CEFA5-C8BA-4077-AA14-E0EF014D96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47134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B5937-CE49-4498-85C7-A61AF1B4C620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CEFA5-C8BA-4077-AA14-E0EF014D96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43932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B5937-CE49-4498-85C7-A61AF1B4C620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CEFA5-C8BA-4077-AA14-E0EF014D96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22877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B5937-CE49-4498-85C7-A61AF1B4C620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CEFA5-C8BA-4077-AA14-E0EF014D96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10432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B5937-CE49-4498-85C7-A61AF1B4C620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CEFA5-C8BA-4077-AA14-E0EF014D96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33576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B5937-CE49-4498-85C7-A61AF1B4C620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CEFA5-C8BA-4077-AA14-E0EF014D96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94698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B5937-CE49-4498-85C7-A61AF1B4C620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CEFA5-C8BA-4077-AA14-E0EF014D96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6725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B5937-CE49-4498-85C7-A61AF1B4C620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CEFA5-C8BA-4077-AA14-E0EF014D96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0457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B5937-CE49-4498-85C7-A61AF1B4C620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CEFA5-C8BA-4077-AA14-E0EF014D96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21256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EB5937-CE49-4498-85C7-A61AF1B4C620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DCEFA5-C8BA-4077-AA14-E0EF014D96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33156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Flag_of_Peru.svg" TargetMode="External"/><Relationship Id="rId13" Type="http://schemas.openxmlformats.org/officeDocument/2006/relationships/hyperlink" Target="http://cs.wikipedia.org/wiki/Soubor:Ilha_do_Sol23_ST.jpg" TargetMode="External"/><Relationship Id="rId3" Type="http://schemas.openxmlformats.org/officeDocument/2006/relationships/hyperlink" Target="http://cs.wikipedia.org/wiki/Soubor:Peru_(orthographic_projection).svg" TargetMode="External"/><Relationship Id="rId7" Type="http://schemas.openxmlformats.org/officeDocument/2006/relationships/hyperlink" Target="http://cs.wikipedia.org/wiki/Soubor:Ecuador_ingapirca_inca_ruins.jpg" TargetMode="External"/><Relationship Id="rId12" Type="http://schemas.openxmlformats.org/officeDocument/2006/relationships/hyperlink" Target="http://cs.wikipedia.org/wiki/Soubor:Before_Machu_Picchu.jpg" TargetMode="External"/><Relationship Id="rId2" Type="http://schemas.openxmlformats.org/officeDocument/2006/relationships/hyperlink" Target="http://cs.wikipedia.org/wiki/Soubor:Ecuador_(orthographic_projection).svg" TargetMode="External"/><Relationship Id="rId16" Type="http://schemas.openxmlformats.org/officeDocument/2006/relationships/hyperlink" Target="http://cs.wikipedia.org/wiki/Soubor:Llama_en_la_laguna_Colorada_Potos%C3%AD_Bolivia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oubor:Flag_of_Ecuador.svg" TargetMode="External"/><Relationship Id="rId11" Type="http://schemas.openxmlformats.org/officeDocument/2006/relationships/hyperlink" Target="http://cs.wikipedia.org/wiki/Soubor:River_in_the_Amazon_rainforest.jpg" TargetMode="External"/><Relationship Id="rId5" Type="http://schemas.openxmlformats.org/officeDocument/2006/relationships/hyperlink" Target="http://cs.wikipedia.org/wiki/Soubor:Aconcagua_13.JPG" TargetMode="External"/><Relationship Id="rId15" Type="http://schemas.openxmlformats.org/officeDocument/2006/relationships/hyperlink" Target="http://cs.wikipedia.org/wiki/Soubor:Flag_of_Bolivia.svg" TargetMode="External"/><Relationship Id="rId10" Type="http://schemas.openxmlformats.org/officeDocument/2006/relationships/hyperlink" Target="http://cs.wikipedia.org/wiki/Soubor:Nevado_Huascaran.jpg" TargetMode="External"/><Relationship Id="rId4" Type="http://schemas.openxmlformats.org/officeDocument/2006/relationships/hyperlink" Target="http://cs.wikipedia.org/wiki/Soubor:Bolivia_(orthographic_projection).svg" TargetMode="External"/><Relationship Id="rId9" Type="http://schemas.openxmlformats.org/officeDocument/2006/relationships/hyperlink" Target="http://cs.wikipedia.org/wiki/Soubor:Sechura_duna_gigante.jpg" TargetMode="External"/><Relationship Id="rId14" Type="http://schemas.openxmlformats.org/officeDocument/2006/relationships/hyperlink" Target="http://cs.wikipedia.org/wiki/Soubor:Lima_Luftaufnahm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8934189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VY_32_INOVACE_09_03B_Andské státy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Zeměpis Ameriky a Asie</a:t>
                      </a: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64687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706" y="692696"/>
            <a:ext cx="8248284" cy="341632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se základní charakteristikou </a:t>
            </a:r>
            <a:r>
              <a:rPr lang="cs-CZ" dirty="0" smtClean="0"/>
              <a:t>Andských států.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charakterizovat polohu, povrch, ekonomiku a obyvatelstvo </a:t>
            </a:r>
            <a:r>
              <a:rPr lang="cs-CZ" dirty="0" smtClean="0"/>
              <a:t>Andských států.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27. </a:t>
            </a:r>
            <a:r>
              <a:rPr lang="cs-CZ" dirty="0" smtClean="0"/>
              <a:t>11</a:t>
            </a:r>
            <a:r>
              <a:rPr lang="cs-CZ" dirty="0" smtClean="0"/>
              <a:t>. </a:t>
            </a:r>
            <a:r>
              <a:rPr lang="cs-CZ" dirty="0" smtClean="0"/>
              <a:t>2012</a:t>
            </a:r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28. </a:t>
            </a:r>
            <a:r>
              <a:rPr lang="cs-CZ" dirty="0" smtClean="0"/>
              <a:t>11</a:t>
            </a:r>
            <a:r>
              <a:rPr lang="cs-CZ" dirty="0" smtClean="0"/>
              <a:t>. </a:t>
            </a:r>
            <a:r>
              <a:rPr lang="cs-CZ" dirty="0" smtClean="0"/>
              <a:t>2012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7117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15914" y="2496307"/>
            <a:ext cx="8568952" cy="1470025"/>
          </a:xfrm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6600" dirty="0" smtClean="0"/>
              <a:t>Andské státy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793901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1470659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Poloha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8835" y="4511756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52624" y="5714092"/>
            <a:ext cx="6687728" cy="52322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Úkol: </a:t>
            </a:r>
            <a:r>
              <a:rPr lang="cs-CZ" sz="2800" i="1" dirty="0" smtClean="0">
                <a:solidFill>
                  <a:srgbClr val="FF0000"/>
                </a:solidFill>
              </a:rPr>
              <a:t>Jaké státy jsou na mapách zobrazeny?</a:t>
            </a:r>
            <a:endParaRPr lang="cs-CZ" sz="2800" i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Soubor:Ecuador (orthographic projection)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907" y="1124744"/>
            <a:ext cx="3728661" cy="3728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Peru (orthographic projection).sv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3568" y="116632"/>
            <a:ext cx="3685839" cy="3685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503858" y="3802472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94275" y="4511755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3</a:t>
            </a:r>
            <a:endParaRPr lang="cs-CZ" sz="1400" dirty="0"/>
          </a:p>
        </p:txBody>
      </p:sp>
      <p:pic>
        <p:nvPicPr>
          <p:cNvPr id="1030" name="Picture 6" descr="Soubor:Bolivia (orthographic projection).sv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167566"/>
            <a:ext cx="3685839" cy="3685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3497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44624"/>
            <a:ext cx="2977803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Charakteristika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4685" y="811733"/>
            <a:ext cx="7158242" cy="440120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Ekvádor + Peru + Bolívie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r>
              <a:rPr lang="cs-CZ" sz="2800" u="sng" dirty="0" smtClean="0"/>
              <a:t>Povrch:</a:t>
            </a:r>
            <a:r>
              <a:rPr lang="cs-CZ" sz="2800" dirty="0" smtClean="0"/>
              <a:t> Andy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r>
              <a:rPr lang="cs-CZ" sz="2800" u="sng" dirty="0" smtClean="0"/>
              <a:t>Podnebí: </a:t>
            </a:r>
            <a:r>
              <a:rPr lang="cs-CZ" sz="2800" dirty="0" smtClean="0"/>
              <a:t>rozmanité, závislé na nadmořské výšce</a:t>
            </a:r>
          </a:p>
          <a:p>
            <a:r>
              <a:rPr lang="cs-CZ" sz="2800" dirty="0"/>
              <a:t>	 </a:t>
            </a:r>
            <a:r>
              <a:rPr lang="cs-CZ" sz="2800" dirty="0" smtClean="0"/>
              <a:t>    pobřeží Tichého oceánu – suché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     vnitrozemí - tropické	</a:t>
            </a:r>
          </a:p>
          <a:p>
            <a:endParaRPr lang="cs-CZ" sz="2800" dirty="0"/>
          </a:p>
          <a:p>
            <a:r>
              <a:rPr lang="cs-CZ" sz="2800" u="sng" dirty="0" smtClean="0"/>
              <a:t>Vegetace:</a:t>
            </a:r>
            <a:r>
              <a:rPr lang="cs-CZ" sz="2800" dirty="0" smtClean="0"/>
              <a:t> tropický deštný les,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savana, pouště</a:t>
            </a:r>
          </a:p>
        </p:txBody>
      </p:sp>
      <p:pic>
        <p:nvPicPr>
          <p:cNvPr id="3074" name="Picture 2" descr="Soubor:Aconcagua 1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525498"/>
            <a:ext cx="4427984" cy="3320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097385" y="6538709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4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211494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8373"/>
            <a:ext cx="1689565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Ekvádor</a:t>
            </a:r>
            <a:endParaRPr lang="cs-CZ" sz="3600" dirty="0"/>
          </a:p>
        </p:txBody>
      </p:sp>
      <p:pic>
        <p:nvPicPr>
          <p:cNvPr id="4098" name="Picture 2" descr="Soubor:Flag of Ecuador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5" y="908720"/>
            <a:ext cx="3134306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7504" y="3018951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5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6749" y="3284984"/>
            <a:ext cx="6305188" cy="353943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hl. město: </a:t>
            </a:r>
            <a:r>
              <a:rPr lang="cs-CZ" sz="2800" b="1" dirty="0" smtClean="0"/>
              <a:t>Quito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Inkové</a:t>
            </a:r>
          </a:p>
          <a:p>
            <a:pPr marL="285750" indent="-285750">
              <a:buFontTx/>
              <a:buChar char="-"/>
            </a:pPr>
            <a:r>
              <a:rPr lang="cs-CZ" sz="2800" dirty="0"/>
              <a:t>c</a:t>
            </a:r>
            <a:r>
              <a:rPr lang="cs-CZ" sz="2800" dirty="0" smtClean="0"/>
              <a:t>hudý stát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 indiánské obyvatelstvo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tři typy povrchu:</a:t>
            </a:r>
          </a:p>
          <a:p>
            <a:pPr marL="971550" lvl="1" indent="-514350">
              <a:buAutoNum type="arabicPeriod"/>
            </a:pPr>
            <a:r>
              <a:rPr lang="cs-CZ" sz="2800" dirty="0" smtClean="0"/>
              <a:t>Pobřežní pás – nížiny, pralesy</a:t>
            </a:r>
          </a:p>
          <a:p>
            <a:pPr marL="971550" lvl="1" indent="-514350">
              <a:buAutoNum type="arabicPeriod"/>
            </a:pPr>
            <a:r>
              <a:rPr lang="cs-CZ" sz="2800" dirty="0" smtClean="0"/>
              <a:t>Horský pás – sopky, výškové stupně</a:t>
            </a:r>
          </a:p>
          <a:p>
            <a:pPr marL="971550" lvl="1" indent="-514350">
              <a:buAutoNum type="arabicPeriod"/>
            </a:pPr>
            <a:r>
              <a:rPr lang="cs-CZ" sz="2800" dirty="0" smtClean="0"/>
              <a:t>Východní pás – deštný les </a:t>
            </a:r>
          </a:p>
        </p:txBody>
      </p:sp>
      <p:pic>
        <p:nvPicPr>
          <p:cNvPr id="4100" name="Picture 4" descr="Soubor:Ecuador ingapirca inca ruin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0894" y="44624"/>
            <a:ext cx="4547610" cy="3035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934081" y="2772377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7</a:t>
            </a:r>
            <a:endParaRPr lang="cs-CZ" sz="1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12160" y="3274109"/>
            <a:ext cx="1900905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Incká pevnost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8854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8373"/>
            <a:ext cx="1045864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Peru</a:t>
            </a:r>
            <a:endParaRPr lang="cs-CZ" sz="3600" dirty="0"/>
          </a:p>
        </p:txBody>
      </p:sp>
      <p:pic>
        <p:nvPicPr>
          <p:cNvPr id="5122" name="Picture 2" descr="Soubor:Flag of Peru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980728"/>
            <a:ext cx="3242386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5496" y="3121223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8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496" y="3397056"/>
            <a:ext cx="5634235" cy="34163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400" dirty="0" smtClean="0"/>
              <a:t>hl. město: </a:t>
            </a:r>
            <a:r>
              <a:rPr lang="cs-CZ" sz="2400" b="1" dirty="0" smtClean="0"/>
              <a:t>Lima</a:t>
            </a:r>
          </a:p>
          <a:p>
            <a:pPr marL="285750" indent="-285750">
              <a:buFontTx/>
              <a:buChar char="-"/>
            </a:pPr>
            <a:r>
              <a:rPr lang="cs-CZ" sz="2400" dirty="0"/>
              <a:t>c</a:t>
            </a:r>
            <a:r>
              <a:rPr lang="cs-CZ" sz="2400" dirty="0" smtClean="0"/>
              <a:t>ca ještě před 500 lety centrum Incké říše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dodnes potomci Inků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bohatá ložiska surovin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Titicaca, Machu </a:t>
            </a:r>
            <a:r>
              <a:rPr lang="cs-CZ" sz="2400" dirty="0" err="1" smtClean="0"/>
              <a:t>Picchu</a:t>
            </a:r>
            <a:endParaRPr lang="cs-CZ" sz="2400" dirty="0" smtClean="0"/>
          </a:p>
          <a:p>
            <a:pPr marL="285750" indent="-285750">
              <a:buFontTx/>
              <a:buChar char="-"/>
            </a:pPr>
            <a:r>
              <a:rPr lang="cs-CZ" sz="2400" dirty="0" smtClean="0"/>
              <a:t>tři typy povrchu:</a:t>
            </a:r>
          </a:p>
          <a:p>
            <a:pPr marL="971550" lvl="1" indent="-514350">
              <a:buAutoNum type="arabicPeriod"/>
            </a:pPr>
            <a:r>
              <a:rPr lang="cs-CZ" sz="2400" dirty="0" smtClean="0"/>
              <a:t>Pobřežní pás – poušť</a:t>
            </a:r>
          </a:p>
          <a:p>
            <a:pPr marL="971550" lvl="1" indent="-514350">
              <a:buAutoNum type="arabicPeriod"/>
            </a:pPr>
            <a:r>
              <a:rPr lang="cs-CZ" sz="2400" dirty="0" smtClean="0"/>
              <a:t>Horský pás – sopky, výškové stupně</a:t>
            </a:r>
          </a:p>
          <a:p>
            <a:pPr marL="971550" lvl="1" indent="-514350">
              <a:buAutoNum type="arabicPeriod"/>
            </a:pPr>
            <a:r>
              <a:rPr lang="cs-CZ" sz="2400" dirty="0" smtClean="0"/>
              <a:t>Východní pás – deštný les</a:t>
            </a:r>
          </a:p>
        </p:txBody>
      </p:sp>
      <p:pic>
        <p:nvPicPr>
          <p:cNvPr id="5124" name="Picture 4" descr="Soubor:Lima Luftaufnahm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4624"/>
            <a:ext cx="5616624" cy="2534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419872" y="2580716"/>
            <a:ext cx="7100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13</a:t>
            </a:r>
            <a:endParaRPr lang="cs-CZ" sz="1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54087" y="2673781"/>
            <a:ext cx="978153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Lima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762725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Soubor:Sechura duna gigant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517" y="620688"/>
            <a:ext cx="3826420" cy="2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7504" y="3429000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8</a:t>
            </a:r>
            <a:endParaRPr lang="cs-CZ" sz="1400" dirty="0"/>
          </a:p>
        </p:txBody>
      </p:sp>
      <p:pic>
        <p:nvPicPr>
          <p:cNvPr id="6148" name="Picture 4" descr="Soubor:Nevado Huascara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510880"/>
            <a:ext cx="4284250" cy="2870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411760" y="6361583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</a:t>
            </a:r>
            <a:r>
              <a:rPr lang="cs-CZ" sz="1400" dirty="0"/>
              <a:t>9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3707904" y="6413266"/>
            <a:ext cx="4405950" cy="40011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nejvyšší hora Peru – </a:t>
            </a:r>
            <a:r>
              <a:rPr lang="cs-CZ" sz="2000" dirty="0" err="1" smtClean="0"/>
              <a:t>Huascarán</a:t>
            </a:r>
            <a:r>
              <a:rPr lang="cs-CZ" sz="2000" dirty="0" smtClean="0"/>
              <a:t> (6768 m)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116632"/>
            <a:ext cx="1665712" cy="40011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poušť </a:t>
            </a:r>
            <a:r>
              <a:rPr lang="cs-CZ" sz="2000" dirty="0" err="1" smtClean="0"/>
              <a:t>Sechura</a:t>
            </a:r>
            <a:endParaRPr lang="cs-CZ" sz="2000" dirty="0"/>
          </a:p>
        </p:txBody>
      </p:sp>
      <p:pic>
        <p:nvPicPr>
          <p:cNvPr id="6150" name="Picture 6" descr="Soubor:River in the Amazon rainforest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0268" y="476672"/>
            <a:ext cx="3734220" cy="2800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8345857" y="3248114"/>
            <a:ext cx="7100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10</a:t>
            </a:r>
            <a:endParaRPr lang="cs-CZ" sz="1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768144" y="218442"/>
            <a:ext cx="1214563" cy="40011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Amazonie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11760" y="97468"/>
            <a:ext cx="3372333" cy="523220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Peruánské kontrasty…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3243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2" grpId="0" animBg="1"/>
      <p:bldP spid="7" grpId="0" animBg="1"/>
      <p:bldP spid="9" grpId="0"/>
      <p:bldP spid="10" grpId="0" animBg="1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Soubor:Before Machu Picchu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5" y="116632"/>
            <a:ext cx="4032448" cy="3858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7505" y="4000611"/>
            <a:ext cx="7100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11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17508" y="4308388"/>
            <a:ext cx="2517036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Machu </a:t>
            </a:r>
            <a:r>
              <a:rPr lang="cs-CZ" sz="3200" dirty="0" err="1" smtClean="0"/>
              <a:t>Picchu</a:t>
            </a:r>
            <a:endParaRPr lang="cs-CZ" sz="3200" dirty="0"/>
          </a:p>
        </p:txBody>
      </p:sp>
      <p:pic>
        <p:nvPicPr>
          <p:cNvPr id="7172" name="Picture 4" descr="Soubor:Ilha do Sol23 S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5918" y="2708920"/>
            <a:ext cx="5079738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006013" y="6093296"/>
            <a:ext cx="7100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12</a:t>
            </a:r>
            <a:endParaRPr lang="cs-CZ" sz="1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23316" y="6165304"/>
            <a:ext cx="1445845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Titicaca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554221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7" grpId="0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8373"/>
            <a:ext cx="1435008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Bolívie</a:t>
            </a:r>
            <a:endParaRPr lang="cs-CZ" sz="3600" dirty="0"/>
          </a:p>
        </p:txBody>
      </p:sp>
      <p:pic>
        <p:nvPicPr>
          <p:cNvPr id="8194" name="Picture 2" descr="Soubor:Flag of Bolivia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908721"/>
            <a:ext cx="3528392" cy="2403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788024" y="3236245"/>
            <a:ext cx="7100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15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496" y="3622372"/>
            <a:ext cx="4774640" cy="267765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400" dirty="0" smtClean="0"/>
              <a:t>hl. město: </a:t>
            </a:r>
            <a:r>
              <a:rPr lang="cs-CZ" sz="2400" b="1" dirty="0" err="1" smtClean="0"/>
              <a:t>Sucre</a:t>
            </a:r>
            <a:endParaRPr lang="cs-CZ" sz="2400" b="1" dirty="0" smtClean="0"/>
          </a:p>
          <a:p>
            <a:pPr marL="285750" indent="-285750">
              <a:buFontTx/>
              <a:buChar char="-"/>
            </a:pPr>
            <a:r>
              <a:rPr lang="cs-CZ" sz="2400" dirty="0" smtClean="0"/>
              <a:t>povrch: náhorní plošina - </a:t>
            </a:r>
            <a:r>
              <a:rPr lang="cs-CZ" sz="2400" dirty="0" err="1" smtClean="0"/>
              <a:t>Altiplano</a:t>
            </a:r>
            <a:endParaRPr lang="cs-CZ" sz="2400" dirty="0" smtClean="0"/>
          </a:p>
          <a:p>
            <a:pPr marL="285750" indent="-285750">
              <a:buFontTx/>
              <a:buChar char="-"/>
            </a:pPr>
            <a:r>
              <a:rPr lang="cs-CZ" sz="2400" dirty="0" smtClean="0"/>
              <a:t>západ a </a:t>
            </a:r>
            <a:r>
              <a:rPr lang="cs-CZ" sz="2400" dirty="0" err="1" smtClean="0"/>
              <a:t>Altiplano</a:t>
            </a:r>
            <a:r>
              <a:rPr lang="cs-CZ" sz="2400" dirty="0" smtClean="0"/>
              <a:t> suché</a:t>
            </a:r>
          </a:p>
          <a:p>
            <a:pPr marL="285750" indent="-285750">
              <a:buFontTx/>
              <a:buChar char="-"/>
            </a:pPr>
            <a:r>
              <a:rPr lang="cs-CZ" sz="2400" dirty="0"/>
              <a:t>v</a:t>
            </a:r>
            <a:r>
              <a:rPr lang="cs-CZ" sz="2400" dirty="0" smtClean="0"/>
              <a:t>ýchod tropický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první prezident: Bolívar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chudý stát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velká ložiska stříbra</a:t>
            </a:r>
          </a:p>
        </p:txBody>
      </p:sp>
      <p:pic>
        <p:nvPicPr>
          <p:cNvPr id="1026" name="Picture 2" descr="Soubor:Llama en la laguna Colorada Potosí Bolivi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-14432"/>
            <a:ext cx="4382945" cy="3287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5573" y="3284984"/>
            <a:ext cx="7100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14</a:t>
            </a:r>
            <a:endParaRPr lang="cs-CZ" sz="1400" dirty="0"/>
          </a:p>
        </p:txBody>
      </p:sp>
      <p:cxnSp>
        <p:nvCxnSpPr>
          <p:cNvPr id="6" name="Přímá spojnice se šipkou 5"/>
          <p:cNvCxnSpPr/>
          <p:nvPr/>
        </p:nvCxnSpPr>
        <p:spPr>
          <a:xfrm flipV="1">
            <a:off x="4139952" y="2780928"/>
            <a:ext cx="504056" cy="1224136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8" name="Picture 4" descr="Soubor:Bolivie-Salar de Uyuni-MT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789040"/>
            <a:ext cx="3998942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4932040" y="6433591"/>
            <a:ext cx="7100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16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91763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504" y="188640"/>
            <a:ext cx="2775760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Zdroje obrázků: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504" y="1052736"/>
            <a:ext cx="9222396" cy="27930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27.11.2012].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2"/>
              </a:rPr>
              <a:t>http://cs.wikipedia.org/wiki/Soubor:Ecuador_(orthographic_projection).</a:t>
            </a:r>
            <a:r>
              <a:rPr lang="cs-CZ" sz="1050" dirty="0" smtClean="0">
                <a:hlinkClick r:id="rId2"/>
              </a:rPr>
              <a:t>svg</a:t>
            </a:r>
            <a:endParaRPr lang="cs-CZ" sz="1050" dirty="0" smtClean="0"/>
          </a:p>
          <a:p>
            <a:r>
              <a:rPr lang="cs-CZ" sz="1050" dirty="0" smtClean="0"/>
              <a:t>Obr. 2.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27</a:t>
            </a:r>
            <a:r>
              <a:rPr lang="cs-CZ" sz="1050" dirty="0"/>
              <a:t>. 11.2012].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3"/>
              </a:rPr>
              <a:t>http://cs.wikipedia.org/wiki/Soubor:Peru_(orthographic_projection).</a:t>
            </a:r>
            <a:r>
              <a:rPr lang="cs-CZ" sz="1050" dirty="0" smtClean="0">
                <a:hlinkClick r:id="rId3"/>
              </a:rPr>
              <a:t>svg</a:t>
            </a:r>
            <a:endParaRPr lang="cs-CZ" sz="1050" dirty="0" smtClean="0"/>
          </a:p>
          <a:p>
            <a:r>
              <a:rPr lang="cs-CZ" sz="1050" dirty="0" smtClean="0"/>
              <a:t>Obr. 3: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27</a:t>
            </a:r>
            <a:r>
              <a:rPr lang="cs-CZ" sz="1050" dirty="0"/>
              <a:t>. 11.2012].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4"/>
              </a:rPr>
              <a:t>http://cs.wikipedia.org/wiki/Soubor:Bolivia_(orthographic_projection).</a:t>
            </a:r>
            <a:r>
              <a:rPr lang="cs-CZ" sz="1050" dirty="0" smtClean="0">
                <a:hlinkClick r:id="rId4"/>
              </a:rPr>
              <a:t>svg</a:t>
            </a:r>
            <a:endParaRPr lang="cs-CZ" sz="1050" dirty="0" smtClean="0"/>
          </a:p>
          <a:p>
            <a:r>
              <a:rPr lang="cs-CZ" sz="1050" dirty="0" smtClean="0"/>
              <a:t>Obr. 4: </a:t>
            </a:r>
            <a:r>
              <a:rPr lang="cs-CZ" sz="1050" dirty="0"/>
              <a:t>ORTIZ, Mario Roberto </a:t>
            </a:r>
            <a:r>
              <a:rPr lang="cs-CZ" sz="1050" dirty="0" err="1"/>
              <a:t>Duran</a:t>
            </a:r>
            <a:r>
              <a:rPr lang="cs-CZ" sz="1050" dirty="0"/>
              <a:t>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27.</a:t>
            </a:r>
            <a:r>
              <a:rPr lang="cs-CZ" sz="1050" dirty="0" smtClean="0"/>
              <a:t>11.2012</a:t>
            </a:r>
            <a:r>
              <a:rPr lang="en-US" sz="1050" dirty="0" smtClean="0"/>
              <a:t>]</a:t>
            </a:r>
            <a:r>
              <a:rPr lang="cs-CZ" sz="1050" dirty="0" smtClean="0"/>
              <a:t>. </a:t>
            </a:r>
            <a:r>
              <a:rPr lang="cs-CZ" sz="1050" dirty="0"/>
              <a:t>Dostupný na WWW: </a:t>
            </a:r>
            <a:r>
              <a:rPr lang="cs-CZ" sz="1050" dirty="0">
                <a:hlinkClick r:id="rId5"/>
              </a:rPr>
              <a:t>http://</a:t>
            </a:r>
            <a:r>
              <a:rPr lang="cs-CZ" sz="1050" dirty="0" smtClean="0">
                <a:hlinkClick r:id="rId5"/>
              </a:rPr>
              <a:t>cs.wikipedia.org/wiki/Soubor:Aconcagua_13.JPG</a:t>
            </a:r>
            <a:endParaRPr lang="cs-CZ" sz="1050" dirty="0" smtClean="0"/>
          </a:p>
          <a:p>
            <a:r>
              <a:rPr lang="cs-CZ" sz="1050" dirty="0" smtClean="0"/>
              <a:t>Obr. 5: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27</a:t>
            </a:r>
            <a:r>
              <a:rPr lang="cs-CZ" sz="1050" dirty="0" smtClean="0"/>
              <a:t>.11.2012</a:t>
            </a:r>
            <a:r>
              <a:rPr lang="cs-CZ" sz="1050" dirty="0"/>
              <a:t>]. </a:t>
            </a:r>
            <a:r>
              <a:rPr lang="cs-CZ" sz="1050" dirty="0"/>
              <a:t>Dostupný na WWW: </a:t>
            </a:r>
            <a:r>
              <a:rPr lang="cs-CZ" sz="1050" dirty="0">
                <a:hlinkClick r:id="rId6"/>
              </a:rPr>
              <a:t>http://</a:t>
            </a:r>
            <a:r>
              <a:rPr lang="cs-CZ" sz="1050" dirty="0" smtClean="0">
                <a:hlinkClick r:id="rId6"/>
              </a:rPr>
              <a:t>cs.wikipedia.org/wiki/Soubor:Flag_of_Ecuador.svg</a:t>
            </a:r>
            <a:endParaRPr lang="cs-CZ" sz="1050" dirty="0" smtClean="0"/>
          </a:p>
          <a:p>
            <a:r>
              <a:rPr lang="cs-CZ" sz="1050" dirty="0" smtClean="0"/>
              <a:t>Obr. 6: </a:t>
            </a:r>
            <a:r>
              <a:rPr lang="cs-CZ" sz="1050" dirty="0"/>
              <a:t>MÉNARD, </a:t>
            </a:r>
            <a:r>
              <a:rPr lang="cs-CZ" sz="1050" dirty="0" err="1"/>
              <a:t>Delphine</a:t>
            </a:r>
            <a:r>
              <a:rPr lang="cs-CZ" sz="1050" dirty="0"/>
              <a:t>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27</a:t>
            </a:r>
            <a:r>
              <a:rPr lang="cs-CZ" sz="1050" dirty="0" smtClean="0"/>
              <a:t>.11.2012</a:t>
            </a:r>
            <a:r>
              <a:rPr lang="cs-CZ" sz="1050" dirty="0"/>
              <a:t>]. </a:t>
            </a:r>
            <a:r>
              <a:rPr lang="cs-CZ" sz="1050" dirty="0"/>
              <a:t>Dostupný na WWW: </a:t>
            </a:r>
            <a:r>
              <a:rPr lang="cs-CZ" sz="1050" dirty="0">
                <a:hlinkClick r:id="rId7"/>
              </a:rPr>
              <a:t>http://</a:t>
            </a:r>
            <a:r>
              <a:rPr lang="cs-CZ" sz="1050" dirty="0" smtClean="0">
                <a:hlinkClick r:id="rId7"/>
              </a:rPr>
              <a:t>cs.wikipedia.org/wiki/Soubor:Ecuador_ingapirca_inca_ruins.jpg</a:t>
            </a:r>
            <a:endParaRPr lang="cs-CZ" sz="1050" dirty="0" smtClean="0"/>
          </a:p>
          <a:p>
            <a:r>
              <a:rPr lang="cs-CZ" sz="1050" dirty="0" smtClean="0"/>
              <a:t>Obr. 7: </a:t>
            </a:r>
            <a:r>
              <a:rPr lang="nl-NL" sz="1050" dirty="0"/>
              <a:t>BENBENNICK, David. </a:t>
            </a:r>
            <a:r>
              <a:rPr lang="nl-NL" sz="1050" i="1" dirty="0"/>
              <a:t>Wikipedia.org</a:t>
            </a:r>
            <a:r>
              <a:rPr lang="nl-NL" sz="1050" dirty="0"/>
              <a:t> [online]. [cit. </a:t>
            </a:r>
            <a:r>
              <a:rPr lang="nl-NL" sz="1050" dirty="0" smtClean="0"/>
              <a:t>27.</a:t>
            </a:r>
            <a:r>
              <a:rPr lang="cs-CZ" sz="1050" dirty="0" smtClean="0"/>
              <a:t>11.2012</a:t>
            </a:r>
            <a:r>
              <a:rPr lang="nl-NL" sz="1050" dirty="0" smtClean="0"/>
              <a:t>]. </a:t>
            </a:r>
            <a:r>
              <a:rPr lang="nl-NL" sz="1050" dirty="0"/>
              <a:t>Dostupný na WWW: </a:t>
            </a:r>
            <a:r>
              <a:rPr lang="nl-NL" sz="1050" dirty="0">
                <a:hlinkClick r:id="rId8"/>
              </a:rPr>
              <a:t>http://</a:t>
            </a:r>
            <a:r>
              <a:rPr lang="nl-NL" sz="1050" dirty="0" smtClean="0">
                <a:hlinkClick r:id="rId8"/>
              </a:rPr>
              <a:t>cs.wikipedia.org/wiki/Soubor:Flag_of_Peru.svg</a:t>
            </a:r>
            <a:endParaRPr lang="cs-CZ" sz="1050" dirty="0" smtClean="0"/>
          </a:p>
          <a:p>
            <a:r>
              <a:rPr lang="cs-CZ" sz="1050" dirty="0" smtClean="0"/>
              <a:t>Obr. 8: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en-US" sz="1050" dirty="0" smtClean="0"/>
              <a:t>27.</a:t>
            </a:r>
            <a:r>
              <a:rPr lang="cs-CZ" sz="1050" dirty="0" smtClean="0"/>
              <a:t>11.2012].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9"/>
              </a:rPr>
              <a:t>http://</a:t>
            </a:r>
            <a:r>
              <a:rPr lang="cs-CZ" sz="1050" dirty="0" smtClean="0">
                <a:hlinkClick r:id="rId9"/>
              </a:rPr>
              <a:t>cs.wikipedia.org/wiki/Soubor:Sechura_duna_gigante.jpg</a:t>
            </a:r>
            <a:endParaRPr lang="cs-CZ" sz="1050" dirty="0" smtClean="0"/>
          </a:p>
          <a:p>
            <a:r>
              <a:rPr lang="cs-CZ" sz="1050" dirty="0" smtClean="0"/>
              <a:t>Obr. 9: </a:t>
            </a:r>
            <a:r>
              <a:rPr lang="cs-CZ" sz="1050" dirty="0"/>
              <a:t>CHÉDEL, Maurice.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2</a:t>
            </a:r>
            <a:r>
              <a:rPr lang="en-US" sz="1050" dirty="0" smtClean="0"/>
              <a:t>7</a:t>
            </a:r>
            <a:r>
              <a:rPr lang="cs-CZ" sz="1050" dirty="0" smtClean="0"/>
              <a:t>.11.2012</a:t>
            </a:r>
            <a:r>
              <a:rPr lang="cs-CZ" sz="1050" dirty="0"/>
              <a:t>]. </a:t>
            </a:r>
            <a:r>
              <a:rPr lang="cs-CZ" sz="1050" dirty="0"/>
              <a:t>Dostupný na WWW: </a:t>
            </a:r>
            <a:r>
              <a:rPr lang="cs-CZ" sz="1050" dirty="0">
                <a:hlinkClick r:id="rId10"/>
              </a:rPr>
              <a:t>http://</a:t>
            </a:r>
            <a:r>
              <a:rPr lang="cs-CZ" sz="1050" dirty="0" smtClean="0">
                <a:hlinkClick r:id="rId10"/>
              </a:rPr>
              <a:t>cs.wikipedia.org/wiki/Soubor:Nevado_Huascaran.jpg</a:t>
            </a:r>
            <a:endParaRPr lang="cs-CZ" sz="1050" dirty="0" smtClean="0"/>
          </a:p>
          <a:p>
            <a:r>
              <a:rPr lang="cs-CZ" sz="1050" dirty="0" smtClean="0"/>
              <a:t>Obr. 10: </a:t>
            </a:r>
            <a:r>
              <a:rPr lang="cs-CZ" sz="1050" dirty="0"/>
              <a:t>BARRETO, </a:t>
            </a:r>
            <a:r>
              <a:rPr lang="cs-CZ" sz="1050" dirty="0" err="1"/>
              <a:t>Cesar</a:t>
            </a:r>
            <a:r>
              <a:rPr lang="cs-CZ" sz="1050" dirty="0"/>
              <a:t> </a:t>
            </a:r>
            <a:r>
              <a:rPr lang="cs-CZ" sz="1050" dirty="0" err="1"/>
              <a:t>Paes</a:t>
            </a:r>
            <a:r>
              <a:rPr lang="cs-CZ" sz="1050" dirty="0"/>
              <a:t>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nl-NL" sz="1050" dirty="0"/>
              <a:t>27.</a:t>
            </a:r>
            <a:r>
              <a:rPr lang="cs-CZ" sz="1050" dirty="0"/>
              <a:t>11.2012].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11"/>
              </a:rPr>
              <a:t>http://</a:t>
            </a:r>
            <a:r>
              <a:rPr lang="cs-CZ" sz="1050" dirty="0" smtClean="0">
                <a:hlinkClick r:id="rId11"/>
              </a:rPr>
              <a:t>cs.wikipedia.org/wiki/Soubor:River_in_the_Amazon_rainforest.jpg</a:t>
            </a:r>
            <a:endParaRPr lang="cs-CZ" sz="1050" dirty="0" smtClean="0"/>
          </a:p>
          <a:p>
            <a:r>
              <a:rPr lang="cs-CZ" sz="1050" dirty="0" smtClean="0"/>
              <a:t>Obr. 11: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nl-NL" sz="1050" dirty="0"/>
              <a:t>27.</a:t>
            </a:r>
            <a:r>
              <a:rPr lang="cs-CZ" sz="1050" dirty="0"/>
              <a:t>11.2012].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12"/>
              </a:rPr>
              <a:t>http://</a:t>
            </a:r>
            <a:r>
              <a:rPr lang="cs-CZ" sz="1050" dirty="0" smtClean="0">
                <a:hlinkClick r:id="rId12"/>
              </a:rPr>
              <a:t>cs.wikipedia.org/wiki/Soubor:Before_Machu_Picchu.jpg</a:t>
            </a:r>
            <a:endParaRPr lang="cs-CZ" sz="1050" dirty="0" smtClean="0"/>
          </a:p>
          <a:p>
            <a:r>
              <a:rPr lang="cs-CZ" sz="1050" dirty="0" smtClean="0"/>
              <a:t>Obr. 12: </a:t>
            </a:r>
            <a:r>
              <a:rPr lang="cs-CZ" sz="1050" dirty="0"/>
              <a:t>PEISINO, </a:t>
            </a:r>
            <a:r>
              <a:rPr lang="cs-CZ" sz="1050" dirty="0" err="1"/>
              <a:t>Alexson</a:t>
            </a:r>
            <a:r>
              <a:rPr lang="cs-CZ" sz="1050" dirty="0"/>
              <a:t> </a:t>
            </a:r>
            <a:r>
              <a:rPr lang="cs-CZ" sz="1050" dirty="0" err="1"/>
              <a:t>Scheppa</a:t>
            </a:r>
            <a:r>
              <a:rPr lang="cs-CZ" sz="1050" dirty="0"/>
              <a:t>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nl-NL" sz="1050" dirty="0"/>
              <a:t>27.</a:t>
            </a:r>
            <a:r>
              <a:rPr lang="cs-CZ" sz="1050" dirty="0"/>
              <a:t>11.2012].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13"/>
              </a:rPr>
              <a:t>http://</a:t>
            </a:r>
            <a:r>
              <a:rPr lang="cs-CZ" sz="1050" dirty="0" smtClean="0">
                <a:hlinkClick r:id="rId13"/>
              </a:rPr>
              <a:t>cs.wikipedia.org/wiki/Soubor:Ilha_do_Sol23_ST.jpg</a:t>
            </a:r>
            <a:endParaRPr lang="cs-CZ" sz="1050" dirty="0" smtClean="0"/>
          </a:p>
          <a:p>
            <a:r>
              <a:rPr lang="cs-CZ" sz="1050" dirty="0" smtClean="0"/>
              <a:t>Obr. 13: </a:t>
            </a:r>
            <a:r>
              <a:rPr lang="cs-CZ" sz="1050" dirty="0"/>
              <a:t>KREPS, </a:t>
            </a:r>
            <a:r>
              <a:rPr lang="cs-CZ" sz="1050" dirty="0" err="1"/>
              <a:t>Eric</a:t>
            </a:r>
            <a:r>
              <a:rPr lang="cs-CZ" sz="1050" dirty="0"/>
              <a:t>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nl-NL" sz="1050" dirty="0"/>
              <a:t>27.</a:t>
            </a:r>
            <a:r>
              <a:rPr lang="cs-CZ" sz="1050" dirty="0"/>
              <a:t>11.2012].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14"/>
              </a:rPr>
              <a:t>http://</a:t>
            </a:r>
            <a:r>
              <a:rPr lang="cs-CZ" sz="1050" dirty="0" smtClean="0">
                <a:hlinkClick r:id="rId14"/>
              </a:rPr>
              <a:t>cs.wikipedia.org/wiki/Soubor:Lima_Luftaufnahme.jpg</a:t>
            </a:r>
            <a:endParaRPr lang="cs-CZ" sz="1050" dirty="0" smtClean="0"/>
          </a:p>
          <a:p>
            <a:r>
              <a:rPr lang="cs-CZ" sz="1050" dirty="0" smtClean="0"/>
              <a:t>Obr. 14: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nl-NL" sz="1050" dirty="0"/>
              <a:t>27.</a:t>
            </a:r>
            <a:r>
              <a:rPr lang="cs-CZ" sz="1050" dirty="0"/>
              <a:t>11.2012].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15"/>
              </a:rPr>
              <a:t>http://</a:t>
            </a:r>
            <a:r>
              <a:rPr lang="cs-CZ" sz="1050" dirty="0" smtClean="0">
                <a:hlinkClick r:id="rId15"/>
              </a:rPr>
              <a:t>cs.wikipedia.org/wiki/Soubor:Flag_of_Bolivia.svg</a:t>
            </a:r>
            <a:endParaRPr lang="cs-CZ" sz="1050" dirty="0" smtClean="0"/>
          </a:p>
          <a:p>
            <a:r>
              <a:rPr lang="cs-CZ" sz="1050" dirty="0" smtClean="0"/>
              <a:t>Obr. 15:</a:t>
            </a:r>
            <a:r>
              <a:rPr lang="cs-CZ" sz="900" dirty="0" smtClean="0"/>
              <a:t> </a:t>
            </a:r>
            <a:r>
              <a:rPr lang="cs-CZ" sz="900" dirty="0"/>
              <a:t>WHITEHOUSE, </a:t>
            </a:r>
            <a:r>
              <a:rPr lang="cs-CZ" sz="900" dirty="0" err="1"/>
              <a:t>Phil</a:t>
            </a:r>
            <a:r>
              <a:rPr lang="cs-CZ" sz="900" dirty="0"/>
              <a:t>. </a:t>
            </a:r>
            <a:r>
              <a:rPr lang="cs-CZ" sz="900" i="1" dirty="0"/>
              <a:t>Wikipedia.org</a:t>
            </a:r>
            <a:r>
              <a:rPr lang="cs-CZ" sz="900" dirty="0"/>
              <a:t> [online]. [cit. </a:t>
            </a:r>
            <a:r>
              <a:rPr lang="nl-NL" sz="900" dirty="0"/>
              <a:t>27.</a:t>
            </a:r>
            <a:r>
              <a:rPr lang="cs-CZ" sz="900" dirty="0"/>
              <a:t>11.2012]. </a:t>
            </a:r>
            <a:r>
              <a:rPr lang="cs-CZ" sz="900" dirty="0"/>
              <a:t>Dostupný na WWW: </a:t>
            </a:r>
            <a:r>
              <a:rPr lang="cs-CZ" sz="900" dirty="0">
                <a:hlinkClick r:id="rId16"/>
              </a:rPr>
              <a:t>http://</a:t>
            </a:r>
            <a:r>
              <a:rPr lang="cs-CZ" sz="900" dirty="0" smtClean="0">
                <a:hlinkClick r:id="rId16"/>
              </a:rPr>
              <a:t>cs.wikipedia.org/wiki/Soubor:Llama_en_la_laguna_Colorada_Potos%C3%AD_Bolivia.jpg</a:t>
            </a:r>
            <a:endParaRPr lang="cs-CZ" sz="900" dirty="0" smtClean="0"/>
          </a:p>
          <a:p>
            <a:r>
              <a:rPr lang="cs-CZ" sz="900" dirty="0" smtClean="0"/>
              <a:t>Obr. 16: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</a:t>
            </a:r>
            <a:r>
              <a:rPr lang="nl-NL" sz="900" dirty="0"/>
              <a:t>27.</a:t>
            </a:r>
            <a:r>
              <a:rPr lang="cs-CZ" sz="900" dirty="0"/>
              <a:t>11.2012]. </a:t>
            </a:r>
            <a:r>
              <a:rPr lang="cs-CZ" sz="900" dirty="0"/>
              <a:t>Dostupný na WWW: http://cs.wikipedia.org/wiki/Soubor:Bolivie-Salar_de_Uyuni-MT.jpg</a:t>
            </a:r>
            <a:endParaRPr lang="cs-CZ" sz="900" dirty="0" smtClean="0"/>
          </a:p>
          <a:p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val="3210538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10823</TotalTime>
  <Words>298</Words>
  <Application>Microsoft Office PowerPoint</Application>
  <PresentationFormat>Předvádění na obrazovce (4:3)</PresentationFormat>
  <Paragraphs>105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Andské státy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Andské státy</dc:title>
  <dc:creator>LukášD</dc:creator>
  <cp:lastModifiedBy>LukášD</cp:lastModifiedBy>
  <cp:revision>13</cp:revision>
  <dcterms:created xsi:type="dcterms:W3CDTF">2013-05-27T20:24:35Z</dcterms:created>
  <dcterms:modified xsi:type="dcterms:W3CDTF">2012-11-27T14:52:21Z</dcterms:modified>
</cp:coreProperties>
</file>