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62" r:id="rId5"/>
    <p:sldId id="257" r:id="rId6"/>
    <p:sldId id="259" r:id="rId7"/>
    <p:sldId id="260" r:id="rId8"/>
    <p:sldId id="261" r:id="rId9"/>
    <p:sldId id="263" r:id="rId10"/>
    <p:sldId id="264" r:id="rId11"/>
    <p:sldId id="265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5F452-10CD-409E-9A70-BF3BD9733E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23079-0747-4600-8DCC-D17285122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9514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5F452-10CD-409E-9A70-BF3BD9733E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23079-0747-4600-8DCC-D17285122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63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5F452-10CD-409E-9A70-BF3BD9733E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23079-0747-4600-8DCC-D17285122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346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5F452-10CD-409E-9A70-BF3BD9733E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23079-0747-4600-8DCC-D17285122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120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5F452-10CD-409E-9A70-BF3BD9733E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23079-0747-4600-8DCC-D17285122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497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5F452-10CD-409E-9A70-BF3BD9733E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23079-0747-4600-8DCC-D17285122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265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5F452-10CD-409E-9A70-BF3BD9733E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23079-0747-4600-8DCC-D17285122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075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5F452-10CD-409E-9A70-BF3BD9733E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23079-0747-4600-8DCC-D17285122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680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5F452-10CD-409E-9A70-BF3BD9733E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23079-0747-4600-8DCC-D17285122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110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5F452-10CD-409E-9A70-BF3BD9733E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23079-0747-4600-8DCC-D17285122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7269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B5F452-10CD-409E-9A70-BF3BD9733E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723079-0747-4600-8DCC-D17285122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737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B5F452-10CD-409E-9A70-BF3BD9733E01}" type="datetimeFigureOut">
              <a:rPr lang="cs-CZ" smtClean="0"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723079-0747-4600-8DCC-D172851229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971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pan_topo_en.jpg" TargetMode="External"/><Relationship Id="rId2" Type="http://schemas.openxmlformats.org/officeDocument/2006/relationships/hyperlink" Target="http://en.wikipedia.org/wiki/File:Japan_(orthographic_projection)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Shinkansen_Nozomi_in_Tokyo.jpg" TargetMode="External"/><Relationship Id="rId5" Type="http://schemas.openxmlformats.org/officeDocument/2006/relationships/hyperlink" Target="http://cs.wikipedia.org/wiki/Soubor:Japanese_Imperial_Seal.svg" TargetMode="External"/><Relationship Id="rId4" Type="http://schemas.openxmlformats.org/officeDocument/2006/relationships/hyperlink" Target="http://en.wikipedia.org/wiki/File:Flag_of_Japan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5172331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VY_32_INOVACE_13_03B_Japonsko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622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685694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Japonska.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obyvatelstvo </a:t>
            </a:r>
            <a:r>
              <a:rPr lang="cs-CZ" dirty="0" smtClean="0"/>
              <a:t>Japonska.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13</a:t>
            </a:r>
            <a:r>
              <a:rPr lang="cs-CZ" dirty="0" smtClean="0"/>
              <a:t>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15</a:t>
            </a:r>
            <a:r>
              <a:rPr lang="cs-CZ" dirty="0" smtClean="0"/>
              <a:t>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290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59632" y="2130425"/>
            <a:ext cx="6768752" cy="1470025"/>
          </a:xfrm>
          <a:solidFill>
            <a:schemeClr val="bg1">
              <a:lumMod val="95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Japonsko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264893" y="4494187"/>
            <a:ext cx="6768752" cy="1470025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ja-JP" altLang="en-US" sz="8800" dirty="0">
                <a:solidFill>
                  <a:srgbClr val="FF0000"/>
                </a:solidFill>
              </a:rPr>
              <a:t>日本国</a:t>
            </a:r>
            <a:endParaRPr lang="cs-CZ" sz="8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421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en/thumb/9/9e/Flag_of_Japan.svg/500px-Flag_of_Japan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18" y="260648"/>
            <a:ext cx="4762500" cy="3171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3645024"/>
            <a:ext cx="74334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pic>
        <p:nvPicPr>
          <p:cNvPr id="1028" name="Picture 4" descr="Soubor:Japanese Imperial Seal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852936"/>
            <a:ext cx="3716816" cy="3716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83418" y="6385086"/>
            <a:ext cx="74334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0417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3336" y="365755"/>
            <a:ext cx="1900392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Poloha</a:t>
            </a:r>
            <a:endParaRPr lang="cs-CZ" sz="48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3707904" y="1196752"/>
            <a:ext cx="5328592" cy="5544616"/>
            <a:chOff x="3836842" y="1844824"/>
            <a:chExt cx="4762500" cy="4824536"/>
          </a:xfrm>
        </p:grpSpPr>
        <p:pic>
          <p:nvPicPr>
            <p:cNvPr id="1026" name="Picture 2" descr="http://upload.wikimedia.org/wikipedia/commons/thumb/6/62/Japan_%28orthographic_projection%29.svg/500px-Japan_%28orthographic_projection%29.svg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36842" y="1844824"/>
              <a:ext cx="4762500" cy="4762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7452319" y="6300028"/>
              <a:ext cx="743345" cy="369332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1</a:t>
              </a:r>
              <a:endParaRPr lang="cs-CZ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179512" y="1340768"/>
            <a:ext cx="4752528" cy="3600986"/>
          </a:xfrm>
          <a:prstGeom prst="rect">
            <a:avLst/>
          </a:prstGeom>
          <a:solidFill>
            <a:schemeClr val="accent3">
              <a:lumMod val="40000"/>
              <a:lumOff val="60000"/>
              <a:alpha val="69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Podle atlasu urči:</a:t>
            </a:r>
          </a:p>
          <a:p>
            <a:r>
              <a:rPr lang="cs-CZ" sz="2800" dirty="0" smtClean="0"/>
              <a:t>1. jaká moře omývají Japonsko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r>
              <a:rPr lang="cs-CZ" sz="2800" dirty="0" smtClean="0"/>
              <a:t>2. jaké ostrovy tvoří japonské</a:t>
            </a:r>
          </a:p>
          <a:p>
            <a:r>
              <a:rPr lang="cs-CZ" sz="2800" dirty="0" smtClean="0"/>
              <a:t>      souostroví</a:t>
            </a:r>
          </a:p>
          <a:p>
            <a:endParaRPr lang="cs-CZ" sz="2800" dirty="0" smtClean="0"/>
          </a:p>
          <a:p>
            <a:r>
              <a:rPr lang="cs-CZ" sz="2800" dirty="0" smtClean="0"/>
              <a:t>3. jaké státy jsou na pevnině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k Japonsku nejblíže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4933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0/01/Japan_topo_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8640"/>
            <a:ext cx="6056748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53648" y="1404065"/>
            <a:ext cx="2677977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Japonské moře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54248" y="4869160"/>
            <a:ext cx="2147126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Tichý oceán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228184" y="1908121"/>
            <a:ext cx="2716449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Ochotské moře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4592" y="6084585"/>
            <a:ext cx="3629199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Východočínské moře</a:t>
            </a:r>
            <a:endParaRPr lang="cs-CZ" sz="3200" dirty="0"/>
          </a:p>
        </p:txBody>
      </p:sp>
      <p:sp>
        <p:nvSpPr>
          <p:cNvPr id="4" name="Šipka doprava 3"/>
          <p:cNvSpPr/>
          <p:nvPr/>
        </p:nvSpPr>
        <p:spPr>
          <a:xfrm rot="19144885">
            <a:off x="924085" y="4869160"/>
            <a:ext cx="1391173" cy="58477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2466751">
            <a:off x="2864547" y="1293999"/>
            <a:ext cx="1391173" cy="58477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2833072">
            <a:off x="6489083" y="843366"/>
            <a:ext cx="1391173" cy="58477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1651066">
            <a:off x="6234806" y="3767749"/>
            <a:ext cx="1391173" cy="58477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23336" y="365755"/>
            <a:ext cx="1548694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Moře</a:t>
            </a:r>
            <a:endParaRPr lang="cs-CZ" sz="4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924999" y="6309320"/>
            <a:ext cx="74334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5212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4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upload.wikimedia.org/wikipedia/commons/0/01/Japan_topo_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88640"/>
            <a:ext cx="6056748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3336" y="365755"/>
            <a:ext cx="2119555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Ostrovy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2650197" y="4005064"/>
            <a:ext cx="1129715" cy="1081501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561437" y="4957480"/>
            <a:ext cx="1088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Kjúšú</a:t>
            </a:r>
            <a:endParaRPr lang="cs-CZ" sz="3200" dirty="0"/>
          </a:p>
        </p:txBody>
      </p:sp>
      <p:sp>
        <p:nvSpPr>
          <p:cNvPr id="11" name="Ovál 10"/>
          <p:cNvSpPr/>
          <p:nvPr/>
        </p:nvSpPr>
        <p:spPr>
          <a:xfrm>
            <a:off x="3419872" y="3902277"/>
            <a:ext cx="830155" cy="75085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103666" y="4667285"/>
            <a:ext cx="1254061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Šikoku</a:t>
            </a:r>
            <a:endParaRPr lang="cs-CZ" sz="3200" dirty="0"/>
          </a:p>
        </p:txBody>
      </p:sp>
      <p:sp>
        <p:nvSpPr>
          <p:cNvPr id="14" name="Volný tvar 13"/>
          <p:cNvSpPr/>
          <p:nvPr/>
        </p:nvSpPr>
        <p:spPr>
          <a:xfrm>
            <a:off x="3343280" y="2034862"/>
            <a:ext cx="2533774" cy="2395470"/>
          </a:xfrm>
          <a:custGeom>
            <a:avLst/>
            <a:gdLst>
              <a:gd name="connsiteX0" fmla="*/ 1666602 w 2533774"/>
              <a:gd name="connsiteY0" fmla="*/ 425003 h 2395470"/>
              <a:gd name="connsiteX1" fmla="*/ 1666602 w 2533774"/>
              <a:gd name="connsiteY1" fmla="*/ 425003 h 2395470"/>
              <a:gd name="connsiteX2" fmla="*/ 1743875 w 2533774"/>
              <a:gd name="connsiteY2" fmla="*/ 334851 h 2395470"/>
              <a:gd name="connsiteX3" fmla="*/ 1769633 w 2533774"/>
              <a:gd name="connsiteY3" fmla="*/ 257577 h 2395470"/>
              <a:gd name="connsiteX4" fmla="*/ 1808269 w 2533774"/>
              <a:gd name="connsiteY4" fmla="*/ 180304 h 2395470"/>
              <a:gd name="connsiteX5" fmla="*/ 1846906 w 2533774"/>
              <a:gd name="connsiteY5" fmla="*/ 154546 h 2395470"/>
              <a:gd name="connsiteX6" fmla="*/ 1924179 w 2533774"/>
              <a:gd name="connsiteY6" fmla="*/ 90152 h 2395470"/>
              <a:gd name="connsiteX7" fmla="*/ 2001452 w 2533774"/>
              <a:gd name="connsiteY7" fmla="*/ 38637 h 2395470"/>
              <a:gd name="connsiteX8" fmla="*/ 2040089 w 2533774"/>
              <a:gd name="connsiteY8" fmla="*/ 12879 h 2395470"/>
              <a:gd name="connsiteX9" fmla="*/ 2078726 w 2533774"/>
              <a:gd name="connsiteY9" fmla="*/ 0 h 2395470"/>
              <a:gd name="connsiteX10" fmla="*/ 2207514 w 2533774"/>
              <a:gd name="connsiteY10" fmla="*/ 12879 h 2395470"/>
              <a:gd name="connsiteX11" fmla="*/ 2233272 w 2533774"/>
              <a:gd name="connsiteY11" fmla="*/ 51515 h 2395470"/>
              <a:gd name="connsiteX12" fmla="*/ 2271909 w 2533774"/>
              <a:gd name="connsiteY12" fmla="*/ 90152 h 2395470"/>
              <a:gd name="connsiteX13" fmla="*/ 2349182 w 2533774"/>
              <a:gd name="connsiteY13" fmla="*/ 115910 h 2395470"/>
              <a:gd name="connsiteX14" fmla="*/ 2387819 w 2533774"/>
              <a:gd name="connsiteY14" fmla="*/ 141668 h 2395470"/>
              <a:gd name="connsiteX15" fmla="*/ 2477971 w 2533774"/>
              <a:gd name="connsiteY15" fmla="*/ 167425 h 2395470"/>
              <a:gd name="connsiteX16" fmla="*/ 2516607 w 2533774"/>
              <a:gd name="connsiteY16" fmla="*/ 206062 h 2395470"/>
              <a:gd name="connsiteX17" fmla="*/ 2529486 w 2533774"/>
              <a:gd name="connsiteY17" fmla="*/ 244699 h 2395470"/>
              <a:gd name="connsiteX18" fmla="*/ 2503728 w 2533774"/>
              <a:gd name="connsiteY18" fmla="*/ 721217 h 2395470"/>
              <a:gd name="connsiteX19" fmla="*/ 2490850 w 2533774"/>
              <a:gd name="connsiteY19" fmla="*/ 759853 h 2395470"/>
              <a:gd name="connsiteX20" fmla="*/ 2477971 w 2533774"/>
              <a:gd name="connsiteY20" fmla="*/ 914400 h 2395470"/>
              <a:gd name="connsiteX21" fmla="*/ 2452213 w 2533774"/>
              <a:gd name="connsiteY21" fmla="*/ 1030310 h 2395470"/>
              <a:gd name="connsiteX22" fmla="*/ 2452213 w 2533774"/>
              <a:gd name="connsiteY22" fmla="*/ 1030310 h 2395470"/>
              <a:gd name="connsiteX23" fmla="*/ 2426455 w 2533774"/>
              <a:gd name="connsiteY23" fmla="*/ 1146220 h 2395470"/>
              <a:gd name="connsiteX24" fmla="*/ 2400697 w 2533774"/>
              <a:gd name="connsiteY24" fmla="*/ 1197735 h 2395470"/>
              <a:gd name="connsiteX25" fmla="*/ 2374940 w 2533774"/>
              <a:gd name="connsiteY25" fmla="*/ 1365161 h 2395470"/>
              <a:gd name="connsiteX26" fmla="*/ 2362061 w 2533774"/>
              <a:gd name="connsiteY26" fmla="*/ 1622738 h 2395470"/>
              <a:gd name="connsiteX27" fmla="*/ 2310545 w 2533774"/>
              <a:gd name="connsiteY27" fmla="*/ 1700011 h 2395470"/>
              <a:gd name="connsiteX28" fmla="*/ 2284788 w 2533774"/>
              <a:gd name="connsiteY28" fmla="*/ 1738648 h 2395470"/>
              <a:gd name="connsiteX29" fmla="*/ 2181757 w 2533774"/>
              <a:gd name="connsiteY29" fmla="*/ 1880315 h 2395470"/>
              <a:gd name="connsiteX30" fmla="*/ 2065847 w 2533774"/>
              <a:gd name="connsiteY30" fmla="*/ 1944710 h 2395470"/>
              <a:gd name="connsiteX31" fmla="*/ 1988574 w 2533774"/>
              <a:gd name="connsiteY31" fmla="*/ 1996225 h 2395470"/>
              <a:gd name="connsiteX32" fmla="*/ 1937058 w 2533774"/>
              <a:gd name="connsiteY32" fmla="*/ 2034862 h 2395470"/>
              <a:gd name="connsiteX33" fmla="*/ 1885543 w 2533774"/>
              <a:gd name="connsiteY33" fmla="*/ 2047741 h 2395470"/>
              <a:gd name="connsiteX34" fmla="*/ 1808269 w 2533774"/>
              <a:gd name="connsiteY34" fmla="*/ 2073499 h 2395470"/>
              <a:gd name="connsiteX35" fmla="*/ 1743875 w 2533774"/>
              <a:gd name="connsiteY35" fmla="*/ 2099256 h 2395470"/>
              <a:gd name="connsiteX36" fmla="*/ 1666602 w 2533774"/>
              <a:gd name="connsiteY36" fmla="*/ 2112135 h 2395470"/>
              <a:gd name="connsiteX37" fmla="*/ 1576450 w 2533774"/>
              <a:gd name="connsiteY37" fmla="*/ 2163651 h 2395470"/>
              <a:gd name="connsiteX38" fmla="*/ 1550692 w 2533774"/>
              <a:gd name="connsiteY38" fmla="*/ 2202287 h 2395470"/>
              <a:gd name="connsiteX39" fmla="*/ 1421903 w 2533774"/>
              <a:gd name="connsiteY39" fmla="*/ 2279561 h 2395470"/>
              <a:gd name="connsiteX40" fmla="*/ 1370388 w 2533774"/>
              <a:gd name="connsiteY40" fmla="*/ 2318197 h 2395470"/>
              <a:gd name="connsiteX41" fmla="*/ 1305993 w 2533774"/>
              <a:gd name="connsiteY41" fmla="*/ 2331076 h 2395470"/>
              <a:gd name="connsiteX42" fmla="*/ 1151447 w 2533774"/>
              <a:gd name="connsiteY42" fmla="*/ 2343955 h 2395470"/>
              <a:gd name="connsiteX43" fmla="*/ 1151447 w 2533774"/>
              <a:gd name="connsiteY43" fmla="*/ 2343955 h 2395470"/>
              <a:gd name="connsiteX44" fmla="*/ 1022658 w 2533774"/>
              <a:gd name="connsiteY44" fmla="*/ 2382592 h 2395470"/>
              <a:gd name="connsiteX45" fmla="*/ 984021 w 2533774"/>
              <a:gd name="connsiteY45" fmla="*/ 2395470 h 2395470"/>
              <a:gd name="connsiteX46" fmla="*/ 816596 w 2533774"/>
              <a:gd name="connsiteY46" fmla="*/ 2382592 h 2395470"/>
              <a:gd name="connsiteX47" fmla="*/ 765081 w 2533774"/>
              <a:gd name="connsiteY47" fmla="*/ 2305318 h 2395470"/>
              <a:gd name="connsiteX48" fmla="*/ 739323 w 2533774"/>
              <a:gd name="connsiteY48" fmla="*/ 2189408 h 2395470"/>
              <a:gd name="connsiteX49" fmla="*/ 726444 w 2533774"/>
              <a:gd name="connsiteY49" fmla="*/ 2086377 h 2395470"/>
              <a:gd name="connsiteX50" fmla="*/ 687807 w 2533774"/>
              <a:gd name="connsiteY50" fmla="*/ 2060620 h 2395470"/>
              <a:gd name="connsiteX51" fmla="*/ 546140 w 2533774"/>
              <a:gd name="connsiteY51" fmla="*/ 2073499 h 2395470"/>
              <a:gd name="connsiteX52" fmla="*/ 507503 w 2533774"/>
              <a:gd name="connsiteY52" fmla="*/ 2086377 h 2395470"/>
              <a:gd name="connsiteX53" fmla="*/ 391593 w 2533774"/>
              <a:gd name="connsiteY53" fmla="*/ 2150772 h 2395470"/>
              <a:gd name="connsiteX54" fmla="*/ 352957 w 2533774"/>
              <a:gd name="connsiteY54" fmla="*/ 2189408 h 2395470"/>
              <a:gd name="connsiteX55" fmla="*/ 314320 w 2533774"/>
              <a:gd name="connsiteY55" fmla="*/ 2202287 h 2395470"/>
              <a:gd name="connsiteX56" fmla="*/ 275683 w 2533774"/>
              <a:gd name="connsiteY56" fmla="*/ 2228045 h 2395470"/>
              <a:gd name="connsiteX57" fmla="*/ 108258 w 2533774"/>
              <a:gd name="connsiteY57" fmla="*/ 2202287 h 2395470"/>
              <a:gd name="connsiteX58" fmla="*/ 30985 w 2533774"/>
              <a:gd name="connsiteY58" fmla="*/ 2150772 h 2395470"/>
              <a:gd name="connsiteX59" fmla="*/ 18106 w 2533774"/>
              <a:gd name="connsiteY59" fmla="*/ 2112135 h 2395470"/>
              <a:gd name="connsiteX60" fmla="*/ 18106 w 2533774"/>
              <a:gd name="connsiteY60" fmla="*/ 1828800 h 2395470"/>
              <a:gd name="connsiteX61" fmla="*/ 108258 w 2533774"/>
              <a:gd name="connsiteY61" fmla="*/ 1700011 h 2395470"/>
              <a:gd name="connsiteX62" fmla="*/ 224168 w 2533774"/>
              <a:gd name="connsiteY62" fmla="*/ 1571223 h 2395470"/>
              <a:gd name="connsiteX63" fmla="*/ 301441 w 2533774"/>
              <a:gd name="connsiteY63" fmla="*/ 1519707 h 2395470"/>
              <a:gd name="connsiteX64" fmla="*/ 340078 w 2533774"/>
              <a:gd name="connsiteY64" fmla="*/ 1493949 h 2395470"/>
              <a:gd name="connsiteX65" fmla="*/ 378714 w 2533774"/>
              <a:gd name="connsiteY65" fmla="*/ 1481070 h 2395470"/>
              <a:gd name="connsiteX66" fmla="*/ 417351 w 2533774"/>
              <a:gd name="connsiteY66" fmla="*/ 1455313 h 2395470"/>
              <a:gd name="connsiteX67" fmla="*/ 494624 w 2533774"/>
              <a:gd name="connsiteY67" fmla="*/ 1442434 h 2395470"/>
              <a:gd name="connsiteX68" fmla="*/ 906748 w 2533774"/>
              <a:gd name="connsiteY68" fmla="*/ 1429555 h 2395470"/>
              <a:gd name="connsiteX69" fmla="*/ 945385 w 2533774"/>
              <a:gd name="connsiteY69" fmla="*/ 1416676 h 2395470"/>
              <a:gd name="connsiteX70" fmla="*/ 1022658 w 2533774"/>
              <a:gd name="connsiteY70" fmla="*/ 1326524 h 2395470"/>
              <a:gd name="connsiteX71" fmla="*/ 1112810 w 2533774"/>
              <a:gd name="connsiteY71" fmla="*/ 1236372 h 2395470"/>
              <a:gd name="connsiteX72" fmla="*/ 1138568 w 2533774"/>
              <a:gd name="connsiteY72" fmla="*/ 1197735 h 2395470"/>
              <a:gd name="connsiteX73" fmla="*/ 1177205 w 2533774"/>
              <a:gd name="connsiteY73" fmla="*/ 1184856 h 2395470"/>
              <a:gd name="connsiteX74" fmla="*/ 1280235 w 2533774"/>
              <a:gd name="connsiteY74" fmla="*/ 1133341 h 2395470"/>
              <a:gd name="connsiteX75" fmla="*/ 1357509 w 2533774"/>
              <a:gd name="connsiteY75" fmla="*/ 1081825 h 2395470"/>
              <a:gd name="connsiteX76" fmla="*/ 1447661 w 2533774"/>
              <a:gd name="connsiteY76" fmla="*/ 1017431 h 2395470"/>
              <a:gd name="connsiteX77" fmla="*/ 1537813 w 2533774"/>
              <a:gd name="connsiteY77" fmla="*/ 953037 h 2395470"/>
              <a:gd name="connsiteX78" fmla="*/ 1589328 w 2533774"/>
              <a:gd name="connsiteY78" fmla="*/ 953037 h 2395470"/>
              <a:gd name="connsiteX79" fmla="*/ 1589328 w 2533774"/>
              <a:gd name="connsiteY79" fmla="*/ 953037 h 2395470"/>
              <a:gd name="connsiteX80" fmla="*/ 1627965 w 2533774"/>
              <a:gd name="connsiteY80" fmla="*/ 824248 h 2395470"/>
              <a:gd name="connsiteX81" fmla="*/ 1640844 w 2533774"/>
              <a:gd name="connsiteY81" fmla="*/ 772732 h 2395470"/>
              <a:gd name="connsiteX82" fmla="*/ 1692359 w 2533774"/>
              <a:gd name="connsiteY82" fmla="*/ 695459 h 2395470"/>
              <a:gd name="connsiteX83" fmla="*/ 1718117 w 2533774"/>
              <a:gd name="connsiteY83" fmla="*/ 656823 h 2395470"/>
              <a:gd name="connsiteX84" fmla="*/ 1743875 w 2533774"/>
              <a:gd name="connsiteY84" fmla="*/ 553792 h 2395470"/>
              <a:gd name="connsiteX85" fmla="*/ 1769633 w 2533774"/>
              <a:gd name="connsiteY85" fmla="*/ 386366 h 2395470"/>
              <a:gd name="connsiteX86" fmla="*/ 1795390 w 2533774"/>
              <a:gd name="connsiteY86" fmla="*/ 167425 h 2395470"/>
              <a:gd name="connsiteX87" fmla="*/ 1821148 w 2533774"/>
              <a:gd name="connsiteY87" fmla="*/ 128789 h 2395470"/>
              <a:gd name="connsiteX88" fmla="*/ 1859785 w 2533774"/>
              <a:gd name="connsiteY88" fmla="*/ 115910 h 23954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</a:cxnLst>
            <a:rect l="l" t="t" r="r" b="b"/>
            <a:pathLst>
              <a:path w="2533774" h="2395470">
                <a:moveTo>
                  <a:pt x="1666602" y="425003"/>
                </a:moveTo>
                <a:lnTo>
                  <a:pt x="1666602" y="425003"/>
                </a:lnTo>
                <a:cubicBezTo>
                  <a:pt x="1692360" y="394952"/>
                  <a:pt x="1723132" y="368559"/>
                  <a:pt x="1743875" y="334851"/>
                </a:cubicBezTo>
                <a:cubicBezTo>
                  <a:pt x="1758105" y="311727"/>
                  <a:pt x="1761047" y="283335"/>
                  <a:pt x="1769633" y="257577"/>
                </a:cubicBezTo>
                <a:cubicBezTo>
                  <a:pt x="1780107" y="226155"/>
                  <a:pt x="1783305" y="205268"/>
                  <a:pt x="1808269" y="180304"/>
                </a:cubicBezTo>
                <a:cubicBezTo>
                  <a:pt x="1819214" y="169359"/>
                  <a:pt x="1834027" y="163132"/>
                  <a:pt x="1846906" y="154546"/>
                </a:cubicBezTo>
                <a:cubicBezTo>
                  <a:pt x="1889168" y="91154"/>
                  <a:pt x="1851558" y="133725"/>
                  <a:pt x="1924179" y="90152"/>
                </a:cubicBezTo>
                <a:cubicBezTo>
                  <a:pt x="1950724" y="74225"/>
                  <a:pt x="1975694" y="55809"/>
                  <a:pt x="2001452" y="38637"/>
                </a:cubicBezTo>
                <a:cubicBezTo>
                  <a:pt x="2014331" y="30051"/>
                  <a:pt x="2025405" y="17774"/>
                  <a:pt x="2040089" y="12879"/>
                </a:cubicBezTo>
                <a:lnTo>
                  <a:pt x="2078726" y="0"/>
                </a:lnTo>
                <a:cubicBezTo>
                  <a:pt x="2121655" y="4293"/>
                  <a:pt x="2166585" y="-764"/>
                  <a:pt x="2207514" y="12879"/>
                </a:cubicBezTo>
                <a:cubicBezTo>
                  <a:pt x="2222198" y="17774"/>
                  <a:pt x="2223363" y="39624"/>
                  <a:pt x="2233272" y="51515"/>
                </a:cubicBezTo>
                <a:cubicBezTo>
                  <a:pt x="2244932" y="65507"/>
                  <a:pt x="2255987" y="81307"/>
                  <a:pt x="2271909" y="90152"/>
                </a:cubicBezTo>
                <a:cubicBezTo>
                  <a:pt x="2295643" y="103338"/>
                  <a:pt x="2326591" y="100849"/>
                  <a:pt x="2349182" y="115910"/>
                </a:cubicBezTo>
                <a:cubicBezTo>
                  <a:pt x="2362061" y="124496"/>
                  <a:pt x="2373974" y="134746"/>
                  <a:pt x="2387819" y="141668"/>
                </a:cubicBezTo>
                <a:cubicBezTo>
                  <a:pt x="2406292" y="150904"/>
                  <a:pt x="2461471" y="163300"/>
                  <a:pt x="2477971" y="167425"/>
                </a:cubicBezTo>
                <a:cubicBezTo>
                  <a:pt x="2490850" y="180304"/>
                  <a:pt x="2506504" y="190907"/>
                  <a:pt x="2516607" y="206062"/>
                </a:cubicBezTo>
                <a:cubicBezTo>
                  <a:pt x="2524137" y="217358"/>
                  <a:pt x="2529486" y="231123"/>
                  <a:pt x="2529486" y="244699"/>
                </a:cubicBezTo>
                <a:cubicBezTo>
                  <a:pt x="2529486" y="451288"/>
                  <a:pt x="2549307" y="561687"/>
                  <a:pt x="2503728" y="721217"/>
                </a:cubicBezTo>
                <a:cubicBezTo>
                  <a:pt x="2499999" y="734270"/>
                  <a:pt x="2495143" y="746974"/>
                  <a:pt x="2490850" y="759853"/>
                </a:cubicBezTo>
                <a:cubicBezTo>
                  <a:pt x="2486557" y="811369"/>
                  <a:pt x="2486470" y="863409"/>
                  <a:pt x="2477971" y="914400"/>
                </a:cubicBezTo>
                <a:cubicBezTo>
                  <a:pt x="2448140" y="1093383"/>
                  <a:pt x="2452213" y="922072"/>
                  <a:pt x="2452213" y="1030310"/>
                </a:cubicBezTo>
                <a:lnTo>
                  <a:pt x="2452213" y="1030310"/>
                </a:lnTo>
                <a:cubicBezTo>
                  <a:pt x="2443627" y="1068947"/>
                  <a:pt x="2438095" y="1108391"/>
                  <a:pt x="2426455" y="1146220"/>
                </a:cubicBezTo>
                <a:cubicBezTo>
                  <a:pt x="2420809" y="1164570"/>
                  <a:pt x="2406214" y="1179346"/>
                  <a:pt x="2400697" y="1197735"/>
                </a:cubicBezTo>
                <a:cubicBezTo>
                  <a:pt x="2395826" y="1213973"/>
                  <a:pt x="2376403" y="1354919"/>
                  <a:pt x="2374940" y="1365161"/>
                </a:cubicBezTo>
                <a:cubicBezTo>
                  <a:pt x="2370647" y="1451020"/>
                  <a:pt x="2378296" y="1538319"/>
                  <a:pt x="2362061" y="1622738"/>
                </a:cubicBezTo>
                <a:cubicBezTo>
                  <a:pt x="2356215" y="1653138"/>
                  <a:pt x="2327717" y="1674253"/>
                  <a:pt x="2310545" y="1700011"/>
                </a:cubicBezTo>
                <a:lnTo>
                  <a:pt x="2284788" y="1738648"/>
                </a:lnTo>
                <a:cubicBezTo>
                  <a:pt x="2259494" y="1776590"/>
                  <a:pt x="2200984" y="1865895"/>
                  <a:pt x="2181757" y="1880315"/>
                </a:cubicBezTo>
                <a:cubicBezTo>
                  <a:pt x="2056073" y="1974578"/>
                  <a:pt x="2210132" y="1866009"/>
                  <a:pt x="2065847" y="1944710"/>
                </a:cubicBezTo>
                <a:cubicBezTo>
                  <a:pt x="2038670" y="1959534"/>
                  <a:pt x="2013339" y="1977651"/>
                  <a:pt x="1988574" y="1996225"/>
                </a:cubicBezTo>
                <a:cubicBezTo>
                  <a:pt x="1971402" y="2009104"/>
                  <a:pt x="1956257" y="2025262"/>
                  <a:pt x="1937058" y="2034862"/>
                </a:cubicBezTo>
                <a:cubicBezTo>
                  <a:pt x="1921227" y="2042778"/>
                  <a:pt x="1902497" y="2042655"/>
                  <a:pt x="1885543" y="2047741"/>
                </a:cubicBezTo>
                <a:cubicBezTo>
                  <a:pt x="1859537" y="2055543"/>
                  <a:pt x="1833786" y="2064220"/>
                  <a:pt x="1808269" y="2073499"/>
                </a:cubicBezTo>
                <a:cubicBezTo>
                  <a:pt x="1786543" y="2081399"/>
                  <a:pt x="1766179" y="2093173"/>
                  <a:pt x="1743875" y="2099256"/>
                </a:cubicBezTo>
                <a:cubicBezTo>
                  <a:pt x="1718682" y="2106127"/>
                  <a:pt x="1692360" y="2107842"/>
                  <a:pt x="1666602" y="2112135"/>
                </a:cubicBezTo>
                <a:cubicBezTo>
                  <a:pt x="1646397" y="2122237"/>
                  <a:pt x="1594655" y="2145446"/>
                  <a:pt x="1576450" y="2163651"/>
                </a:cubicBezTo>
                <a:cubicBezTo>
                  <a:pt x="1565505" y="2174596"/>
                  <a:pt x="1562341" y="2192094"/>
                  <a:pt x="1550692" y="2202287"/>
                </a:cubicBezTo>
                <a:cubicBezTo>
                  <a:pt x="1471292" y="2271761"/>
                  <a:pt x="1492520" y="2235426"/>
                  <a:pt x="1421903" y="2279561"/>
                </a:cubicBezTo>
                <a:cubicBezTo>
                  <a:pt x="1403701" y="2290937"/>
                  <a:pt x="1390003" y="2309480"/>
                  <a:pt x="1370388" y="2318197"/>
                </a:cubicBezTo>
                <a:cubicBezTo>
                  <a:pt x="1350385" y="2327087"/>
                  <a:pt x="1327733" y="2328518"/>
                  <a:pt x="1305993" y="2331076"/>
                </a:cubicBezTo>
                <a:cubicBezTo>
                  <a:pt x="1254653" y="2337116"/>
                  <a:pt x="1151447" y="2343955"/>
                  <a:pt x="1151447" y="2343955"/>
                </a:cubicBezTo>
                <a:lnTo>
                  <a:pt x="1151447" y="2343955"/>
                </a:lnTo>
                <a:lnTo>
                  <a:pt x="1022658" y="2382592"/>
                </a:lnTo>
                <a:cubicBezTo>
                  <a:pt x="1009683" y="2386584"/>
                  <a:pt x="997597" y="2395470"/>
                  <a:pt x="984021" y="2395470"/>
                </a:cubicBezTo>
                <a:cubicBezTo>
                  <a:pt x="928048" y="2395470"/>
                  <a:pt x="872404" y="2386885"/>
                  <a:pt x="816596" y="2382592"/>
                </a:cubicBezTo>
                <a:cubicBezTo>
                  <a:pt x="799424" y="2356834"/>
                  <a:pt x="770170" y="2335854"/>
                  <a:pt x="765081" y="2305318"/>
                </a:cubicBezTo>
                <a:cubicBezTo>
                  <a:pt x="749970" y="2214654"/>
                  <a:pt x="760460" y="2252818"/>
                  <a:pt x="739323" y="2189408"/>
                </a:cubicBezTo>
                <a:cubicBezTo>
                  <a:pt x="735030" y="2155064"/>
                  <a:pt x="739298" y="2118512"/>
                  <a:pt x="726444" y="2086377"/>
                </a:cubicBezTo>
                <a:cubicBezTo>
                  <a:pt x="720695" y="2072006"/>
                  <a:pt x="703246" y="2061723"/>
                  <a:pt x="687807" y="2060620"/>
                </a:cubicBezTo>
                <a:cubicBezTo>
                  <a:pt x="640510" y="2057242"/>
                  <a:pt x="593362" y="2069206"/>
                  <a:pt x="546140" y="2073499"/>
                </a:cubicBezTo>
                <a:cubicBezTo>
                  <a:pt x="533261" y="2077792"/>
                  <a:pt x="519370" y="2079784"/>
                  <a:pt x="507503" y="2086377"/>
                </a:cubicBezTo>
                <a:cubicBezTo>
                  <a:pt x="374644" y="2160187"/>
                  <a:pt x="479021" y="2121629"/>
                  <a:pt x="391593" y="2150772"/>
                </a:cubicBezTo>
                <a:cubicBezTo>
                  <a:pt x="378714" y="2163651"/>
                  <a:pt x="368111" y="2179305"/>
                  <a:pt x="352957" y="2189408"/>
                </a:cubicBezTo>
                <a:cubicBezTo>
                  <a:pt x="341661" y="2196938"/>
                  <a:pt x="326462" y="2196216"/>
                  <a:pt x="314320" y="2202287"/>
                </a:cubicBezTo>
                <a:cubicBezTo>
                  <a:pt x="300475" y="2209209"/>
                  <a:pt x="288562" y="2219459"/>
                  <a:pt x="275683" y="2228045"/>
                </a:cubicBezTo>
                <a:cubicBezTo>
                  <a:pt x="268161" y="2227209"/>
                  <a:pt x="140126" y="2218221"/>
                  <a:pt x="108258" y="2202287"/>
                </a:cubicBezTo>
                <a:cubicBezTo>
                  <a:pt x="80569" y="2188443"/>
                  <a:pt x="30985" y="2150772"/>
                  <a:pt x="30985" y="2150772"/>
                </a:cubicBezTo>
                <a:cubicBezTo>
                  <a:pt x="26692" y="2137893"/>
                  <a:pt x="21399" y="2125305"/>
                  <a:pt x="18106" y="2112135"/>
                </a:cubicBezTo>
                <a:cubicBezTo>
                  <a:pt x="-6160" y="2015072"/>
                  <a:pt x="-5912" y="1939285"/>
                  <a:pt x="18106" y="1828800"/>
                </a:cubicBezTo>
                <a:cubicBezTo>
                  <a:pt x="21807" y="1811776"/>
                  <a:pt x="92456" y="1722133"/>
                  <a:pt x="108258" y="1700011"/>
                </a:cubicBezTo>
                <a:cubicBezTo>
                  <a:pt x="147579" y="1644962"/>
                  <a:pt x="150558" y="1620297"/>
                  <a:pt x="224168" y="1571223"/>
                </a:cubicBezTo>
                <a:lnTo>
                  <a:pt x="301441" y="1519707"/>
                </a:lnTo>
                <a:cubicBezTo>
                  <a:pt x="314320" y="1511121"/>
                  <a:pt x="325394" y="1498844"/>
                  <a:pt x="340078" y="1493949"/>
                </a:cubicBezTo>
                <a:cubicBezTo>
                  <a:pt x="352957" y="1489656"/>
                  <a:pt x="366572" y="1487141"/>
                  <a:pt x="378714" y="1481070"/>
                </a:cubicBezTo>
                <a:cubicBezTo>
                  <a:pt x="392558" y="1474148"/>
                  <a:pt x="402667" y="1460208"/>
                  <a:pt x="417351" y="1455313"/>
                </a:cubicBezTo>
                <a:cubicBezTo>
                  <a:pt x="442124" y="1447055"/>
                  <a:pt x="468547" y="1443806"/>
                  <a:pt x="494624" y="1442434"/>
                </a:cubicBezTo>
                <a:cubicBezTo>
                  <a:pt x="631876" y="1435210"/>
                  <a:pt x="769373" y="1433848"/>
                  <a:pt x="906748" y="1429555"/>
                </a:cubicBezTo>
                <a:cubicBezTo>
                  <a:pt x="919627" y="1425262"/>
                  <a:pt x="934089" y="1424206"/>
                  <a:pt x="945385" y="1416676"/>
                </a:cubicBezTo>
                <a:cubicBezTo>
                  <a:pt x="980445" y="1393302"/>
                  <a:pt x="995194" y="1356734"/>
                  <a:pt x="1022658" y="1326524"/>
                </a:cubicBezTo>
                <a:cubicBezTo>
                  <a:pt x="1051245" y="1295078"/>
                  <a:pt x="1089236" y="1271733"/>
                  <a:pt x="1112810" y="1236372"/>
                </a:cubicBezTo>
                <a:cubicBezTo>
                  <a:pt x="1121396" y="1223493"/>
                  <a:pt x="1126481" y="1207404"/>
                  <a:pt x="1138568" y="1197735"/>
                </a:cubicBezTo>
                <a:cubicBezTo>
                  <a:pt x="1149169" y="1189254"/>
                  <a:pt x="1164846" y="1190474"/>
                  <a:pt x="1177205" y="1184856"/>
                </a:cubicBezTo>
                <a:cubicBezTo>
                  <a:pt x="1212160" y="1168967"/>
                  <a:pt x="1248287" y="1154640"/>
                  <a:pt x="1280235" y="1133341"/>
                </a:cubicBezTo>
                <a:cubicBezTo>
                  <a:pt x="1305993" y="1116169"/>
                  <a:pt x="1335619" y="1103715"/>
                  <a:pt x="1357509" y="1081825"/>
                </a:cubicBezTo>
                <a:cubicBezTo>
                  <a:pt x="1409721" y="1029613"/>
                  <a:pt x="1379855" y="1051334"/>
                  <a:pt x="1447661" y="1017431"/>
                </a:cubicBezTo>
                <a:cubicBezTo>
                  <a:pt x="1478432" y="986659"/>
                  <a:pt x="1492606" y="964338"/>
                  <a:pt x="1537813" y="953037"/>
                </a:cubicBezTo>
                <a:cubicBezTo>
                  <a:pt x="1554472" y="948872"/>
                  <a:pt x="1572156" y="953037"/>
                  <a:pt x="1589328" y="953037"/>
                </a:cubicBezTo>
                <a:lnTo>
                  <a:pt x="1589328" y="953037"/>
                </a:lnTo>
                <a:cubicBezTo>
                  <a:pt x="1602207" y="910107"/>
                  <a:pt x="1615652" y="867343"/>
                  <a:pt x="1627965" y="824248"/>
                </a:cubicBezTo>
                <a:cubicBezTo>
                  <a:pt x="1632828" y="807229"/>
                  <a:pt x="1632928" y="788564"/>
                  <a:pt x="1640844" y="772732"/>
                </a:cubicBezTo>
                <a:cubicBezTo>
                  <a:pt x="1654688" y="745043"/>
                  <a:pt x="1675187" y="721217"/>
                  <a:pt x="1692359" y="695459"/>
                </a:cubicBezTo>
                <a:lnTo>
                  <a:pt x="1718117" y="656823"/>
                </a:lnTo>
                <a:cubicBezTo>
                  <a:pt x="1726703" y="622479"/>
                  <a:pt x="1738869" y="588837"/>
                  <a:pt x="1743875" y="553792"/>
                </a:cubicBezTo>
                <a:cubicBezTo>
                  <a:pt x="1760447" y="437788"/>
                  <a:pt x="1751763" y="493582"/>
                  <a:pt x="1769633" y="386366"/>
                </a:cubicBezTo>
                <a:cubicBezTo>
                  <a:pt x="1771666" y="357900"/>
                  <a:pt x="1766121" y="225964"/>
                  <a:pt x="1795390" y="167425"/>
                </a:cubicBezTo>
                <a:cubicBezTo>
                  <a:pt x="1802312" y="153581"/>
                  <a:pt x="1809061" y="138458"/>
                  <a:pt x="1821148" y="128789"/>
                </a:cubicBezTo>
                <a:cubicBezTo>
                  <a:pt x="1831749" y="120308"/>
                  <a:pt x="1859785" y="115910"/>
                  <a:pt x="1859785" y="115910"/>
                </a:cubicBez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877054" y="3845557"/>
            <a:ext cx="1250663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Honšú</a:t>
            </a:r>
            <a:endParaRPr lang="cs-CZ" sz="3200" dirty="0"/>
          </a:p>
        </p:txBody>
      </p:sp>
      <p:sp>
        <p:nvSpPr>
          <p:cNvPr id="16" name="Ovál 15"/>
          <p:cNvSpPr/>
          <p:nvPr/>
        </p:nvSpPr>
        <p:spPr>
          <a:xfrm>
            <a:off x="5004048" y="817153"/>
            <a:ext cx="1368152" cy="1315703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6052369" y="2132856"/>
            <a:ext cx="1747017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Hokkaidó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24999" y="6309320"/>
            <a:ext cx="74334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549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3336" y="365755"/>
            <a:ext cx="3798540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Sousední státy</a:t>
            </a:r>
            <a:endParaRPr lang="cs-CZ" sz="4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288504"/>
            <a:ext cx="6055096" cy="5236840"/>
          </a:xfrm>
          <a:prstGeom prst="rect">
            <a:avLst/>
          </a:prstGeom>
        </p:spPr>
      </p:pic>
      <p:sp>
        <p:nvSpPr>
          <p:cNvPr id="6" name="Šipka doprava 5"/>
          <p:cNvSpPr/>
          <p:nvPr/>
        </p:nvSpPr>
        <p:spPr>
          <a:xfrm rot="19144885">
            <a:off x="924085" y="4869160"/>
            <a:ext cx="1391173" cy="58477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45459" y="5838087"/>
            <a:ext cx="1936749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Jižní Korea</a:t>
            </a:r>
            <a:endParaRPr lang="cs-CZ" sz="3200" dirty="0"/>
          </a:p>
        </p:txBody>
      </p:sp>
      <p:sp>
        <p:nvSpPr>
          <p:cNvPr id="8" name="Šipka doprava 7"/>
          <p:cNvSpPr/>
          <p:nvPr/>
        </p:nvSpPr>
        <p:spPr>
          <a:xfrm rot="10134588">
            <a:off x="2260142" y="3260710"/>
            <a:ext cx="695586" cy="58477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053501" y="2906882"/>
            <a:ext cx="2467727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Severní Korea</a:t>
            </a:r>
            <a:endParaRPr lang="cs-CZ" sz="3200" dirty="0"/>
          </a:p>
        </p:txBody>
      </p:sp>
      <p:sp>
        <p:nvSpPr>
          <p:cNvPr id="10" name="Šipka doprava 9"/>
          <p:cNvSpPr/>
          <p:nvPr/>
        </p:nvSpPr>
        <p:spPr>
          <a:xfrm rot="1251295">
            <a:off x="1226555" y="2101611"/>
            <a:ext cx="1043281" cy="58477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313800" y="1404065"/>
            <a:ext cx="912429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Čína</a:t>
            </a:r>
            <a:endParaRPr lang="cs-CZ" sz="3200" dirty="0"/>
          </a:p>
        </p:txBody>
      </p:sp>
      <p:sp>
        <p:nvSpPr>
          <p:cNvPr id="12" name="Šipka doprava 11"/>
          <p:cNvSpPr/>
          <p:nvPr/>
        </p:nvSpPr>
        <p:spPr>
          <a:xfrm rot="9159283">
            <a:off x="4401928" y="904733"/>
            <a:ext cx="1043281" cy="58477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531647" y="405401"/>
            <a:ext cx="1172693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Rusko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52991" y="6156012"/>
            <a:ext cx="743345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1499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3336" y="365755"/>
            <a:ext cx="3806042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Základní údaje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556792"/>
            <a:ext cx="6355586" cy="48320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Hlavní město:</a:t>
            </a:r>
            <a:r>
              <a:rPr lang="cs-CZ" sz="2800" dirty="0" smtClean="0"/>
              <a:t> Tokio</a:t>
            </a:r>
          </a:p>
          <a:p>
            <a:endParaRPr lang="cs-CZ" sz="2800" dirty="0"/>
          </a:p>
          <a:p>
            <a:r>
              <a:rPr lang="cs-CZ" sz="2800" u="sng" dirty="0" smtClean="0"/>
              <a:t>Rozloha:</a:t>
            </a:r>
            <a:r>
              <a:rPr lang="cs-CZ" sz="2800" dirty="0" smtClean="0"/>
              <a:t>  377 835 km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(61. na světě)</a:t>
            </a:r>
          </a:p>
          <a:p>
            <a:endParaRPr lang="cs-CZ" sz="2800" dirty="0"/>
          </a:p>
          <a:p>
            <a:r>
              <a:rPr lang="cs-CZ" sz="2800" u="sng" dirty="0" smtClean="0"/>
              <a:t>Počet obyvatel:</a:t>
            </a:r>
            <a:r>
              <a:rPr lang="cs-CZ" sz="2800" dirty="0" smtClean="0"/>
              <a:t> 127 417 244 (10. na světě)</a:t>
            </a:r>
          </a:p>
          <a:p>
            <a:endParaRPr lang="cs-CZ" sz="2800" dirty="0"/>
          </a:p>
          <a:p>
            <a:r>
              <a:rPr lang="cs-CZ" sz="2800" u="sng" dirty="0" smtClean="0"/>
              <a:t>Hustota zalidnění:</a:t>
            </a:r>
            <a:r>
              <a:rPr lang="cs-CZ" sz="2800" dirty="0" smtClean="0"/>
              <a:t> 337 ob./km</a:t>
            </a:r>
            <a:r>
              <a:rPr lang="cs-CZ" sz="2800" baseline="30000" dirty="0" smtClean="0"/>
              <a:t>2</a:t>
            </a:r>
          </a:p>
          <a:p>
            <a:endParaRPr lang="cs-CZ" sz="2800" dirty="0"/>
          </a:p>
          <a:p>
            <a:r>
              <a:rPr lang="cs-CZ" sz="2800" u="sng" dirty="0" smtClean="0"/>
              <a:t>Náboženství:</a:t>
            </a:r>
            <a:r>
              <a:rPr lang="cs-CZ" sz="2800" dirty="0" smtClean="0"/>
              <a:t> šintoismus, buddhismus</a:t>
            </a:r>
          </a:p>
          <a:p>
            <a:endParaRPr lang="cs-CZ" sz="2800" dirty="0"/>
          </a:p>
          <a:p>
            <a:r>
              <a:rPr lang="cs-CZ" sz="2800" u="sng" dirty="0" smtClean="0"/>
              <a:t>Státní zřízení:</a:t>
            </a:r>
            <a:r>
              <a:rPr lang="cs-CZ" sz="2800" dirty="0" smtClean="0"/>
              <a:t> konstituční monarchie</a:t>
            </a:r>
          </a:p>
        </p:txBody>
      </p:sp>
    </p:spTree>
    <p:extLst>
      <p:ext uri="{BB962C8B-B14F-4D97-AF65-F5344CB8AC3E}">
        <p14:creationId xmlns:p14="http://schemas.microsoft.com/office/powerpoint/2010/main" val="349622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3336" y="365755"/>
            <a:ext cx="2176109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Průmysl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3335" y="1340768"/>
            <a:ext cx="7536294" cy="286232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/>
              <a:t>s</a:t>
            </a:r>
            <a:r>
              <a:rPr lang="cs-CZ" sz="3000" dirty="0" smtClean="0"/>
              <a:t>větová ekonomická velmoc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3. největší ekonomika světa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/>
              <a:t>v</a:t>
            </a:r>
            <a:r>
              <a:rPr lang="cs-CZ" sz="3000" dirty="0" smtClean="0"/>
              <a:t>ýroba automobilů (2. na světě), elektronika, </a:t>
            </a:r>
          </a:p>
          <a:p>
            <a:r>
              <a:rPr lang="cs-CZ" sz="3000" dirty="0"/>
              <a:t> </a:t>
            </a:r>
            <a:r>
              <a:rPr lang="cs-CZ" sz="3000" dirty="0" smtClean="0"/>
              <a:t>   strojírenství</a:t>
            </a:r>
          </a:p>
        </p:txBody>
      </p:sp>
      <p:pic>
        <p:nvPicPr>
          <p:cNvPr id="1026" name="Picture 2" descr="File:Shinkansen Nozomi in Toky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785" y="3789040"/>
            <a:ext cx="4576979" cy="3049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45483" y="654989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5877272"/>
            <a:ext cx="163878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Šinkanzen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40485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3336" y="365755"/>
            <a:ext cx="2006960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4800" dirty="0" smtClean="0"/>
              <a:t>Příroda</a:t>
            </a:r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3336" y="1556792"/>
            <a:ext cx="7429341" cy="424731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u="sng" dirty="0" smtClean="0"/>
              <a:t>řetěz ostrovů: </a:t>
            </a:r>
            <a:r>
              <a:rPr lang="cs-CZ" sz="2800" dirty="0" smtClean="0"/>
              <a:t>Hokkaidó, Honšú, </a:t>
            </a:r>
            <a:r>
              <a:rPr lang="cs-CZ" sz="2800" dirty="0" err="1" smtClean="0"/>
              <a:t>Šikokú</a:t>
            </a:r>
            <a:r>
              <a:rPr lang="cs-CZ" sz="2800" dirty="0" smtClean="0"/>
              <a:t>, Kjúšú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/>
              <a:t>h</a:t>
            </a:r>
            <a:r>
              <a:rPr lang="cs-CZ" sz="2800" dirty="0" smtClean="0"/>
              <a:t>ornatý a lesnatý povrch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obyvatelstvo nejvíce u pobřeží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častá zemětřesení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u="sng" dirty="0" smtClean="0"/>
              <a:t>podnebí: </a:t>
            </a:r>
            <a:r>
              <a:rPr lang="cs-CZ" sz="2800" dirty="0" smtClean="0"/>
              <a:t>vlhké, oceánické, monzunové (tajfuny)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3655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8815234" cy="157735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Zdroj obrázků:</a:t>
            </a:r>
          </a:p>
          <a:p>
            <a:r>
              <a:rPr lang="cs-CZ" sz="1050" dirty="0" smtClean="0"/>
              <a:t>Obr. 1: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13.2.2013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http://en.wikipedia.org/wiki/File:Japan_(orthographic_projection).</a:t>
            </a:r>
            <a:r>
              <a:rPr lang="cs-CZ" sz="1050" dirty="0" smtClean="0">
                <a:hlinkClick r:id="rId2"/>
              </a:rPr>
              <a:t>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13.2.2013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cs.wikipedia.org/wiki/Soubor:Japan_topo_en.jpg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13.2.2013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en.wikipedia.org/wiki/File:Flag_of_Japan.svg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NILSSON, Philip.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13.2.2013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cs.wikipedia.org/wiki/Soubor:Japanese_Imperial_Seal.svg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13.2.2013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en.wikipedia.org/wiki/File:Shinkansen_Nozomi_in_Tokyo.jpg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2395010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31038</TotalTime>
  <Words>266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Japonsko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LukášD</dc:creator>
  <cp:lastModifiedBy>LukášD</cp:lastModifiedBy>
  <cp:revision>14</cp:revision>
  <dcterms:created xsi:type="dcterms:W3CDTF">2013-02-21T20:50:41Z</dcterms:created>
  <dcterms:modified xsi:type="dcterms:W3CDTF">2013-02-13T15:01:53Z</dcterms:modified>
</cp:coreProperties>
</file>