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60" r:id="rId3"/>
    <p:sldId id="261" r:id="rId4"/>
    <p:sldId id="275" r:id="rId5"/>
    <p:sldId id="270" r:id="rId6"/>
    <p:sldId id="262" r:id="rId7"/>
    <p:sldId id="263" r:id="rId8"/>
    <p:sldId id="266" r:id="rId9"/>
    <p:sldId id="257" r:id="rId10"/>
    <p:sldId id="273" r:id="rId11"/>
    <p:sldId id="256" r:id="rId12"/>
    <p:sldId id="274" r:id="rId13"/>
    <p:sldId id="271" r:id="rId14"/>
    <p:sldId id="259" r:id="rId15"/>
    <p:sldId id="276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39B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49" autoAdjust="0"/>
    <p:restoredTop sz="94660"/>
  </p:normalViewPr>
  <p:slideViewPr>
    <p:cSldViewPr>
      <p:cViewPr varScale="1">
        <p:scale>
          <a:sx n="69" d="100"/>
          <a:sy n="69" d="100"/>
        </p:scale>
        <p:origin x="-121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23.2.2012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1337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23.2.2012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55173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23.2.2012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60303078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23.2.2012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73458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23.2.2012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77374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23.2.2012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59730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23.2.2012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73886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23.2.2012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77537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23.2.2012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38659327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23.2.2012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22866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23.2.2012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21885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B0C2A-1415-4C6D-8F10-513808A71B01}" type="datetimeFigureOut">
              <a:rPr lang="cs-CZ" smtClean="0"/>
              <a:pPr/>
              <a:t>23.2.2012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99AE615-C46F-4C65-B2D2-F427E9CD23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B0C2A-1415-4C6D-8F10-513808A71B01}" type="datetimeFigureOut">
              <a:rPr lang="cs-CZ" smtClean="0"/>
              <a:pPr/>
              <a:t>23.2.2012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99AE615-C46F-4C65-B2D2-F427E9CD23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B0C2A-1415-4C6D-8F10-513808A71B01}" type="datetimeFigureOut">
              <a:rPr lang="cs-CZ" smtClean="0"/>
              <a:pPr/>
              <a:t>23.2.2012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AE615-C46F-4C65-B2D2-F427E9CD232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B0C2A-1415-4C6D-8F10-513808A71B01}" type="datetimeFigureOut">
              <a:rPr lang="cs-CZ" smtClean="0"/>
              <a:pPr/>
              <a:t>23.2.2012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AE615-C46F-4C65-B2D2-F427E9CD23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B0C2A-1415-4C6D-8F10-513808A71B01}" type="datetimeFigureOut">
              <a:rPr lang="cs-CZ" smtClean="0"/>
              <a:pPr/>
              <a:t>23.2.2012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E99AE615-C46F-4C65-B2D2-F427E9CD232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B0C2A-1415-4C6D-8F10-513808A71B01}" type="datetimeFigureOut">
              <a:rPr lang="cs-CZ" smtClean="0"/>
              <a:pPr/>
              <a:t>23.2.2012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AE615-C46F-4C65-B2D2-F427E9CD23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B0C2A-1415-4C6D-8F10-513808A71B01}" type="datetimeFigureOut">
              <a:rPr lang="cs-CZ" smtClean="0"/>
              <a:pPr/>
              <a:t>23.2.2012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AE615-C46F-4C65-B2D2-F427E9CD23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B0C2A-1415-4C6D-8F10-513808A71B01}" type="datetimeFigureOut">
              <a:rPr lang="cs-CZ" smtClean="0"/>
              <a:pPr/>
              <a:t>23.2.2012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AE615-C46F-4C65-B2D2-F427E9CD23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B0C2A-1415-4C6D-8F10-513808A71B01}" type="datetimeFigureOut">
              <a:rPr lang="cs-CZ" smtClean="0"/>
              <a:pPr/>
              <a:t>23.2.2012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AE615-C46F-4C65-B2D2-F427E9CD232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B0C2A-1415-4C6D-8F10-513808A71B01}" type="datetimeFigureOut">
              <a:rPr lang="cs-CZ" smtClean="0"/>
              <a:pPr/>
              <a:t>23.2.2012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AE615-C46F-4C65-B2D2-F427E9CD23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B0C2A-1415-4C6D-8F10-513808A71B01}" type="datetimeFigureOut">
              <a:rPr lang="cs-CZ" smtClean="0"/>
              <a:pPr/>
              <a:t>23.2.2012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AE615-C46F-4C65-B2D2-F427E9CD23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23.2.2012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51600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72B0C2A-1415-4C6D-8F10-513808A71B01}" type="datetimeFigureOut">
              <a:rPr lang="cs-CZ" smtClean="0"/>
              <a:pPr/>
              <a:t>23.2.2012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E99AE615-C46F-4C65-B2D2-F427E9CD232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1475656" y="548680"/>
            <a:ext cx="684076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6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VLASTIVĚDA </a:t>
            </a:r>
            <a:br>
              <a:rPr lang="cs-CZ" sz="6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cs-CZ" sz="6600" b="1" dirty="0" smtClean="0">
                <a:solidFill>
                  <a:srgbClr val="C39BE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5. ROČNÍK</a:t>
            </a:r>
            <a:endParaRPr lang="cs-CZ" sz="6600" dirty="0">
              <a:solidFill>
                <a:srgbClr val="C39BE1"/>
              </a:solidFill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259632" y="3284984"/>
            <a:ext cx="7280351" cy="1206624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1979712" y="5267802"/>
            <a:ext cx="54726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mtClean="0">
                <a:solidFill>
                  <a:prstClr val="black"/>
                </a:solidFill>
              </a:rPr>
              <a:t>VY_32_INOVACE_04_07_mapy</a:t>
            </a:r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988858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95936" y="145297"/>
            <a:ext cx="12859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u="sng" cap="all" dirty="0">
                <a:solidFill>
                  <a:srgbClr val="7030A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Popis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395536" y="836712"/>
            <a:ext cx="8568952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č.1- na tomto snímku jsou zapsána měřítka map, vhodné pro výklad učitele</a:t>
            </a:r>
          </a:p>
          <a:p>
            <a:endParaRPr lang="cs-CZ" b="1" dirty="0"/>
          </a:p>
          <a:p>
            <a:r>
              <a:rPr lang="cs-CZ" b="1" dirty="0" smtClean="0"/>
              <a:t>č.2- na tomto snímku jsou vyobrazeny různé druhy map a názvy map, slova jsou jednotlivě pohyblivá, úkolem žáků je přiřadit jednotlivé názvy k danému druhu mapy</a:t>
            </a:r>
          </a:p>
          <a:p>
            <a:endParaRPr lang="cs-CZ" b="1" dirty="0"/>
          </a:p>
          <a:p>
            <a:r>
              <a:rPr lang="cs-CZ" b="1" dirty="0" smtClean="0"/>
              <a:t>č.3- na tomto snímku jsou vyobrazeny se svými měřítky, aby žáci viděli rozdíl velikosti měřítka a jsou uvedeny příklady k těmto měřítkům, vhodné pro výklad učitele</a:t>
            </a:r>
          </a:p>
          <a:p>
            <a:endParaRPr lang="cs-CZ" b="1" dirty="0"/>
          </a:p>
          <a:p>
            <a:r>
              <a:rPr lang="cs-CZ" b="1" dirty="0" smtClean="0"/>
              <a:t>č.4- </a:t>
            </a:r>
            <a:r>
              <a:rPr lang="cs-CZ" b="1" dirty="0"/>
              <a:t>na tomto snímku </a:t>
            </a:r>
            <a:r>
              <a:rPr lang="cs-CZ" b="1" dirty="0" smtClean="0"/>
              <a:t>je vyobrazena </a:t>
            </a:r>
            <a:r>
              <a:rPr lang="cs-CZ" b="1" dirty="0"/>
              <a:t>se </a:t>
            </a:r>
            <a:r>
              <a:rPr lang="cs-CZ" b="1" dirty="0" smtClean="0"/>
              <a:t>svým měřítkem, </a:t>
            </a:r>
            <a:r>
              <a:rPr lang="cs-CZ" b="1" dirty="0"/>
              <a:t>aby žáci viděli rozdíl velikosti měřítka a jsou uvedeny příklady k těmto měřítkům, vhodné pro výklad </a:t>
            </a:r>
            <a:r>
              <a:rPr lang="cs-CZ" b="1" dirty="0" smtClean="0"/>
              <a:t>učitele</a:t>
            </a:r>
          </a:p>
          <a:p>
            <a:endParaRPr lang="cs-CZ" b="1" dirty="0"/>
          </a:p>
          <a:p>
            <a:r>
              <a:rPr lang="cs-CZ" b="1" dirty="0" smtClean="0"/>
              <a:t>č.5- na tomto snímku je vyobrazena hranice České republiky, úkolem žáků je překreslit hranice mapy České republiky do prázdného okénka</a:t>
            </a:r>
          </a:p>
          <a:p>
            <a:endParaRPr lang="cs-CZ" b="1" dirty="0"/>
          </a:p>
          <a:p>
            <a:r>
              <a:rPr lang="cs-CZ" b="1" dirty="0" smtClean="0"/>
              <a:t>č.6- na tomto snímku jsou zapsány věty a jednotlivá slova volně se pohybující a úkolem žáků je, přečíst danou větu a vhodné doplňující slovo do této věty přesunout</a:t>
            </a:r>
            <a:endParaRPr lang="cs-CZ" b="1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0127770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067944" y="188640"/>
            <a:ext cx="12859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u="sng" cap="all" dirty="0">
                <a:solidFill>
                  <a:srgbClr val="7030A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popis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395536" y="1052736"/>
            <a:ext cx="849694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č.7- na tomto snímku je vyobrazena mapa a plán, úkolem žáků je na dané řádky zapsat rozdíly mezi mapou a plánem po výkladu učitele</a:t>
            </a:r>
          </a:p>
          <a:p>
            <a:endParaRPr lang="cs-CZ" b="1" dirty="0"/>
          </a:p>
          <a:p>
            <a:r>
              <a:rPr lang="cs-CZ" b="1" dirty="0" smtClean="0"/>
              <a:t>č.8- na tomto snímku jsou vyobrazeny mapové značky, každá značka je volně se pohybující, lze přesouvat, úkolem žáků ale je tyto značky správně pojmenovat</a:t>
            </a:r>
          </a:p>
          <a:p>
            <a:endParaRPr lang="cs-CZ" b="1" dirty="0"/>
          </a:p>
          <a:p>
            <a:r>
              <a:rPr lang="cs-CZ" b="1" dirty="0" smtClean="0"/>
              <a:t>Č.9- na tomto snímku jsou vyobrazeny mapové značky s popisky, úkolem žáků je zkontrolovat zda popisky k mapám sedí a odpovědět, poté lze přesunout šípku, jelikož pod ní se skrývá správná odpověď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72633386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74184" y="1196751"/>
            <a:ext cx="853244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09600" indent="-609600">
              <a:buFontTx/>
              <a:buNone/>
            </a:pPr>
            <a:r>
              <a:rPr lang="cs-CZ" dirty="0" smtClean="0"/>
              <a:t> </a:t>
            </a:r>
            <a:r>
              <a:rPr lang="cs-CZ" sz="2400" b="1" u="sng" dirty="0" smtClean="0">
                <a:solidFill>
                  <a:srgbClr val="FF0000"/>
                </a:solidFill>
              </a:rPr>
              <a:t>Dělení podle měřítka:</a:t>
            </a:r>
          </a:p>
          <a:p>
            <a:pPr marL="609600" indent="-609600">
              <a:buFontTx/>
              <a:buNone/>
            </a:pPr>
            <a:r>
              <a:rPr lang="cs-CZ" sz="2400" dirty="0" smtClean="0"/>
              <a:t>	a) mapy </a:t>
            </a:r>
            <a:r>
              <a:rPr lang="cs-CZ" sz="2400" dirty="0" smtClean="0">
                <a:solidFill>
                  <a:srgbClr val="FFC000"/>
                </a:solidFill>
              </a:rPr>
              <a:t>velkých měřítek </a:t>
            </a:r>
            <a:r>
              <a:rPr lang="cs-CZ" sz="2400" dirty="0" smtClean="0"/>
              <a:t>(plány, turistické mapy)  </a:t>
            </a:r>
          </a:p>
          <a:p>
            <a:pPr marL="609600" indent="-609600">
              <a:buFontTx/>
              <a:buNone/>
            </a:pPr>
            <a:r>
              <a:rPr lang="cs-CZ" sz="2400" dirty="0" smtClean="0"/>
              <a:t>   do 1:200 000 (1 cm je 2 km ve skutečnosti)</a:t>
            </a:r>
          </a:p>
          <a:p>
            <a:pPr marL="609600" indent="-609600">
              <a:buFontTx/>
              <a:buNone/>
            </a:pPr>
            <a:endParaRPr lang="cs-CZ" sz="2400" dirty="0" smtClean="0"/>
          </a:p>
          <a:p>
            <a:pPr marL="609600" indent="-609600">
              <a:buFontTx/>
              <a:buNone/>
            </a:pPr>
            <a:r>
              <a:rPr lang="cs-CZ" sz="2400" dirty="0" smtClean="0"/>
              <a:t>	b) mapy </a:t>
            </a:r>
            <a:r>
              <a:rPr lang="cs-CZ" sz="2400" dirty="0" smtClean="0">
                <a:solidFill>
                  <a:srgbClr val="FFC000"/>
                </a:solidFill>
              </a:rPr>
              <a:t>středních měřítek </a:t>
            </a:r>
            <a:r>
              <a:rPr lang="cs-CZ" sz="2400" dirty="0" smtClean="0"/>
              <a:t>(automapy) </a:t>
            </a:r>
          </a:p>
          <a:p>
            <a:pPr marL="609600" indent="-609600">
              <a:buFontTx/>
              <a:buNone/>
            </a:pPr>
            <a:r>
              <a:rPr lang="cs-CZ" sz="2400" dirty="0" smtClean="0"/>
              <a:t>      od 1:200 000 do 1:1 000 </a:t>
            </a:r>
            <a:r>
              <a:rPr lang="cs-CZ" sz="2400" dirty="0" err="1" smtClean="0"/>
              <a:t>000</a:t>
            </a:r>
            <a:endParaRPr lang="cs-CZ" sz="2400" dirty="0" smtClean="0"/>
          </a:p>
          <a:p>
            <a:pPr marL="609600" indent="-609600">
              <a:buFontTx/>
              <a:buNone/>
            </a:pPr>
            <a:endParaRPr lang="cs-CZ" sz="2400" dirty="0" smtClean="0"/>
          </a:p>
          <a:p>
            <a:pPr marL="609600" indent="-609600">
              <a:buFontTx/>
              <a:buNone/>
            </a:pPr>
            <a:r>
              <a:rPr lang="cs-CZ" sz="2400" dirty="0" smtClean="0"/>
              <a:t>	c) mapy </a:t>
            </a:r>
            <a:r>
              <a:rPr lang="cs-CZ" sz="2400" dirty="0" smtClean="0">
                <a:solidFill>
                  <a:srgbClr val="FFC000"/>
                </a:solidFill>
              </a:rPr>
              <a:t>malých měřítek </a:t>
            </a:r>
            <a:r>
              <a:rPr lang="cs-CZ" sz="2400" dirty="0" smtClean="0"/>
              <a:t>(kontinenty, státy)   </a:t>
            </a:r>
          </a:p>
          <a:p>
            <a:pPr marL="609600" indent="-609600">
              <a:buFontTx/>
              <a:buNone/>
            </a:pPr>
            <a:r>
              <a:rPr lang="cs-CZ" sz="2400" dirty="0" smtClean="0"/>
              <a:t>     nad 1:1 000 </a:t>
            </a:r>
            <a:r>
              <a:rPr lang="cs-CZ" sz="2400" dirty="0" err="1" smtClean="0"/>
              <a:t>000</a:t>
            </a:r>
            <a:endParaRPr lang="cs-CZ" sz="2400" dirty="0" smtClean="0"/>
          </a:p>
          <a:p>
            <a:pPr marL="609600" indent="-609600">
              <a:buFontTx/>
              <a:buNone/>
            </a:pPr>
            <a:endParaRPr lang="cs-CZ" sz="2400" dirty="0" smtClean="0"/>
          </a:p>
          <a:p>
            <a:pPr marL="609600" indent="-609600">
              <a:buFontTx/>
              <a:buNone/>
            </a:pPr>
            <a:r>
              <a:rPr lang="cs-CZ" sz="2400" b="1" u="sng" dirty="0" smtClean="0">
                <a:solidFill>
                  <a:srgbClr val="FF0000"/>
                </a:solidFill>
              </a:rPr>
              <a:t>Dělení podle druhu:</a:t>
            </a:r>
          </a:p>
          <a:p>
            <a:pPr marL="609600" indent="-609600">
              <a:buFontTx/>
              <a:buNone/>
            </a:pPr>
            <a:r>
              <a:rPr lang="cs-CZ" sz="2400" dirty="0" smtClean="0"/>
              <a:t>	a) </a:t>
            </a:r>
            <a:r>
              <a:rPr lang="cs-CZ" sz="2400" dirty="0" smtClean="0">
                <a:solidFill>
                  <a:srgbClr val="00B0F0"/>
                </a:solidFill>
              </a:rPr>
              <a:t>topografické </a:t>
            </a:r>
            <a:r>
              <a:rPr lang="cs-CZ" sz="2400" dirty="0" smtClean="0"/>
              <a:t>(obecně zeměpisné) </a:t>
            </a:r>
          </a:p>
          <a:p>
            <a:pPr marL="609600" indent="-609600">
              <a:buFontTx/>
              <a:buNone/>
            </a:pPr>
            <a:endParaRPr lang="cs-CZ" sz="2400" dirty="0" smtClean="0"/>
          </a:p>
          <a:p>
            <a:pPr marL="609600" indent="-609600">
              <a:buFontTx/>
              <a:buNone/>
            </a:pPr>
            <a:r>
              <a:rPr lang="cs-CZ" sz="2400" dirty="0" smtClean="0"/>
              <a:t>	b) </a:t>
            </a:r>
            <a:r>
              <a:rPr lang="cs-CZ" sz="2400" dirty="0" err="1" smtClean="0">
                <a:solidFill>
                  <a:srgbClr val="00B0F0"/>
                </a:solidFill>
              </a:rPr>
              <a:t>tématické</a:t>
            </a:r>
            <a:r>
              <a:rPr lang="cs-CZ" sz="2400" dirty="0" smtClean="0"/>
              <a:t> (politické, zemědělství, podnebí </a:t>
            </a:r>
            <a:r>
              <a:rPr lang="cs-CZ" sz="2400" dirty="0" err="1" smtClean="0"/>
              <a:t>atd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76008" y="218995"/>
            <a:ext cx="71287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u="sng" cap="all" dirty="0">
                <a:solidFill>
                  <a:srgbClr val="7030A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Měřítka na mapě a druhy map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66664" y="188640"/>
            <a:ext cx="72728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u="sng" cap="all" dirty="0">
                <a:solidFill>
                  <a:srgbClr val="7030A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Přiřaď názvy map k obrázkům </a:t>
            </a:r>
          </a:p>
        </p:txBody>
      </p:sp>
      <p:pic>
        <p:nvPicPr>
          <p:cNvPr id="3" name="Picture 6" descr="http://www.mapy-stiefel.cz/images/big/473101_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66636" y="1107423"/>
            <a:ext cx="2495128" cy="2162944"/>
          </a:xfrm>
          <a:prstGeom prst="rect">
            <a:avLst/>
          </a:prstGeom>
          <a:noFill/>
          <a:effectLst>
            <a:outerShdw blurRad="647700" dist="50800" dir="5400000" sx="110000" sy="110000" algn="ctr" rotWithShape="0">
              <a:srgbClr val="C00000">
                <a:alpha val="49000"/>
              </a:srgbClr>
            </a:outerShdw>
          </a:effectLst>
        </p:spPr>
      </p:pic>
      <p:sp>
        <p:nvSpPr>
          <p:cNvPr id="4" name="TextovéPole 3"/>
          <p:cNvSpPr txBox="1"/>
          <p:nvPr/>
        </p:nvSpPr>
        <p:spPr>
          <a:xfrm>
            <a:off x="1115616" y="5445224"/>
            <a:ext cx="25519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002060"/>
                </a:solidFill>
              </a:rPr>
              <a:t> </a:t>
            </a:r>
            <a:endParaRPr lang="cs-CZ" sz="2000" dirty="0">
              <a:solidFill>
                <a:srgbClr val="002060"/>
              </a:solidFill>
            </a:endParaRPr>
          </a:p>
        </p:txBody>
      </p:sp>
      <p:pic>
        <p:nvPicPr>
          <p:cNvPr id="5" name="Picture 9" descr="http://www.koronamedia.cz/mapa/evropa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5624" y="1252791"/>
            <a:ext cx="2520280" cy="1872208"/>
          </a:xfrm>
          <a:prstGeom prst="rect">
            <a:avLst/>
          </a:prstGeom>
          <a:noFill/>
          <a:effectLst>
            <a:outerShdw blurRad="647700" dist="50800" dir="5400000" sx="110000" sy="110000" algn="ctr" rotWithShape="0">
              <a:srgbClr val="C00000">
                <a:alpha val="49000"/>
              </a:srgbClr>
            </a:outerShdw>
          </a:effectLst>
        </p:spPr>
      </p:pic>
      <p:sp>
        <p:nvSpPr>
          <p:cNvPr id="6" name="TextovéPole 5"/>
          <p:cNvSpPr txBox="1"/>
          <p:nvPr/>
        </p:nvSpPr>
        <p:spPr>
          <a:xfrm>
            <a:off x="3851920" y="2924944"/>
            <a:ext cx="25519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002060"/>
                </a:solidFill>
              </a:rPr>
              <a:t> </a:t>
            </a:r>
            <a:endParaRPr lang="cs-CZ" sz="2000" dirty="0">
              <a:solidFill>
                <a:srgbClr val="002060"/>
              </a:solidFill>
            </a:endParaRPr>
          </a:p>
        </p:txBody>
      </p:sp>
      <p:pic>
        <p:nvPicPr>
          <p:cNvPr id="7" name="Picture 3" descr="http://zl.uradprace.cz/MAPY/zlin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2928" y="2783632"/>
            <a:ext cx="2520280" cy="2016224"/>
          </a:xfrm>
          <a:prstGeom prst="rect">
            <a:avLst/>
          </a:prstGeom>
          <a:noFill/>
          <a:effectLst>
            <a:outerShdw blurRad="647700" dist="50800" dir="5400000" sx="110000" sy="110000" algn="ctr" rotWithShape="0">
              <a:srgbClr val="C00000">
                <a:alpha val="49000"/>
              </a:srgbClr>
            </a:outerShdw>
          </a:effectLst>
        </p:spPr>
      </p:pic>
      <p:sp>
        <p:nvSpPr>
          <p:cNvPr id="8" name="Obdélník 7"/>
          <p:cNvSpPr/>
          <p:nvPr/>
        </p:nvSpPr>
        <p:spPr>
          <a:xfrm>
            <a:off x="3882988" y="1441387"/>
            <a:ext cx="129614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000" b="1" dirty="0" smtClean="0">
                <a:solidFill>
                  <a:schemeClr val="accent6">
                    <a:lumMod val="75000"/>
                  </a:schemeClr>
                </a:solidFill>
              </a:rPr>
              <a:t>Politické</a:t>
            </a:r>
            <a:r>
              <a:rPr lang="cs-CZ" sz="2000" dirty="0" smtClean="0">
                <a:solidFill>
                  <a:srgbClr val="00B050"/>
                </a:solidFill>
              </a:rPr>
              <a:t> </a:t>
            </a:r>
            <a:endParaRPr lang="cs-CZ" sz="2000" dirty="0">
              <a:solidFill>
                <a:srgbClr val="00B050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583656" y="3727361"/>
            <a:ext cx="194421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000" b="1" dirty="0" smtClean="0">
                <a:solidFill>
                  <a:srgbClr val="00B050"/>
                </a:solidFill>
              </a:rPr>
              <a:t>Topografické</a:t>
            </a:r>
            <a:r>
              <a:rPr lang="cs-CZ" sz="2000" dirty="0" smtClean="0">
                <a:solidFill>
                  <a:srgbClr val="00B050"/>
                </a:solidFill>
              </a:rPr>
              <a:t> </a:t>
            </a:r>
            <a:endParaRPr lang="cs-CZ" sz="2000" dirty="0">
              <a:solidFill>
                <a:srgbClr val="00B05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82869" y="5545400"/>
            <a:ext cx="13758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002060"/>
                </a:solidFill>
              </a:rPr>
              <a:t>Turistické</a:t>
            </a:r>
            <a:endParaRPr lang="cs-CZ" sz="2000" b="1" dirty="0">
              <a:solidFill>
                <a:srgbClr val="002060"/>
              </a:solidFill>
            </a:endParaRPr>
          </a:p>
        </p:txBody>
      </p:sp>
      <p:pic>
        <p:nvPicPr>
          <p:cNvPr id="11" name="Picture 5" descr="http://www.mikroregion-bojkovsko.cz/fotky/obr.php?name=pas-praks-drsl_stred&amp;id=14597&amp;width=554&amp;user=24&amp;session=5834855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15608" y="4473116"/>
            <a:ext cx="2664296" cy="1944216"/>
          </a:xfrm>
          <a:prstGeom prst="rect">
            <a:avLst/>
          </a:prstGeom>
          <a:noFill/>
          <a:effectLst>
            <a:outerShdw blurRad="647700" dist="50800" dir="5400000" sx="110000" sy="110000" algn="ctr" rotWithShape="0">
              <a:srgbClr val="C00000">
                <a:alpha val="49000"/>
              </a:srgbClr>
            </a:outerShdw>
          </a:effectLst>
        </p:spPr>
      </p:pic>
      <p:sp>
        <p:nvSpPr>
          <p:cNvPr id="12" name="TextovéPole 11"/>
          <p:cNvSpPr txBox="1"/>
          <p:nvPr/>
        </p:nvSpPr>
        <p:spPr>
          <a:xfrm>
            <a:off x="3419872" y="5517232"/>
            <a:ext cx="13949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Plán měst</a:t>
            </a:r>
            <a:endParaRPr lang="cs-CZ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021435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14841" y="179929"/>
            <a:ext cx="75608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u="sng" cap="all" dirty="0">
                <a:solidFill>
                  <a:srgbClr val="7030A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Měřítko na mapě</a:t>
            </a:r>
          </a:p>
        </p:txBody>
      </p:sp>
      <p:sp>
        <p:nvSpPr>
          <p:cNvPr id="3" name="Obdélník 2"/>
          <p:cNvSpPr/>
          <p:nvPr/>
        </p:nvSpPr>
        <p:spPr>
          <a:xfrm>
            <a:off x="323528" y="1412776"/>
            <a:ext cx="427675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b="1" dirty="0" smtClean="0"/>
              <a:t>Mapa o měřítku </a:t>
            </a:r>
            <a:r>
              <a:rPr lang="cs-CZ" sz="2000" b="1" dirty="0" smtClean="0">
                <a:solidFill>
                  <a:srgbClr val="FF0000"/>
                </a:solidFill>
              </a:rPr>
              <a:t>1: 50 000</a:t>
            </a:r>
          </a:p>
          <a:p>
            <a:r>
              <a:rPr lang="cs-CZ" sz="2000" b="1" dirty="0" smtClean="0"/>
              <a:t>tj. 1cm na mapě je </a:t>
            </a:r>
            <a:r>
              <a:rPr lang="cs-CZ" sz="2000" b="1" dirty="0" smtClean="0">
                <a:solidFill>
                  <a:srgbClr val="FF0000"/>
                </a:solidFill>
              </a:rPr>
              <a:t>5 km</a:t>
            </a:r>
          </a:p>
          <a:p>
            <a:r>
              <a:rPr lang="cs-CZ" sz="2000" b="1" dirty="0" smtClean="0">
                <a:solidFill>
                  <a:srgbClr val="FF0000"/>
                </a:solidFill>
              </a:rPr>
              <a:t> </a:t>
            </a:r>
            <a:r>
              <a:rPr lang="cs-CZ" sz="2000" b="1" dirty="0" smtClean="0"/>
              <a:t>ve skutečnosti </a:t>
            </a:r>
            <a:r>
              <a:rPr lang="cs-CZ" sz="2000" b="1" dirty="0" smtClean="0">
                <a:solidFill>
                  <a:srgbClr val="FF0000"/>
                </a:solidFill>
              </a:rPr>
              <a:t>– velkých měřítek</a:t>
            </a:r>
            <a:endParaRPr lang="cs-CZ" sz="2000" b="1" dirty="0">
              <a:solidFill>
                <a:srgbClr val="FF0000"/>
              </a:solidFill>
            </a:endParaRPr>
          </a:p>
        </p:txBody>
      </p:sp>
      <p:pic>
        <p:nvPicPr>
          <p:cNvPr id="4" name="Picture 5" descr="http://www.mikroregion-bojkovsko.cz/fotky/obr.php?name=pas-praks-drsl_stred&amp;id=14597&amp;width=554&amp;user=24&amp;session=5834855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4077072"/>
            <a:ext cx="3708102" cy="2376264"/>
          </a:xfrm>
          <a:prstGeom prst="rect">
            <a:avLst/>
          </a:prstGeom>
          <a:noFill/>
          <a:effectLst>
            <a:outerShdw blurRad="647700" dist="50800" dir="5400000" sx="110000" sy="110000" algn="ctr" rotWithShape="0">
              <a:srgbClr val="FFC000">
                <a:alpha val="49000"/>
              </a:srgbClr>
            </a:outerShdw>
          </a:effectLst>
        </p:spPr>
      </p:pic>
      <p:pic>
        <p:nvPicPr>
          <p:cNvPr id="5" name="Picture 3" descr="http://www.zememeric.cz/12-96/autoatlas1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1268761"/>
            <a:ext cx="3415680" cy="2304256"/>
          </a:xfrm>
          <a:prstGeom prst="rect">
            <a:avLst/>
          </a:prstGeom>
          <a:noFill/>
          <a:effectLst>
            <a:outerShdw blurRad="647700" dist="50800" dir="5400000" sx="110000" sy="110000" algn="ctr" rotWithShape="0">
              <a:srgbClr val="FFC000">
                <a:alpha val="49000"/>
              </a:srgbClr>
            </a:outerShdw>
          </a:effectLst>
        </p:spPr>
      </p:pic>
      <p:sp>
        <p:nvSpPr>
          <p:cNvPr id="6" name="Obdélník 5"/>
          <p:cNvSpPr/>
          <p:nvPr/>
        </p:nvSpPr>
        <p:spPr>
          <a:xfrm>
            <a:off x="4499992" y="3861048"/>
            <a:ext cx="453650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b="1" dirty="0" smtClean="0"/>
              <a:t>Mapa o měřítku </a:t>
            </a:r>
            <a:r>
              <a:rPr lang="cs-CZ" sz="2000" b="1" dirty="0" smtClean="0">
                <a:solidFill>
                  <a:srgbClr val="FF0000"/>
                </a:solidFill>
              </a:rPr>
              <a:t>1: 500 000 </a:t>
            </a:r>
          </a:p>
          <a:p>
            <a:r>
              <a:rPr lang="cs-CZ" sz="2000" b="1" dirty="0" smtClean="0"/>
              <a:t>Tj. 1 cm na mapě je </a:t>
            </a:r>
            <a:r>
              <a:rPr lang="cs-CZ" sz="2000" b="1" dirty="0" smtClean="0">
                <a:solidFill>
                  <a:srgbClr val="FF0000"/>
                </a:solidFill>
              </a:rPr>
              <a:t>5 km</a:t>
            </a:r>
          </a:p>
          <a:p>
            <a:r>
              <a:rPr lang="cs-CZ" sz="2000" b="1" dirty="0" smtClean="0"/>
              <a:t> ve skutečnosti – </a:t>
            </a:r>
            <a:r>
              <a:rPr lang="cs-CZ" sz="2000" b="1" dirty="0" smtClean="0">
                <a:solidFill>
                  <a:srgbClr val="FF0000"/>
                </a:solidFill>
              </a:rPr>
              <a:t>středních měřítek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323528" y="5589240"/>
            <a:ext cx="424212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647700" dist="50800" dir="5400000" sx="110000" sy="110000" algn="ctr" rotWithShape="0">
              <a:srgbClr val="FFC000">
                <a:alpha val="49000"/>
              </a:srgbClr>
            </a:outerShdw>
          </a:effectLst>
        </p:spPr>
        <p:txBody>
          <a:bodyPr wrap="square">
            <a:spAutoFit/>
          </a:bodyPr>
          <a:lstStyle/>
          <a:p>
            <a:endParaRPr lang="cs-CZ" sz="2000" dirty="0"/>
          </a:p>
        </p:txBody>
      </p:sp>
      <p:sp>
        <p:nvSpPr>
          <p:cNvPr id="8" name="Obdélník 7"/>
          <p:cNvSpPr/>
          <p:nvPr/>
        </p:nvSpPr>
        <p:spPr>
          <a:xfrm rot="10800000" flipV="1">
            <a:off x="4283968" y="5506224"/>
            <a:ext cx="444123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000" b="1" dirty="0" smtClean="0">
                <a:solidFill>
                  <a:srgbClr val="00B0F0"/>
                </a:solidFill>
              </a:rPr>
              <a:t>Např. automapy, administrativní </a:t>
            </a:r>
          </a:p>
          <a:p>
            <a:pPr algn="ctr"/>
            <a:r>
              <a:rPr lang="cs-CZ" sz="2000" b="1" dirty="0" smtClean="0">
                <a:solidFill>
                  <a:srgbClr val="00B0F0"/>
                </a:solidFill>
              </a:rPr>
              <a:t>mapy</a:t>
            </a:r>
            <a:endParaRPr lang="cs-CZ" sz="2000" b="1" dirty="0">
              <a:solidFill>
                <a:srgbClr val="00B0F0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4415547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255008" y="3068960"/>
            <a:ext cx="426911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dirty="0" smtClean="0">
                <a:solidFill>
                  <a:srgbClr val="00B0F0"/>
                </a:solidFill>
              </a:rPr>
              <a:t>Např. plány měst, turistické mapy</a:t>
            </a:r>
            <a:endParaRPr lang="cs-CZ" sz="20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252259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images.google.com/url?q=http://www.weltzitate.de/Afrika/Afrika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977320"/>
            <a:ext cx="2907432" cy="3243064"/>
          </a:xfrm>
          <a:prstGeom prst="rect">
            <a:avLst/>
          </a:prstGeom>
          <a:noFill/>
          <a:effectLst>
            <a:outerShdw blurRad="647700" dist="50800" dir="5400000" sx="110000" sy="110000" algn="ctr" rotWithShape="0">
              <a:srgbClr val="C39BE1">
                <a:alpha val="49000"/>
              </a:srgbClr>
            </a:outerShdw>
          </a:effectLst>
        </p:spPr>
      </p:pic>
      <p:pic>
        <p:nvPicPr>
          <p:cNvPr id="3" name="Picture 7" descr="http://www.tollmi.cz/images/evropa-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895600"/>
            <a:ext cx="4040188" cy="3057525"/>
          </a:xfrm>
          <a:prstGeom prst="rect">
            <a:avLst/>
          </a:prstGeom>
          <a:noFill/>
          <a:effectLst>
            <a:outerShdw blurRad="647700" dist="50800" dir="5400000" sx="110000" sy="110000" algn="ctr" rotWithShape="0">
              <a:srgbClr val="C39BE1">
                <a:alpha val="49000"/>
              </a:srgbClr>
            </a:outerShdw>
          </a:effectLst>
        </p:spPr>
      </p:pic>
      <p:sp>
        <p:nvSpPr>
          <p:cNvPr id="4" name="Obdélník 3"/>
          <p:cNvSpPr/>
          <p:nvPr/>
        </p:nvSpPr>
        <p:spPr>
          <a:xfrm>
            <a:off x="3995936" y="980728"/>
            <a:ext cx="4176464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b="1" dirty="0" smtClean="0"/>
              <a:t>Mapa  o měřítku </a:t>
            </a:r>
            <a:r>
              <a:rPr lang="cs-CZ" sz="2000" b="1" dirty="0" smtClean="0">
                <a:solidFill>
                  <a:srgbClr val="FF0000"/>
                </a:solidFill>
              </a:rPr>
              <a:t>1:40 000 </a:t>
            </a:r>
            <a:r>
              <a:rPr lang="cs-CZ" sz="2000" b="1" dirty="0" err="1" smtClean="0">
                <a:solidFill>
                  <a:srgbClr val="FF0000"/>
                </a:solidFill>
              </a:rPr>
              <a:t>000</a:t>
            </a:r>
            <a:endParaRPr lang="cs-CZ" sz="2000" b="1" dirty="0" smtClean="0">
              <a:solidFill>
                <a:srgbClr val="FF0000"/>
              </a:solidFill>
            </a:endParaRPr>
          </a:p>
          <a:p>
            <a:r>
              <a:rPr lang="cs-CZ" sz="2000" b="1" dirty="0" smtClean="0">
                <a:solidFill>
                  <a:srgbClr val="FF0000"/>
                </a:solidFill>
              </a:rPr>
              <a:t> </a:t>
            </a:r>
            <a:r>
              <a:rPr lang="cs-CZ" sz="2000" b="1" dirty="0" smtClean="0"/>
              <a:t>tj. 1 cm je </a:t>
            </a:r>
            <a:r>
              <a:rPr lang="cs-CZ" sz="2000" b="1" dirty="0" smtClean="0">
                <a:solidFill>
                  <a:srgbClr val="FF0000"/>
                </a:solidFill>
              </a:rPr>
              <a:t>400 km</a:t>
            </a:r>
          </a:p>
          <a:p>
            <a:r>
              <a:rPr lang="cs-CZ" sz="2000" b="1" dirty="0" smtClean="0"/>
              <a:t> ve skutečnosti – </a:t>
            </a:r>
            <a:r>
              <a:rPr lang="cs-CZ" sz="2000" b="1" dirty="0" smtClean="0">
                <a:solidFill>
                  <a:srgbClr val="FF0000"/>
                </a:solidFill>
              </a:rPr>
              <a:t>malých měřítek</a:t>
            </a:r>
          </a:p>
          <a:p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179512" y="4959752"/>
            <a:ext cx="43924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b="1" dirty="0" smtClean="0">
                <a:solidFill>
                  <a:srgbClr val="00B0F0"/>
                </a:solidFill>
              </a:rPr>
              <a:t>Např. mapy států, světadílů, Světa</a:t>
            </a:r>
            <a:endParaRPr lang="cs-CZ" sz="2000" b="1" dirty="0">
              <a:solidFill>
                <a:srgbClr val="00B0F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995936" y="177225"/>
            <a:ext cx="123905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u="sng" cap="all" dirty="0">
                <a:solidFill>
                  <a:srgbClr val="7030A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mapa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10600" cy="504056"/>
          </a:xfrm>
        </p:spPr>
        <p:txBody>
          <a:bodyPr>
            <a:noAutofit/>
          </a:bodyPr>
          <a:lstStyle/>
          <a:p>
            <a:pPr algn="ctr"/>
            <a:r>
              <a:rPr lang="cs-CZ" sz="3200" b="1" u="sng" dirty="0">
                <a:solidFill>
                  <a:srgbClr val="7030A0"/>
                </a:solidFill>
              </a:rPr>
              <a:t>Česká republika</a:t>
            </a: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251520" y="908720"/>
            <a:ext cx="4290556" cy="639762"/>
          </a:xfrm>
        </p:spPr>
        <p:txBody>
          <a:bodyPr>
            <a:normAutofit/>
          </a:bodyPr>
          <a:lstStyle/>
          <a:p>
            <a:pPr algn="ctr"/>
            <a:r>
              <a:rPr lang="cs-CZ" sz="2000" b="1" dirty="0" smtClean="0">
                <a:solidFill>
                  <a:srgbClr val="BF1174"/>
                </a:solidFill>
              </a:rPr>
              <a:t>Mapa České republiky</a:t>
            </a:r>
            <a:endParaRPr lang="cs-CZ" sz="2000" b="1" dirty="0">
              <a:solidFill>
                <a:srgbClr val="BF1174"/>
              </a:solidFill>
            </a:endParaRPr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half" idx="3"/>
          </p:nvPr>
        </p:nvSpPr>
        <p:spPr>
          <a:xfrm>
            <a:off x="4572000" y="908720"/>
            <a:ext cx="4292241" cy="639762"/>
          </a:xfrm>
        </p:spPr>
        <p:txBody>
          <a:bodyPr>
            <a:noAutofit/>
          </a:bodyPr>
          <a:lstStyle/>
          <a:p>
            <a:pPr algn="ctr"/>
            <a:r>
              <a:rPr lang="cs-CZ" sz="2000" b="1" dirty="0" smtClean="0">
                <a:solidFill>
                  <a:srgbClr val="BF1174"/>
                </a:solidFill>
              </a:rPr>
              <a:t>Nakresli do tabulky hranice</a:t>
            </a:r>
          </a:p>
          <a:p>
            <a:pPr algn="ctr"/>
            <a:r>
              <a:rPr lang="cs-CZ" sz="2000" b="1" dirty="0" smtClean="0">
                <a:solidFill>
                  <a:srgbClr val="BF1174"/>
                </a:solidFill>
              </a:rPr>
              <a:t> České republiky</a:t>
            </a:r>
            <a:endParaRPr lang="cs-CZ" sz="2000" b="1" dirty="0">
              <a:solidFill>
                <a:srgbClr val="BF1174"/>
              </a:solidFill>
            </a:endParaRPr>
          </a:p>
        </p:txBody>
      </p:sp>
      <p:pic>
        <p:nvPicPr>
          <p:cNvPr id="16" name="Zástupný symbol pro obsah 15" descr="cr-mapa-hranice.pn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0" y="2636912"/>
            <a:ext cx="4291012" cy="2483572"/>
          </a:xfrm>
        </p:spPr>
      </p:pic>
      <p:graphicFrame>
        <p:nvGraphicFramePr>
          <p:cNvPr id="17" name="Zástupný symbol pro obsah 16"/>
          <p:cNvGraphicFramePr>
            <a:graphicFrameLocks noGrp="1"/>
          </p:cNvGraphicFramePr>
          <p:nvPr>
            <p:ph sz="quarter" idx="4"/>
          </p:nvPr>
        </p:nvGraphicFramePr>
        <p:xfrm>
          <a:off x="4499992" y="1844824"/>
          <a:ext cx="4361433" cy="41344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61433"/>
              </a:tblGrid>
              <a:tr h="4134445">
                <a:tc>
                  <a:txBody>
                    <a:bodyPr/>
                    <a:lstStyle/>
                    <a:p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 marL="97045" marR="97045">
                    <a:blipFill>
                      <a:blip r:embed="rId3"/>
                      <a:tile tx="0" ty="0" sx="100000" sy="100000" flip="none" algn="tl"/>
                    </a:blip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6503564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39552" y="116632"/>
            <a:ext cx="820891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3200" b="1" u="sng" cap="all" dirty="0">
                <a:solidFill>
                  <a:srgbClr val="7030A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Test – přiřaď k sobě správné dokončení </a:t>
            </a:r>
            <a:r>
              <a:rPr lang="cs-CZ" sz="3200" b="1" u="sng" cap="all" dirty="0" smtClean="0">
                <a:solidFill>
                  <a:srgbClr val="7030A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vět</a:t>
            </a:r>
            <a:endParaRPr lang="cs-CZ" sz="3200" b="1" u="sng" cap="all" dirty="0">
              <a:solidFill>
                <a:srgbClr val="7030A0"/>
              </a:solidFill>
              <a:effectLst>
                <a:reflection blurRad="12700" stA="48000" endA="300" endPos="55000" dir="5400000" sy="-90000" algn="bl" rotWithShape="0"/>
              </a:effectLst>
              <a:latin typeface="+mj-lt"/>
              <a:ea typeface="+mj-ea"/>
              <a:cs typeface="+mj-cs"/>
            </a:endParaRPr>
          </a:p>
          <a:p>
            <a:pPr algn="ctr"/>
            <a:r>
              <a:rPr lang="cs-CZ" sz="2000" b="1" u="sng" dirty="0" smtClean="0"/>
              <a:t>- vyber správnou odpověď v nápovědě a přenes  ji k otázce</a:t>
            </a:r>
            <a:endParaRPr lang="cs-CZ" sz="2000" b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1628800"/>
            <a:ext cx="813690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b="1" dirty="0" smtClean="0"/>
              <a:t>Topografické mapy jsou mapy------------------------------------------------------</a:t>
            </a:r>
          </a:p>
          <a:p>
            <a:pPr marL="342900" indent="-342900">
              <a:buAutoNum type="arabicPeriod"/>
            </a:pPr>
            <a:endParaRPr lang="cs-CZ" b="1" dirty="0" smtClean="0"/>
          </a:p>
          <a:p>
            <a:pPr marL="342900" indent="-342900">
              <a:buAutoNum type="arabicPeriod"/>
            </a:pPr>
            <a:r>
              <a:rPr lang="cs-CZ" b="1" dirty="0" smtClean="0"/>
              <a:t> Měřítko střední velikosti je ---------------------------------------------------------</a:t>
            </a:r>
          </a:p>
          <a:p>
            <a:pPr marL="342900" indent="-342900">
              <a:buAutoNum type="arabicPeriod"/>
            </a:pPr>
            <a:endParaRPr lang="cs-CZ" b="1" dirty="0" smtClean="0"/>
          </a:p>
          <a:p>
            <a:pPr marL="342900" indent="-342900">
              <a:buAutoNum type="arabicPeriod"/>
            </a:pPr>
            <a:r>
              <a:rPr lang="cs-CZ" b="1" dirty="0" smtClean="0"/>
              <a:t>Měřítko 1 : 40 000 </a:t>
            </a:r>
            <a:r>
              <a:rPr lang="cs-CZ" b="1" dirty="0" err="1" smtClean="0"/>
              <a:t>000</a:t>
            </a:r>
            <a:r>
              <a:rPr lang="cs-CZ" b="1" dirty="0" smtClean="0"/>
              <a:t>  je měřítko------------------------------------------------</a:t>
            </a:r>
          </a:p>
          <a:p>
            <a:pPr marL="342900" indent="-342900">
              <a:buAutoNum type="arabicPeriod"/>
            </a:pPr>
            <a:endParaRPr lang="cs-CZ" b="1" dirty="0" smtClean="0"/>
          </a:p>
          <a:p>
            <a:pPr marL="342900" indent="-342900">
              <a:buAutoNum type="arabicPeriod"/>
            </a:pPr>
            <a:r>
              <a:rPr lang="cs-CZ" b="1" dirty="0" smtClean="0"/>
              <a:t>Mapa podnebí je mapa druhu-----------------------------------------------------</a:t>
            </a:r>
          </a:p>
          <a:p>
            <a:pPr marL="342900" indent="-342900">
              <a:buAutoNum type="arabicPeriod"/>
            </a:pPr>
            <a:endParaRPr lang="cs-CZ" b="1" dirty="0" smtClean="0"/>
          </a:p>
          <a:p>
            <a:pPr marL="342900" indent="-342900">
              <a:buAutoNum type="arabicPeriod"/>
            </a:pPr>
            <a:r>
              <a:rPr lang="cs-CZ" b="1" dirty="0" smtClean="0"/>
              <a:t>Turistické mapy jsou v měřítku ---------------------------------------------------</a:t>
            </a:r>
          </a:p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5536" y="4437112"/>
            <a:ext cx="156805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Nápověda: 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9552" y="5157192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topografické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411760" y="4581128"/>
            <a:ext cx="18517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střední měřítko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771800" y="5589240"/>
            <a:ext cx="29418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1: 200 000 – 1 : 1 000 </a:t>
            </a:r>
            <a:r>
              <a:rPr lang="cs-CZ" b="1" dirty="0" err="1" smtClean="0">
                <a:solidFill>
                  <a:srgbClr val="0070C0"/>
                </a:solidFill>
              </a:rPr>
              <a:t>000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932040" y="5013176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1 : 200 000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228184" y="5805264"/>
            <a:ext cx="12490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err="1" smtClean="0">
                <a:solidFill>
                  <a:srgbClr val="0070C0"/>
                </a:solidFill>
              </a:rPr>
              <a:t>tématické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804248" y="4797152"/>
            <a:ext cx="16081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malé měřítko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827584" y="6165304"/>
            <a:ext cx="2595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velké měřítko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707904" y="6165304"/>
            <a:ext cx="1893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1 : 50 000</a:t>
            </a:r>
            <a:endParaRPr lang="cs-CZ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64258" y="85120"/>
            <a:ext cx="59005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u="sng" cap="all" dirty="0">
                <a:solidFill>
                  <a:srgbClr val="7030A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ROZDÍL MEZI PLÁNEM A MAPOU</a:t>
            </a: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8432" y="908720"/>
            <a:ext cx="5609722" cy="2600871"/>
          </a:xfrm>
          <a:prstGeom prst="rect">
            <a:avLst/>
          </a:prstGeom>
          <a:noFill/>
          <a:ln>
            <a:noFill/>
          </a:ln>
          <a:effectLst>
            <a:outerShdw blurRad="647700" dist="35921" dir="2700000" sx="110000" sy="110000" algn="ctr" rotWithShape="0">
              <a:srgbClr val="FFC000">
                <a:alpha val="4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087136"/>
            <a:ext cx="3975001" cy="3416530"/>
          </a:xfrm>
          <a:prstGeom prst="rect">
            <a:avLst/>
          </a:prstGeom>
          <a:noFill/>
          <a:ln>
            <a:noFill/>
          </a:ln>
          <a:effectLst>
            <a:outerShdw blurRad="647700" dist="35921" dir="2700000" sx="110000" sy="110000" algn="ctr" rotWithShape="0">
              <a:srgbClr val="FFFF00">
                <a:alpha val="4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862215" y="5585400"/>
            <a:ext cx="19442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MAPA MĚSTA ČESKÁ LÍPA</a:t>
            </a:r>
            <a:endParaRPr lang="cs-CZ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9552" y="949434"/>
            <a:ext cx="25922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PLÁN ČÁSTI MĚSTA ČESKÁ LÍPA</a:t>
            </a:r>
            <a:endParaRPr lang="cs-CZ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862215" y="4077072"/>
            <a:ext cx="41399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 </a:t>
            </a:r>
            <a:r>
              <a:rPr lang="cs-CZ" b="1" dirty="0" smtClean="0"/>
              <a:t>………………………………….</a:t>
            </a:r>
          </a:p>
          <a:p>
            <a:endParaRPr lang="cs-CZ" dirty="0" smtClean="0"/>
          </a:p>
          <a:p>
            <a:r>
              <a:rPr lang="cs-CZ" dirty="0"/>
              <a:t>4</a:t>
            </a:r>
            <a:r>
              <a:rPr lang="cs-CZ" b="1" dirty="0" smtClean="0"/>
              <a:t>…………………………………..</a:t>
            </a:r>
            <a:endParaRPr lang="cs-CZ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323528" y="1916832"/>
            <a:ext cx="283923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cs-CZ" b="1" dirty="0" smtClean="0"/>
              <a:t>…………………………</a:t>
            </a:r>
          </a:p>
          <a:p>
            <a:pPr marL="342900" indent="-342900">
              <a:buAutoNum type="arabicPeriod"/>
            </a:pPr>
            <a:endParaRPr lang="cs-CZ" dirty="0"/>
          </a:p>
          <a:p>
            <a:pPr marL="342900" indent="-342900">
              <a:buAutoNum type="arabicPeriod"/>
            </a:pPr>
            <a:r>
              <a:rPr lang="cs-CZ" b="1" dirty="0" smtClean="0"/>
              <a:t>…………………………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25192480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142826"/>
            <a:ext cx="735650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u="sng" cap="all" dirty="0">
                <a:solidFill>
                  <a:srgbClr val="7030A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CO ZNAMENAJÍ TYTO MAPOVÉ ZNAČKY ?</a:t>
            </a: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657" y="1916832"/>
            <a:ext cx="3071113" cy="958964"/>
          </a:xfrm>
          <a:prstGeom prst="rect">
            <a:avLst/>
          </a:prstGeom>
          <a:effectLst>
            <a:outerShdw blurRad="647700" dist="50800" dir="5400000" sx="110000" sy="110000" algn="ctr" rotWithShape="0">
              <a:srgbClr val="FFFF00">
                <a:alpha val="43000"/>
              </a:srgbClr>
            </a:outerShdw>
          </a:effectLst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1340768"/>
            <a:ext cx="3089162" cy="914392"/>
          </a:xfrm>
          <a:prstGeom prst="rect">
            <a:avLst/>
          </a:prstGeom>
          <a:effectLst>
            <a:outerShdw blurRad="723900" dist="50800" dir="5400000" sx="110000" sy="110000" algn="ctr" rotWithShape="0">
              <a:srgbClr val="FF0000">
                <a:alpha val="43000"/>
              </a:srgbClr>
            </a:outerShdw>
          </a:effectLst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5394122"/>
            <a:ext cx="3056266" cy="949756"/>
          </a:xfrm>
          <a:prstGeom prst="rect">
            <a:avLst/>
          </a:prstGeom>
          <a:effectLst>
            <a:outerShdw blurRad="723900" dist="50800" dir="5400000" sx="110000" sy="110000" algn="ctr" rotWithShape="0">
              <a:srgbClr val="FFC000">
                <a:alpha val="43000"/>
              </a:srgbClr>
            </a:outerShdw>
          </a:effectLst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1132" y="4078379"/>
            <a:ext cx="3066084" cy="918584"/>
          </a:xfrm>
          <a:prstGeom prst="rect">
            <a:avLst/>
          </a:prstGeom>
          <a:effectLst>
            <a:outerShdw blurRad="723900" dist="50800" dir="5400000" sx="110000" sy="110000" algn="ctr" rotWithShape="0">
              <a:srgbClr val="00B0F0">
                <a:alpha val="43000"/>
              </a:srgbClr>
            </a:outerShdw>
          </a:effectLst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7920" y="2708920"/>
            <a:ext cx="2938485" cy="951736"/>
          </a:xfrm>
          <a:prstGeom prst="rect">
            <a:avLst/>
          </a:prstGeom>
          <a:effectLst>
            <a:outerShdw blurRad="723900" dist="50800" dir="5400000" sx="110000" sy="110000" algn="ctr" rotWithShape="0">
              <a:srgbClr val="92D050">
                <a:alpha val="43000"/>
              </a:srgbClr>
            </a:outerShdw>
          </a:effectLst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9327" y="5505508"/>
            <a:ext cx="3002330" cy="870905"/>
          </a:xfrm>
          <a:prstGeom prst="rect">
            <a:avLst/>
          </a:prstGeom>
          <a:effectLst>
            <a:outerShdw blurRad="723900" dist="50800" dir="5400000" sx="110000" sy="110000" algn="ctr" rotWithShape="0">
              <a:srgbClr val="7030A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0716598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556792"/>
            <a:ext cx="9906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0671" y="3159016"/>
            <a:ext cx="9906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1501271" y="1772816"/>
            <a:ext cx="61670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Odbočka ke zřícenině hradu nebo jiného objektu </a:t>
            </a:r>
            <a:endParaRPr lang="cs-CZ" sz="2000" b="1" dirty="0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4869160"/>
            <a:ext cx="2088232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ovéPole 7"/>
          <p:cNvSpPr txBox="1"/>
          <p:nvPr/>
        </p:nvSpPr>
        <p:spPr>
          <a:xfrm>
            <a:off x="1763688" y="3401387"/>
            <a:ext cx="20505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Pěší směrovky </a:t>
            </a:r>
            <a:endParaRPr lang="cs-CZ" sz="20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411760" y="5085184"/>
            <a:ext cx="205876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Turistické trasy</a:t>
            </a:r>
            <a:endParaRPr lang="cs-CZ" sz="20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915816" y="188640"/>
            <a:ext cx="32357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u="sng" cap="all" dirty="0">
                <a:solidFill>
                  <a:srgbClr val="7030A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JE TO SPRÁVNĚ ?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7882441" y="1711261"/>
            <a:ext cx="9411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ANO</a:t>
            </a:r>
            <a:endParaRPr lang="cs-CZ" sz="24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7901480" y="3192651"/>
            <a:ext cx="7566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NE</a:t>
            </a:r>
            <a:endParaRPr lang="cs-CZ" sz="24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7782921" y="4992851"/>
            <a:ext cx="9727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  NE</a:t>
            </a:r>
            <a:endParaRPr lang="cs-CZ" sz="2400" b="1" dirty="0"/>
          </a:p>
        </p:txBody>
      </p:sp>
      <p:sp>
        <p:nvSpPr>
          <p:cNvPr id="24" name="Šipka doprava 23"/>
          <p:cNvSpPr/>
          <p:nvPr/>
        </p:nvSpPr>
        <p:spPr>
          <a:xfrm>
            <a:off x="7780071" y="1699777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Šipka doprava 25"/>
          <p:cNvSpPr/>
          <p:nvPr/>
        </p:nvSpPr>
        <p:spPr>
          <a:xfrm>
            <a:off x="7760057" y="3193334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Šipka doprava 26"/>
          <p:cNvSpPr/>
          <p:nvPr/>
        </p:nvSpPr>
        <p:spPr>
          <a:xfrm>
            <a:off x="7790618" y="4969884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47523" y="107921"/>
            <a:ext cx="15724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u="sng" cap="all" dirty="0">
                <a:solidFill>
                  <a:srgbClr val="7030A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Zdroje</a:t>
            </a:r>
          </a:p>
        </p:txBody>
      </p:sp>
      <p:sp>
        <p:nvSpPr>
          <p:cNvPr id="3" name="Obdélník 2"/>
          <p:cNvSpPr/>
          <p:nvPr/>
        </p:nvSpPr>
        <p:spPr>
          <a:xfrm>
            <a:off x="926733" y="782875"/>
            <a:ext cx="80329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/>
              <a:t>http://search.seznam.cz/?aq=&amp;oq=&amp;sourceid=szn-HP&amp;thru=&amp;q=druhy+map</a:t>
            </a:r>
            <a:endParaRPr lang="cs-CZ" b="1" dirty="0"/>
          </a:p>
        </p:txBody>
      </p:sp>
      <p:sp>
        <p:nvSpPr>
          <p:cNvPr id="4" name="Obdélník 3"/>
          <p:cNvSpPr/>
          <p:nvPr/>
        </p:nvSpPr>
        <p:spPr>
          <a:xfrm>
            <a:off x="845376" y="1457464"/>
            <a:ext cx="50528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/>
              <a:t> www.drevari.org/plus/tznacky.htm</a:t>
            </a:r>
            <a:endParaRPr lang="cs-CZ" b="1" dirty="0"/>
          </a:p>
        </p:txBody>
      </p:sp>
      <p:sp>
        <p:nvSpPr>
          <p:cNvPr id="5" name="Obdélník 4"/>
          <p:cNvSpPr/>
          <p:nvPr/>
        </p:nvSpPr>
        <p:spPr>
          <a:xfrm>
            <a:off x="948004" y="2182505"/>
            <a:ext cx="772845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http://www.google.cz/search?client=opera&amp;rls=cs&amp;q=mapy+%C4%8Dr&amp;oe=utf-8&amp;channel=suggest&amp;um=1&amp;ie=UTF-8&amp;hl=cs&amp;tbm=isch&amp;source=og&amp;sa=N&amp;tab=wi&amp;biw=1280&amp;bih=598&amp;sei=%209LuxTo76BfD04QSBtNm3AQ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91600" y="782875"/>
            <a:ext cx="3241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Calibri"/>
                <a:cs typeface="Calibri"/>
              </a:rPr>
              <a:t>●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491600" y="1475492"/>
            <a:ext cx="3241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latin typeface="Calibri"/>
                <a:cs typeface="Calibri"/>
              </a:rPr>
              <a:t>●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491600" y="2182505"/>
            <a:ext cx="3241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latin typeface="Calibri"/>
                <a:cs typeface="Calibri"/>
              </a:rPr>
              <a:t>●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513656" y="3613666"/>
            <a:ext cx="3241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latin typeface="Calibri"/>
                <a:cs typeface="Calibri"/>
              </a:rPr>
              <a:t>●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513656" y="4437112"/>
            <a:ext cx="3241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latin typeface="Calibri"/>
                <a:cs typeface="Calibri"/>
              </a:rPr>
              <a:t>●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521248" y="5232836"/>
            <a:ext cx="3241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latin typeface="Calibri"/>
                <a:cs typeface="Calibri"/>
              </a:rPr>
              <a:t>●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954117" y="3613666"/>
            <a:ext cx="772233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http://www.google.cz/search?um=1&amp;hl=cs&amp;client=opera&amp;rls=cs&amp;channel=suggest&amp;biw=1280&amp;bih=598&amp;tbm=isch&amp;oq=mapy+&amp;aq=f&amp;aqi=g4g-s1g5&amp;gs_upl=148071l148343l0l149603l2l2l0l0l0l0l207l377l0.1.1l2l0&amp;q=mapy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954116" y="5232836"/>
            <a:ext cx="585013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Pracovní sešit, Vlastivěda pro 5.ročník, Septima 2008</a:t>
            </a:r>
          </a:p>
        </p:txBody>
      </p:sp>
    </p:spTree>
    <p:extLst>
      <p:ext uri="{BB962C8B-B14F-4D97-AF65-F5344CB8AC3E}">
        <p14:creationId xmlns:p14="http://schemas.microsoft.com/office/powerpoint/2010/main" val="213774588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43499" y="1340768"/>
            <a:ext cx="6336704" cy="92333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 cmpd="sng">
            <a:solidFill>
              <a:schemeClr val="accent1">
                <a:alpha val="0"/>
              </a:schemeClr>
            </a:solidFill>
          </a:ln>
          <a:effectLst>
            <a:outerShdw blurRad="825500" dist="38100" dir="16200000" sx="111000" sy="111000" rotWithShape="0">
              <a:prstClr val="black">
                <a:alpha val="35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Autorem materiálu a všech jeho částí,</a:t>
            </a:r>
          </a:p>
          <a:p>
            <a:pPr algn="ctr"/>
            <a:r>
              <a:rPr lang="cs-CZ" i="1" dirty="0" smtClean="0"/>
              <a:t> není-li uvedeno jinak, je</a:t>
            </a:r>
          </a:p>
          <a:p>
            <a:pPr algn="ctr"/>
            <a:r>
              <a:rPr lang="cs-CZ" i="1" dirty="0" smtClean="0"/>
              <a:t> Mgr. Lenka Kolstrunková.</a:t>
            </a:r>
            <a:endParaRPr lang="cs-CZ" i="1" dirty="0"/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5085184"/>
            <a:ext cx="7280503" cy="12066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90794398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1558</TotalTime>
  <Words>541</Words>
  <Application>Microsoft Office PowerPoint</Application>
  <PresentationFormat>Předvádění na obrazovce (4:3)</PresentationFormat>
  <Paragraphs>114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14</vt:i4>
      </vt:variant>
    </vt:vector>
  </HeadingPairs>
  <TitlesOfParts>
    <vt:vector size="16" baseType="lpstr">
      <vt:lpstr>Cesta</vt:lpstr>
      <vt:lpstr>1_Cesta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Česká republika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Česká republika</dc:title>
  <dc:creator>Tejinka</dc:creator>
  <cp:lastModifiedBy>pc</cp:lastModifiedBy>
  <cp:revision>31</cp:revision>
  <dcterms:created xsi:type="dcterms:W3CDTF">2011-10-25T17:54:07Z</dcterms:created>
  <dcterms:modified xsi:type="dcterms:W3CDTF">2012-02-23T09:16:32Z</dcterms:modified>
</cp:coreProperties>
</file>